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25"/>
  </p:notesMasterIdLst>
  <p:handoutMasterIdLst>
    <p:handoutMasterId r:id="rId126"/>
  </p:handoutMasterIdLst>
  <p:sldIdLst>
    <p:sldId id="257" r:id="rId6"/>
    <p:sldId id="358" r:id="rId7"/>
    <p:sldId id="482" r:id="rId8"/>
    <p:sldId id="452" r:id="rId9"/>
    <p:sldId id="453" r:id="rId10"/>
    <p:sldId id="547" r:id="rId11"/>
    <p:sldId id="692" r:id="rId12"/>
    <p:sldId id="661" r:id="rId13"/>
    <p:sldId id="672" r:id="rId14"/>
    <p:sldId id="673" r:id="rId15"/>
    <p:sldId id="705" r:id="rId16"/>
    <p:sldId id="697" r:id="rId17"/>
    <p:sldId id="695" r:id="rId18"/>
    <p:sldId id="696" r:id="rId19"/>
    <p:sldId id="698" r:id="rId20"/>
    <p:sldId id="674" r:id="rId21"/>
    <p:sldId id="543" r:id="rId22"/>
    <p:sldId id="451" r:id="rId23"/>
    <p:sldId id="647" r:id="rId24"/>
    <p:sldId id="573" r:id="rId25"/>
    <p:sldId id="687" r:id="rId26"/>
    <p:sldId id="562" r:id="rId27"/>
    <p:sldId id="626" r:id="rId28"/>
    <p:sldId id="627" r:id="rId29"/>
    <p:sldId id="628" r:id="rId30"/>
    <p:sldId id="629" r:id="rId31"/>
    <p:sldId id="630" r:id="rId32"/>
    <p:sldId id="648" r:id="rId33"/>
    <p:sldId id="631" r:id="rId34"/>
    <p:sldId id="632" r:id="rId35"/>
    <p:sldId id="633" r:id="rId36"/>
    <p:sldId id="634" r:id="rId37"/>
    <p:sldId id="635" r:id="rId38"/>
    <p:sldId id="636" r:id="rId39"/>
    <p:sldId id="637" r:id="rId40"/>
    <p:sldId id="638" r:id="rId41"/>
    <p:sldId id="640" r:id="rId42"/>
    <p:sldId id="639" r:id="rId43"/>
    <p:sldId id="641" r:id="rId44"/>
    <p:sldId id="642" r:id="rId45"/>
    <p:sldId id="644" r:id="rId46"/>
    <p:sldId id="643" r:id="rId47"/>
    <p:sldId id="564" r:id="rId48"/>
    <p:sldId id="539" r:id="rId49"/>
    <p:sldId id="428" r:id="rId50"/>
    <p:sldId id="572" r:id="rId51"/>
    <p:sldId id="514" r:id="rId52"/>
    <p:sldId id="622" r:id="rId53"/>
    <p:sldId id="624" r:id="rId54"/>
    <p:sldId id="623" r:id="rId55"/>
    <p:sldId id="693" r:id="rId56"/>
    <p:sldId id="651" r:id="rId57"/>
    <p:sldId id="489" r:id="rId58"/>
    <p:sldId id="670" r:id="rId59"/>
    <p:sldId id="598" r:id="rId60"/>
    <p:sldId id="676" r:id="rId61"/>
    <p:sldId id="480" r:id="rId62"/>
    <p:sldId id="487" r:id="rId63"/>
    <p:sldId id="481" r:id="rId64"/>
    <p:sldId id="545" r:id="rId65"/>
    <p:sldId id="685" r:id="rId66"/>
    <p:sldId id="540" r:id="rId67"/>
    <p:sldId id="675" r:id="rId68"/>
    <p:sldId id="690" r:id="rId69"/>
    <p:sldId id="691" r:id="rId70"/>
    <p:sldId id="457" r:id="rId71"/>
    <p:sldId id="677" r:id="rId72"/>
    <p:sldId id="678" r:id="rId73"/>
    <p:sldId id="694" r:id="rId74"/>
    <p:sldId id="653" r:id="rId75"/>
    <p:sldId id="568" r:id="rId76"/>
    <p:sldId id="683" r:id="rId77"/>
    <p:sldId id="652" r:id="rId78"/>
    <p:sldId id="679" r:id="rId79"/>
    <p:sldId id="684" r:id="rId80"/>
    <p:sldId id="654" r:id="rId81"/>
    <p:sldId id="655" r:id="rId82"/>
    <p:sldId id="593" r:id="rId83"/>
    <p:sldId id="706" r:id="rId84"/>
    <p:sldId id="707" r:id="rId85"/>
    <p:sldId id="708" r:id="rId86"/>
    <p:sldId id="709" r:id="rId87"/>
    <p:sldId id="474" r:id="rId88"/>
    <p:sldId id="475" r:id="rId89"/>
    <p:sldId id="512" r:id="rId90"/>
    <p:sldId id="513" r:id="rId91"/>
    <p:sldId id="686" r:id="rId92"/>
    <p:sldId id="682" r:id="rId93"/>
    <p:sldId id="587" r:id="rId94"/>
    <p:sldId id="617" r:id="rId95"/>
    <p:sldId id="449" r:id="rId96"/>
    <p:sldId id="485" r:id="rId97"/>
    <p:sldId id="527" r:id="rId98"/>
    <p:sldId id="565" r:id="rId99"/>
    <p:sldId id="576" r:id="rId100"/>
    <p:sldId id="577" r:id="rId101"/>
    <p:sldId id="541" r:id="rId102"/>
    <p:sldId id="549" r:id="rId103"/>
    <p:sldId id="550" r:id="rId104"/>
    <p:sldId id="551" r:id="rId105"/>
    <p:sldId id="552" r:id="rId106"/>
    <p:sldId id="553" r:id="rId107"/>
    <p:sldId id="554" r:id="rId108"/>
    <p:sldId id="555" r:id="rId109"/>
    <p:sldId id="548" r:id="rId110"/>
    <p:sldId id="533" r:id="rId111"/>
    <p:sldId id="518" r:id="rId112"/>
    <p:sldId id="497" r:id="rId113"/>
    <p:sldId id="499" r:id="rId114"/>
    <p:sldId id="500" r:id="rId115"/>
    <p:sldId id="501" r:id="rId116"/>
    <p:sldId id="502" r:id="rId117"/>
    <p:sldId id="509" r:id="rId118"/>
    <p:sldId id="510" r:id="rId119"/>
    <p:sldId id="511" r:id="rId120"/>
    <p:sldId id="614" r:id="rId121"/>
    <p:sldId id="515" r:id="rId122"/>
    <p:sldId id="615" r:id="rId123"/>
    <p:sldId id="616" r:id="rId124"/>
  </p:sldIdLst>
  <p:sldSz cx="9144000" cy="6858000" type="screen4x3"/>
  <p:notesSz cx="6742113" cy="9872663"/>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ECD922-E4F9-C221-27A0-4E46E8274B57}" v="94" dt="2025-01-24T09:46:04.9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92" autoAdjust="0"/>
  </p:normalViewPr>
  <p:slideViewPr>
    <p:cSldViewPr snapToGrid="0">
      <p:cViewPr varScale="1">
        <p:scale>
          <a:sx n="60" d="100"/>
          <a:sy n="60" d="100"/>
        </p:scale>
        <p:origin x="1460" y="48"/>
      </p:cViewPr>
      <p:guideLst>
        <p:guide orient="horz" pos="2160"/>
        <p:guide pos="2880"/>
      </p:guideLst>
    </p:cSldViewPr>
  </p:slideViewPr>
  <p:notesTextViewPr>
    <p:cViewPr>
      <p:scale>
        <a:sx n="1" d="1"/>
        <a:sy n="1" d="1"/>
      </p:scale>
      <p:origin x="0" y="0"/>
    </p:cViewPr>
  </p:notesTextViewPr>
  <p:sorterViewPr>
    <p:cViewPr varScale="1">
      <p:scale>
        <a:sx n="1" d="1"/>
        <a:sy n="1" d="1"/>
      </p:scale>
      <p:origin x="0" y="-29244"/>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2.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12" Type="http://schemas.openxmlformats.org/officeDocument/2006/relationships/slide" Target="slides/slide107.xml"/><Relationship Id="rId16" Type="http://schemas.openxmlformats.org/officeDocument/2006/relationships/slide" Target="slides/slide11.xml"/><Relationship Id="rId107" Type="http://schemas.openxmlformats.org/officeDocument/2006/relationships/slide" Target="slides/slide102.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slide" Target="slides/slide97.xml"/><Relationship Id="rId123" Type="http://schemas.openxmlformats.org/officeDocument/2006/relationships/slide" Target="slides/slide118.xml"/><Relationship Id="rId128" Type="http://schemas.openxmlformats.org/officeDocument/2006/relationships/viewProps" Target="viewProps.xml"/><Relationship Id="rId5" Type="http://schemas.openxmlformats.org/officeDocument/2006/relationships/slideMaster" Target="slideMasters/slideMaster2.xml"/><Relationship Id="rId90" Type="http://schemas.openxmlformats.org/officeDocument/2006/relationships/slide" Target="slides/slide85.xml"/><Relationship Id="rId95" Type="http://schemas.openxmlformats.org/officeDocument/2006/relationships/slide" Target="slides/slide90.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113" Type="http://schemas.openxmlformats.org/officeDocument/2006/relationships/slide" Target="slides/slide108.xml"/><Relationship Id="rId118" Type="http://schemas.openxmlformats.org/officeDocument/2006/relationships/slide" Target="slides/slide113.xml"/><Relationship Id="rId80" Type="http://schemas.openxmlformats.org/officeDocument/2006/relationships/slide" Target="slides/slide75.xml"/><Relationship Id="rId85" Type="http://schemas.openxmlformats.org/officeDocument/2006/relationships/slide" Target="slides/slide80.xml"/><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slide" Target="slides/slide98.xml"/><Relationship Id="rId108" Type="http://schemas.openxmlformats.org/officeDocument/2006/relationships/slide" Target="slides/slide103.xml"/><Relationship Id="rId124" Type="http://schemas.openxmlformats.org/officeDocument/2006/relationships/slide" Target="slides/slide119.xml"/><Relationship Id="rId129" Type="http://schemas.openxmlformats.org/officeDocument/2006/relationships/theme" Target="theme/theme1.xml"/><Relationship Id="rId54" Type="http://schemas.openxmlformats.org/officeDocument/2006/relationships/slide" Target="slides/slide49.xml"/><Relationship Id="rId70" Type="http://schemas.openxmlformats.org/officeDocument/2006/relationships/slide" Target="slides/slide65.xml"/><Relationship Id="rId75" Type="http://schemas.openxmlformats.org/officeDocument/2006/relationships/slide" Target="slides/slide70.xml"/><Relationship Id="rId91" Type="http://schemas.openxmlformats.org/officeDocument/2006/relationships/slide" Target="slides/slide86.xml"/><Relationship Id="rId96" Type="http://schemas.openxmlformats.org/officeDocument/2006/relationships/slide" Target="slides/slide91.xml"/><Relationship Id="rId1" Type="http://schemas.openxmlformats.org/officeDocument/2006/relationships/customXml" Target="../customXml/item1.xml"/><Relationship Id="rId6" Type="http://schemas.openxmlformats.org/officeDocument/2006/relationships/slide" Target="slides/slide1.xml"/><Relationship Id="rId23" Type="http://schemas.openxmlformats.org/officeDocument/2006/relationships/slide" Target="slides/slide18.xml"/><Relationship Id="rId28" Type="http://schemas.openxmlformats.org/officeDocument/2006/relationships/slide" Target="slides/slide23.xml"/><Relationship Id="rId49" Type="http://schemas.openxmlformats.org/officeDocument/2006/relationships/slide" Target="slides/slide44.xml"/><Relationship Id="rId114" Type="http://schemas.openxmlformats.org/officeDocument/2006/relationships/slide" Target="slides/slide109.xml"/><Relationship Id="rId119" Type="http://schemas.openxmlformats.org/officeDocument/2006/relationships/slide" Target="slides/slide114.xml"/><Relationship Id="rId44" Type="http://schemas.openxmlformats.org/officeDocument/2006/relationships/slide" Target="slides/slide39.xml"/><Relationship Id="rId60" Type="http://schemas.openxmlformats.org/officeDocument/2006/relationships/slide" Target="slides/slide55.xml"/><Relationship Id="rId65" Type="http://schemas.openxmlformats.org/officeDocument/2006/relationships/slide" Target="slides/slide60.xml"/><Relationship Id="rId81" Type="http://schemas.openxmlformats.org/officeDocument/2006/relationships/slide" Target="slides/slide76.xml"/><Relationship Id="rId86" Type="http://schemas.openxmlformats.org/officeDocument/2006/relationships/slide" Target="slides/slide81.xml"/><Relationship Id="rId130" Type="http://schemas.openxmlformats.org/officeDocument/2006/relationships/tableStyles" Target="tableStyles.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slide" Target="slides/slide10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slide" Target="slides/slide99.xml"/><Relationship Id="rId120" Type="http://schemas.openxmlformats.org/officeDocument/2006/relationships/slide" Target="slides/slide115.xml"/><Relationship Id="rId125" Type="http://schemas.openxmlformats.org/officeDocument/2006/relationships/notesMaster" Target="notesMasters/notesMaster1.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openxmlformats.org/officeDocument/2006/relationships/slide" Target="slides/slide105.xml"/><Relationship Id="rId115" Type="http://schemas.openxmlformats.org/officeDocument/2006/relationships/slide" Target="slides/slide110.xml"/><Relationship Id="rId131" Type="http://schemas.microsoft.com/office/2016/11/relationships/changesInfo" Target="changesInfos/changesInfo1.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slide" Target="slides/slide100.xml"/><Relationship Id="rId126" Type="http://schemas.openxmlformats.org/officeDocument/2006/relationships/handoutMaster" Target="handoutMasters/handout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slide" Target="slides/slide93.xml"/><Relationship Id="rId121" Type="http://schemas.openxmlformats.org/officeDocument/2006/relationships/slide" Target="slides/slide116.xml"/><Relationship Id="rId3" Type="http://schemas.openxmlformats.org/officeDocument/2006/relationships/customXml" Target="../customXml/item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 Id="rId116" Type="http://schemas.openxmlformats.org/officeDocument/2006/relationships/slide" Target="slides/slide111.xml"/><Relationship Id="rId20" Type="http://schemas.openxmlformats.org/officeDocument/2006/relationships/slide" Target="slides/slide15.xml"/><Relationship Id="rId41" Type="http://schemas.openxmlformats.org/officeDocument/2006/relationships/slide" Target="slides/slide36.xml"/><Relationship Id="rId62" Type="http://schemas.openxmlformats.org/officeDocument/2006/relationships/slide" Target="slides/slide57.xml"/><Relationship Id="rId83" Type="http://schemas.openxmlformats.org/officeDocument/2006/relationships/slide" Target="slides/slide78.xml"/><Relationship Id="rId88" Type="http://schemas.openxmlformats.org/officeDocument/2006/relationships/slide" Target="slides/slide83.xml"/><Relationship Id="rId111" Type="http://schemas.openxmlformats.org/officeDocument/2006/relationships/slide" Target="slides/slide106.xml"/><Relationship Id="rId132" Type="http://schemas.microsoft.com/office/2015/10/relationships/revisionInfo" Target="revisionInfo.xml"/><Relationship Id="rId15" Type="http://schemas.openxmlformats.org/officeDocument/2006/relationships/slide" Target="slides/slide10.xml"/><Relationship Id="rId36" Type="http://schemas.openxmlformats.org/officeDocument/2006/relationships/slide" Target="slides/slide31.xml"/><Relationship Id="rId57" Type="http://schemas.openxmlformats.org/officeDocument/2006/relationships/slide" Target="slides/slide52.xml"/><Relationship Id="rId106" Type="http://schemas.openxmlformats.org/officeDocument/2006/relationships/slide" Target="slides/slide101.xml"/><Relationship Id="rId127" Type="http://schemas.openxmlformats.org/officeDocument/2006/relationships/presProps" Target="presProps.xml"/><Relationship Id="rId10" Type="http://schemas.openxmlformats.org/officeDocument/2006/relationships/slide" Target="slides/slide5.xml"/><Relationship Id="rId31" Type="http://schemas.openxmlformats.org/officeDocument/2006/relationships/slide" Target="slides/slide26.xml"/><Relationship Id="rId52" Type="http://schemas.openxmlformats.org/officeDocument/2006/relationships/slide" Target="slides/slide47.xml"/><Relationship Id="rId73" Type="http://schemas.openxmlformats.org/officeDocument/2006/relationships/slide" Target="slides/slide68.xml"/><Relationship Id="rId78" Type="http://schemas.openxmlformats.org/officeDocument/2006/relationships/slide" Target="slides/slide73.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122" Type="http://schemas.openxmlformats.org/officeDocument/2006/relationships/slide" Target="slides/slide117.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ppert Sabine" userId="b9349422-8596-47de-9564-5ddde9a71b7f" providerId="ADAL" clId="{F3B9DFD4-4649-4E56-9827-9C3198BD67F3}"/>
    <pc:docChg chg="custSel addSld delSld modSld">
      <pc:chgData name="Ruppert Sabine" userId="b9349422-8596-47de-9564-5ddde9a71b7f" providerId="ADAL" clId="{F3B9DFD4-4649-4E56-9827-9C3198BD67F3}" dt="2024-11-23T00:45:39.806" v="324" actId="15"/>
      <pc:docMkLst>
        <pc:docMk/>
      </pc:docMkLst>
      <pc:sldChg chg="add">
        <pc:chgData name="Ruppert Sabine" userId="b9349422-8596-47de-9564-5ddde9a71b7f" providerId="ADAL" clId="{F3B9DFD4-4649-4E56-9827-9C3198BD67F3}" dt="2024-11-23T00:32:55.605" v="4"/>
        <pc:sldMkLst>
          <pc:docMk/>
          <pc:sldMk cId="2266163933" sldId="489"/>
        </pc:sldMkLst>
      </pc:sldChg>
      <pc:sldChg chg="del">
        <pc:chgData name="Ruppert Sabine" userId="b9349422-8596-47de-9564-5ddde9a71b7f" providerId="ADAL" clId="{F3B9DFD4-4649-4E56-9827-9C3198BD67F3}" dt="2024-11-23T00:35:52.146" v="6" actId="2696"/>
        <pc:sldMkLst>
          <pc:docMk/>
          <pc:sldMk cId="1789647251" sldId="646"/>
        </pc:sldMkLst>
      </pc:sldChg>
      <pc:sldChg chg="del">
        <pc:chgData name="Ruppert Sabine" userId="b9349422-8596-47de-9564-5ddde9a71b7f" providerId="ADAL" clId="{F3B9DFD4-4649-4E56-9827-9C3198BD67F3}" dt="2024-11-23T00:36:00.160" v="10" actId="2696"/>
        <pc:sldMkLst>
          <pc:docMk/>
          <pc:sldMk cId="3992109059" sldId="649"/>
        </pc:sldMkLst>
      </pc:sldChg>
      <pc:sldChg chg="add del">
        <pc:chgData name="Ruppert Sabine" userId="b9349422-8596-47de-9564-5ddde9a71b7f" providerId="ADAL" clId="{F3B9DFD4-4649-4E56-9827-9C3198BD67F3}" dt="2024-11-23T00:32:26.326" v="2"/>
        <pc:sldMkLst>
          <pc:docMk/>
          <pc:sldMk cId="830366360" sldId="651"/>
        </pc:sldMkLst>
      </pc:sldChg>
      <pc:sldChg chg="del">
        <pc:chgData name="Ruppert Sabine" userId="b9349422-8596-47de-9564-5ddde9a71b7f" providerId="ADAL" clId="{F3B9DFD4-4649-4E56-9827-9C3198BD67F3}" dt="2024-11-23T00:35:56.647" v="8" actId="2696"/>
        <pc:sldMkLst>
          <pc:docMk/>
          <pc:sldMk cId="632776811" sldId="680"/>
        </pc:sldMkLst>
      </pc:sldChg>
      <pc:sldChg chg="del">
        <pc:chgData name="Ruppert Sabine" userId="b9349422-8596-47de-9564-5ddde9a71b7f" providerId="ADAL" clId="{F3B9DFD4-4649-4E56-9827-9C3198BD67F3}" dt="2024-11-23T00:35:58.439" v="9" actId="2696"/>
        <pc:sldMkLst>
          <pc:docMk/>
          <pc:sldMk cId="644634581" sldId="681"/>
        </pc:sldMkLst>
      </pc:sldChg>
      <pc:sldChg chg="modSp mod">
        <pc:chgData name="Ruppert Sabine" userId="b9349422-8596-47de-9564-5ddde9a71b7f" providerId="ADAL" clId="{F3B9DFD4-4649-4E56-9827-9C3198BD67F3}" dt="2024-11-23T00:45:39.806" v="324" actId="15"/>
        <pc:sldMkLst>
          <pc:docMk/>
          <pc:sldMk cId="3196479963" sldId="682"/>
        </pc:sldMkLst>
        <pc:spChg chg="mod">
          <ac:chgData name="Ruppert Sabine" userId="b9349422-8596-47de-9564-5ddde9a71b7f" providerId="ADAL" clId="{F3B9DFD4-4649-4E56-9827-9C3198BD67F3}" dt="2024-11-23T00:45:39.806" v="324" actId="15"/>
          <ac:spMkLst>
            <pc:docMk/>
            <pc:sldMk cId="3196479963" sldId="682"/>
            <ac:spMk id="3" creationId="{00000000-0000-0000-0000-000000000000}"/>
          </ac:spMkLst>
        </pc:spChg>
      </pc:sldChg>
      <pc:sldChg chg="del">
        <pc:chgData name="Ruppert Sabine" userId="b9349422-8596-47de-9564-5ddde9a71b7f" providerId="ADAL" clId="{F3B9DFD4-4649-4E56-9827-9C3198BD67F3}" dt="2024-11-23T00:35:54.594" v="7" actId="2696"/>
        <pc:sldMkLst>
          <pc:docMk/>
          <pc:sldMk cId="1933642515" sldId="704"/>
        </pc:sldMkLst>
      </pc:sldChg>
      <pc:sldChg chg="modSp mod">
        <pc:chgData name="Ruppert Sabine" userId="b9349422-8596-47de-9564-5ddde9a71b7f" providerId="ADAL" clId="{F3B9DFD4-4649-4E56-9827-9C3198BD67F3}" dt="2024-11-23T00:36:43.892" v="12" actId="27636"/>
        <pc:sldMkLst>
          <pc:docMk/>
          <pc:sldMk cId="705369534" sldId="705"/>
        </pc:sldMkLst>
        <pc:spChg chg="mod">
          <ac:chgData name="Ruppert Sabine" userId="b9349422-8596-47de-9564-5ddde9a71b7f" providerId="ADAL" clId="{F3B9DFD4-4649-4E56-9827-9C3198BD67F3}" dt="2024-11-23T00:36:43.892" v="12" actId="27636"/>
          <ac:spMkLst>
            <pc:docMk/>
            <pc:sldMk cId="705369534" sldId="705"/>
            <ac:spMk id="3" creationId="{1D6D3337-C2DE-EF28-D988-5D5486F39F26}"/>
          </ac:spMkLst>
        </pc:spChg>
      </pc:sldChg>
      <pc:sldChg chg="add del">
        <pc:chgData name="Ruppert Sabine" userId="b9349422-8596-47de-9564-5ddde9a71b7f" providerId="ADAL" clId="{F3B9DFD4-4649-4E56-9827-9C3198BD67F3}" dt="2024-11-23T00:32:29.049" v="3" actId="2696"/>
        <pc:sldMkLst>
          <pc:docMk/>
          <pc:sldMk cId="343390812" sldId="706"/>
        </pc:sldMkLst>
      </pc:sldChg>
      <pc:sldChg chg="add">
        <pc:chgData name="Ruppert Sabine" userId="b9349422-8596-47de-9564-5ddde9a71b7f" providerId="ADAL" clId="{F3B9DFD4-4649-4E56-9827-9C3198BD67F3}" dt="2024-11-23T00:35:48.161" v="5"/>
        <pc:sldMkLst>
          <pc:docMk/>
          <pc:sldMk cId="801001101" sldId="706"/>
        </pc:sldMkLst>
      </pc:sldChg>
      <pc:sldChg chg="add">
        <pc:chgData name="Ruppert Sabine" userId="b9349422-8596-47de-9564-5ddde9a71b7f" providerId="ADAL" clId="{F3B9DFD4-4649-4E56-9827-9C3198BD67F3}" dt="2024-11-23T00:35:48.161" v="5"/>
        <pc:sldMkLst>
          <pc:docMk/>
          <pc:sldMk cId="1765428089" sldId="707"/>
        </pc:sldMkLst>
      </pc:sldChg>
      <pc:sldChg chg="add">
        <pc:chgData name="Ruppert Sabine" userId="b9349422-8596-47de-9564-5ddde9a71b7f" providerId="ADAL" clId="{F3B9DFD4-4649-4E56-9827-9C3198BD67F3}" dt="2024-11-23T00:35:48.161" v="5"/>
        <pc:sldMkLst>
          <pc:docMk/>
          <pc:sldMk cId="3056430671" sldId="708"/>
        </pc:sldMkLst>
      </pc:sldChg>
      <pc:sldChg chg="add">
        <pc:chgData name="Ruppert Sabine" userId="b9349422-8596-47de-9564-5ddde9a71b7f" providerId="ADAL" clId="{F3B9DFD4-4649-4E56-9827-9C3198BD67F3}" dt="2024-11-23T00:35:48.161" v="5"/>
        <pc:sldMkLst>
          <pc:docMk/>
          <pc:sldMk cId="3674629801" sldId="709"/>
        </pc:sldMkLst>
      </pc:sldChg>
    </pc:docChg>
  </pc:docChgLst>
  <pc:docChgLst>
    <pc:chgData name="Fürhapter Monika" userId="S::m.fuerhapter@edw.or.at::2267880b-bb96-469f-9437-78b3079633a3" providerId="AD" clId="Web-{7E94AEAB-E02C-1E8A-C136-4F7F0A095CB4}"/>
    <pc:docChg chg="modSld">
      <pc:chgData name="Fürhapter Monika" userId="S::m.fuerhapter@edw.or.at::2267880b-bb96-469f-9437-78b3079633a3" providerId="AD" clId="Web-{7E94AEAB-E02C-1E8A-C136-4F7F0A095CB4}" dt="2024-11-20T13:40:32.656" v="6" actId="688"/>
      <pc:docMkLst>
        <pc:docMk/>
      </pc:docMkLst>
      <pc:sldChg chg="addSp delSp modSp">
        <pc:chgData name="Fürhapter Monika" userId="S::m.fuerhapter@edw.or.at::2267880b-bb96-469f-9437-78b3079633a3" providerId="AD" clId="Web-{7E94AEAB-E02C-1E8A-C136-4F7F0A095CB4}" dt="2024-11-20T13:40:32.656" v="6" actId="688"/>
        <pc:sldMkLst>
          <pc:docMk/>
          <pc:sldMk cId="3205561011" sldId="452"/>
        </pc:sldMkLst>
        <pc:picChg chg="add mod">
          <ac:chgData name="Fürhapter Monika" userId="S::m.fuerhapter@edw.or.at::2267880b-bb96-469f-9437-78b3079633a3" providerId="AD" clId="Web-{7E94AEAB-E02C-1E8A-C136-4F7F0A095CB4}" dt="2024-11-20T13:40:32.656" v="6" actId="688"/>
          <ac:picMkLst>
            <pc:docMk/>
            <pc:sldMk cId="3205561011" sldId="452"/>
            <ac:picMk id="4" creationId="{C781D6D3-2C67-2CC8-E7E4-BABBD8662F34}"/>
          </ac:picMkLst>
        </pc:picChg>
        <pc:picChg chg="del">
          <ac:chgData name="Fürhapter Monika" userId="S::m.fuerhapter@edw.or.at::2267880b-bb96-469f-9437-78b3079633a3" providerId="AD" clId="Web-{7E94AEAB-E02C-1E8A-C136-4F7F0A095CB4}" dt="2024-11-20T13:40:15.467" v="0"/>
          <ac:picMkLst>
            <pc:docMk/>
            <pc:sldMk cId="3205561011" sldId="452"/>
            <ac:picMk id="6" creationId="{4BE4C462-1649-4723-8772-BC612508106E}"/>
          </ac:picMkLst>
        </pc:picChg>
      </pc:sldChg>
    </pc:docChg>
  </pc:docChgLst>
  <pc:docChgLst>
    <pc:chgData name="Fürhapter Monika" userId="S::m.fuerhapter@edw.or.at::2267880b-bb96-469f-9437-78b3079633a3" providerId="AD" clId="Web-{543135D1-E55C-2D8D-2AF2-AF195B45AAA0}"/>
    <pc:docChg chg="modSld">
      <pc:chgData name="Fürhapter Monika" userId="S::m.fuerhapter@edw.or.at::2267880b-bb96-469f-9437-78b3079633a3" providerId="AD" clId="Web-{543135D1-E55C-2D8D-2AF2-AF195B45AAA0}" dt="2024-11-20T13:50:43.168" v="0"/>
      <pc:docMkLst>
        <pc:docMk/>
      </pc:docMkLst>
      <pc:sldChg chg="modSp">
        <pc:chgData name="Fürhapter Monika" userId="S::m.fuerhapter@edw.or.at::2267880b-bb96-469f-9437-78b3079633a3" providerId="AD" clId="Web-{543135D1-E55C-2D8D-2AF2-AF195B45AAA0}" dt="2024-11-20T13:50:43.168" v="0"/>
        <pc:sldMkLst>
          <pc:docMk/>
          <pc:sldMk cId="3205561011" sldId="452"/>
        </pc:sldMkLst>
        <pc:picChg chg="mod">
          <ac:chgData name="Fürhapter Monika" userId="S::m.fuerhapter@edw.or.at::2267880b-bb96-469f-9437-78b3079633a3" providerId="AD" clId="Web-{543135D1-E55C-2D8D-2AF2-AF195B45AAA0}" dt="2024-11-20T13:50:43.168" v="0"/>
          <ac:picMkLst>
            <pc:docMk/>
            <pc:sldMk cId="3205561011" sldId="452"/>
            <ac:picMk id="4" creationId="{C781D6D3-2C67-2CC8-E7E4-BABBD8662F34}"/>
          </ac:picMkLst>
        </pc:picChg>
      </pc:sldChg>
    </pc:docChg>
  </pc:docChgLst>
  <pc:docChgLst>
    <pc:chgData name="Fürhapter Monika" userId="2267880b-bb96-469f-9437-78b3079633a3" providerId="ADAL" clId="{1F8AD28B-7175-494C-8D66-3DD45F3A4C72}"/>
    <pc:docChg chg="undo redo custSel addSld delSld modSld">
      <pc:chgData name="Fürhapter Monika" userId="2267880b-bb96-469f-9437-78b3079633a3" providerId="ADAL" clId="{1F8AD28B-7175-494C-8D66-3DD45F3A4C72}" dt="2024-11-20T13:39:09.256" v="1035" actId="20577"/>
      <pc:docMkLst>
        <pc:docMk/>
      </pc:docMkLst>
      <pc:sldChg chg="modSp mod">
        <pc:chgData name="Fürhapter Monika" userId="2267880b-bb96-469f-9437-78b3079633a3" providerId="ADAL" clId="{1F8AD28B-7175-494C-8D66-3DD45F3A4C72}" dt="2024-11-20T13:28:16.869" v="691" actId="20577"/>
        <pc:sldMkLst>
          <pc:docMk/>
          <pc:sldMk cId="3933398299" sldId="513"/>
        </pc:sldMkLst>
        <pc:spChg chg="mod">
          <ac:chgData name="Fürhapter Monika" userId="2267880b-bb96-469f-9437-78b3079633a3" providerId="ADAL" clId="{1F8AD28B-7175-494C-8D66-3DD45F3A4C72}" dt="2024-11-20T13:28:16.869" v="691" actId="20577"/>
          <ac:spMkLst>
            <pc:docMk/>
            <pc:sldMk cId="3933398299" sldId="513"/>
            <ac:spMk id="3" creationId="{00000000-0000-0000-0000-000000000000}"/>
          </ac:spMkLst>
        </pc:spChg>
      </pc:sldChg>
      <pc:sldChg chg="modSp del mod">
        <pc:chgData name="Fürhapter Monika" userId="2267880b-bb96-469f-9437-78b3079633a3" providerId="ADAL" clId="{1F8AD28B-7175-494C-8D66-3DD45F3A4C72}" dt="2024-11-20T13:29:26.907" v="692" actId="2696"/>
        <pc:sldMkLst>
          <pc:docMk/>
          <pc:sldMk cId="1664887818" sldId="531"/>
        </pc:sldMkLst>
        <pc:spChg chg="mod">
          <ac:chgData name="Fürhapter Monika" userId="2267880b-bb96-469f-9437-78b3079633a3" providerId="ADAL" clId="{1F8AD28B-7175-494C-8D66-3DD45F3A4C72}" dt="2024-11-20T13:05:44.658" v="256" actId="1076"/>
          <ac:spMkLst>
            <pc:docMk/>
            <pc:sldMk cId="1664887818" sldId="531"/>
            <ac:spMk id="4" creationId="{00000000-0000-0000-0000-000000000000}"/>
          </ac:spMkLst>
        </pc:spChg>
      </pc:sldChg>
      <pc:sldChg chg="modSp del mod">
        <pc:chgData name="Fürhapter Monika" userId="2267880b-bb96-469f-9437-78b3079633a3" providerId="ADAL" clId="{1F8AD28B-7175-494C-8D66-3DD45F3A4C72}" dt="2024-11-20T13:18:34.350" v="566" actId="2696"/>
        <pc:sldMkLst>
          <pc:docMk/>
          <pc:sldMk cId="1715633852" sldId="532"/>
        </pc:sldMkLst>
        <pc:spChg chg="mod">
          <ac:chgData name="Fürhapter Monika" userId="2267880b-bb96-469f-9437-78b3079633a3" providerId="ADAL" clId="{1F8AD28B-7175-494C-8D66-3DD45F3A4C72}" dt="2024-11-20T13:09:16.978" v="302" actId="404"/>
          <ac:spMkLst>
            <pc:docMk/>
            <pc:sldMk cId="1715633852" sldId="532"/>
            <ac:spMk id="4" creationId="{00000000-0000-0000-0000-000000000000}"/>
          </ac:spMkLst>
        </pc:spChg>
      </pc:sldChg>
      <pc:sldChg chg="addSp delSp modSp mod">
        <pc:chgData name="Fürhapter Monika" userId="2267880b-bb96-469f-9437-78b3079633a3" providerId="ADAL" clId="{1F8AD28B-7175-494C-8D66-3DD45F3A4C72}" dt="2024-11-20T13:25:11.772" v="667" actId="478"/>
        <pc:sldMkLst>
          <pc:docMk/>
          <pc:sldMk cId="1789647251" sldId="646"/>
        </pc:sldMkLst>
        <pc:spChg chg="del mod">
          <ac:chgData name="Fürhapter Monika" userId="2267880b-bb96-469f-9437-78b3079633a3" providerId="ADAL" clId="{1F8AD28B-7175-494C-8D66-3DD45F3A4C72}" dt="2024-11-20T13:25:04.223" v="664" actId="478"/>
          <ac:spMkLst>
            <pc:docMk/>
            <pc:sldMk cId="1789647251" sldId="646"/>
            <ac:spMk id="3" creationId="{00000000-0000-0000-0000-000000000000}"/>
          </ac:spMkLst>
        </pc:spChg>
        <pc:spChg chg="add del mod">
          <ac:chgData name="Fürhapter Monika" userId="2267880b-bb96-469f-9437-78b3079633a3" providerId="ADAL" clId="{1F8AD28B-7175-494C-8D66-3DD45F3A4C72}" dt="2024-11-20T13:25:07.755" v="665" actId="478"/>
          <ac:spMkLst>
            <pc:docMk/>
            <pc:sldMk cId="1789647251" sldId="646"/>
            <ac:spMk id="6" creationId="{F9D0E565-3087-8FB6-8413-6681A4D8CB2D}"/>
          </ac:spMkLst>
        </pc:spChg>
        <pc:spChg chg="add del">
          <ac:chgData name="Fürhapter Monika" userId="2267880b-bb96-469f-9437-78b3079633a3" providerId="ADAL" clId="{1F8AD28B-7175-494C-8D66-3DD45F3A4C72}" dt="2024-11-20T13:25:11.772" v="667" actId="478"/>
          <ac:spMkLst>
            <pc:docMk/>
            <pc:sldMk cId="1789647251" sldId="646"/>
            <ac:spMk id="8" creationId="{F346B08F-C4BE-4A2D-29B8-74F40B2E6CFC}"/>
          </ac:spMkLst>
        </pc:spChg>
      </pc:sldChg>
      <pc:sldChg chg="modSp mod">
        <pc:chgData name="Fürhapter Monika" userId="2267880b-bb96-469f-9437-78b3079633a3" providerId="ADAL" clId="{1F8AD28B-7175-494C-8D66-3DD45F3A4C72}" dt="2024-11-20T13:35:36.707" v="981" actId="122"/>
        <pc:sldMkLst>
          <pc:docMk/>
          <pc:sldMk cId="14403677" sldId="673"/>
        </pc:sldMkLst>
        <pc:spChg chg="mod">
          <ac:chgData name="Fürhapter Monika" userId="2267880b-bb96-469f-9437-78b3079633a3" providerId="ADAL" clId="{1F8AD28B-7175-494C-8D66-3DD45F3A4C72}" dt="2024-11-20T13:35:36.707" v="981" actId="122"/>
          <ac:spMkLst>
            <pc:docMk/>
            <pc:sldMk cId="14403677" sldId="673"/>
            <ac:spMk id="4" creationId="{00000000-0000-0000-0000-000000000000}"/>
          </ac:spMkLst>
        </pc:spChg>
      </pc:sldChg>
      <pc:sldChg chg="modSp mod">
        <pc:chgData name="Fürhapter Monika" userId="2267880b-bb96-469f-9437-78b3079633a3" providerId="ADAL" clId="{1F8AD28B-7175-494C-8D66-3DD45F3A4C72}" dt="2024-11-20T13:37:45.060" v="997" actId="404"/>
        <pc:sldMkLst>
          <pc:docMk/>
          <pc:sldMk cId="2830408781" sldId="674"/>
        </pc:sldMkLst>
        <pc:spChg chg="mod">
          <ac:chgData name="Fürhapter Monika" userId="2267880b-bb96-469f-9437-78b3079633a3" providerId="ADAL" clId="{1F8AD28B-7175-494C-8D66-3DD45F3A4C72}" dt="2024-11-20T13:37:45.060" v="997" actId="404"/>
          <ac:spMkLst>
            <pc:docMk/>
            <pc:sldMk cId="2830408781" sldId="674"/>
            <ac:spMk id="22" creationId="{00000000-0000-0000-0000-000000000000}"/>
          </ac:spMkLst>
        </pc:spChg>
      </pc:sldChg>
      <pc:sldChg chg="addSp delSp modSp mod">
        <pc:chgData name="Fürhapter Monika" userId="2267880b-bb96-469f-9437-78b3079633a3" providerId="ADAL" clId="{1F8AD28B-7175-494C-8D66-3DD45F3A4C72}" dt="2024-11-20T13:27:09.313" v="680" actId="403"/>
        <pc:sldMkLst>
          <pc:docMk/>
          <pc:sldMk cId="632776811" sldId="680"/>
        </pc:sldMkLst>
        <pc:spChg chg="del">
          <ac:chgData name="Fürhapter Monika" userId="2267880b-bb96-469f-9437-78b3079633a3" providerId="ADAL" clId="{1F8AD28B-7175-494C-8D66-3DD45F3A4C72}" dt="2024-11-20T13:26:09.710" v="669" actId="478"/>
          <ac:spMkLst>
            <pc:docMk/>
            <pc:sldMk cId="632776811" sldId="680"/>
            <ac:spMk id="3" creationId="{00000000-0000-0000-0000-000000000000}"/>
          </ac:spMkLst>
        </pc:spChg>
        <pc:spChg chg="add del mod">
          <ac:chgData name="Fürhapter Monika" userId="2267880b-bb96-469f-9437-78b3079633a3" providerId="ADAL" clId="{1F8AD28B-7175-494C-8D66-3DD45F3A4C72}" dt="2024-11-20T13:26:11.595" v="670" actId="478"/>
          <ac:spMkLst>
            <pc:docMk/>
            <pc:sldMk cId="632776811" sldId="680"/>
            <ac:spMk id="6" creationId="{05F58EDC-E54C-4462-8422-1A013ED4A116}"/>
          </ac:spMkLst>
        </pc:spChg>
        <pc:spChg chg="add del">
          <ac:chgData name="Fürhapter Monika" userId="2267880b-bb96-469f-9437-78b3079633a3" providerId="ADAL" clId="{1F8AD28B-7175-494C-8D66-3DD45F3A4C72}" dt="2024-11-20T13:26:34.972" v="674" actId="478"/>
          <ac:spMkLst>
            <pc:docMk/>
            <pc:sldMk cId="632776811" sldId="680"/>
            <ac:spMk id="8" creationId="{0BA72AF3-C0AD-41C4-50B1-001CF133EDCF}"/>
          </ac:spMkLst>
        </pc:spChg>
        <pc:spChg chg="add mod">
          <ac:chgData name="Fürhapter Monika" userId="2267880b-bb96-469f-9437-78b3079633a3" providerId="ADAL" clId="{1F8AD28B-7175-494C-8D66-3DD45F3A4C72}" dt="2024-11-20T13:27:09.313" v="680" actId="403"/>
          <ac:spMkLst>
            <pc:docMk/>
            <pc:sldMk cId="632776811" sldId="680"/>
            <ac:spMk id="10" creationId="{E7F88CFA-44DB-3551-63F0-1A13F6C4C105}"/>
          </ac:spMkLst>
        </pc:spChg>
      </pc:sldChg>
      <pc:sldChg chg="addSp delSp modSp new mod">
        <pc:chgData name="Fürhapter Monika" userId="2267880b-bb96-469f-9437-78b3079633a3" providerId="ADAL" clId="{1F8AD28B-7175-494C-8D66-3DD45F3A4C72}" dt="2024-11-20T13:14:19.078" v="490" actId="1076"/>
        <pc:sldMkLst>
          <pc:docMk/>
          <pc:sldMk cId="1267507190" sldId="695"/>
        </pc:sldMkLst>
        <pc:spChg chg="mod">
          <ac:chgData name="Fürhapter Monika" userId="2267880b-bb96-469f-9437-78b3079633a3" providerId="ADAL" clId="{1F8AD28B-7175-494C-8D66-3DD45F3A4C72}" dt="2024-11-20T13:11:54.196" v="456" actId="404"/>
          <ac:spMkLst>
            <pc:docMk/>
            <pc:sldMk cId="1267507190" sldId="695"/>
            <ac:spMk id="2" creationId="{2C392745-57E9-E79F-674A-777921C4C700}"/>
          </ac:spMkLst>
        </pc:spChg>
        <pc:spChg chg="mod">
          <ac:chgData name="Fürhapter Monika" userId="2267880b-bb96-469f-9437-78b3079633a3" providerId="ADAL" clId="{1F8AD28B-7175-494C-8D66-3DD45F3A4C72}" dt="2024-11-20T13:09:49.113" v="306" actId="27636"/>
          <ac:spMkLst>
            <pc:docMk/>
            <pc:sldMk cId="1267507190" sldId="695"/>
            <ac:spMk id="3" creationId="{15BFD32C-6A4A-1C4B-3063-8ED0E7C57033}"/>
          </ac:spMkLst>
        </pc:spChg>
        <pc:spChg chg="mod">
          <ac:chgData name="Fürhapter Monika" userId="2267880b-bb96-469f-9437-78b3079633a3" providerId="ADAL" clId="{1F8AD28B-7175-494C-8D66-3DD45F3A4C72}" dt="2024-11-20T13:14:15.387" v="489" actId="1076"/>
          <ac:spMkLst>
            <pc:docMk/>
            <pc:sldMk cId="1267507190" sldId="695"/>
            <ac:spMk id="4" creationId="{72D352D2-6336-8D46-CCC6-7C4AD47FE4D2}"/>
          </ac:spMkLst>
        </pc:spChg>
        <pc:spChg chg="add mod">
          <ac:chgData name="Fürhapter Monika" userId="2267880b-bb96-469f-9437-78b3079633a3" providerId="ADAL" clId="{1F8AD28B-7175-494C-8D66-3DD45F3A4C72}" dt="2024-11-20T13:14:19.078" v="490" actId="1076"/>
          <ac:spMkLst>
            <pc:docMk/>
            <pc:sldMk cId="1267507190" sldId="695"/>
            <ac:spMk id="5" creationId="{CC1852E4-78F0-0AFB-3648-3E31C4AB2B4E}"/>
          </ac:spMkLst>
        </pc:spChg>
        <pc:spChg chg="add del mod">
          <ac:chgData name="Fürhapter Monika" userId="2267880b-bb96-469f-9437-78b3079633a3" providerId="ADAL" clId="{1F8AD28B-7175-494C-8D66-3DD45F3A4C72}" dt="2024-11-20T13:12:44.968" v="471" actId="478"/>
          <ac:spMkLst>
            <pc:docMk/>
            <pc:sldMk cId="1267507190" sldId="695"/>
            <ac:spMk id="6" creationId="{93D0C475-662A-5007-4AB6-CAD461F13CA6}"/>
          </ac:spMkLst>
        </pc:spChg>
      </pc:sldChg>
      <pc:sldChg chg="addSp delSp modSp new mod">
        <pc:chgData name="Fürhapter Monika" userId="2267880b-bb96-469f-9437-78b3079633a3" providerId="ADAL" clId="{1F8AD28B-7175-494C-8D66-3DD45F3A4C72}" dt="2024-11-20T13:19:32.432" v="585" actId="5793"/>
        <pc:sldMkLst>
          <pc:docMk/>
          <pc:sldMk cId="2603487655" sldId="696"/>
        </pc:sldMkLst>
        <pc:spChg chg="del">
          <ac:chgData name="Fürhapter Monika" userId="2267880b-bb96-469f-9437-78b3079633a3" providerId="ADAL" clId="{1F8AD28B-7175-494C-8D66-3DD45F3A4C72}" dt="2024-11-20T13:14:37.786" v="491"/>
          <ac:spMkLst>
            <pc:docMk/>
            <pc:sldMk cId="2603487655" sldId="696"/>
            <ac:spMk id="2" creationId="{566D5F51-C317-2D92-9D33-DA625CD2C7A9}"/>
          </ac:spMkLst>
        </pc:spChg>
        <pc:spChg chg="mod">
          <ac:chgData name="Fürhapter Monika" userId="2267880b-bb96-469f-9437-78b3079633a3" providerId="ADAL" clId="{1F8AD28B-7175-494C-8D66-3DD45F3A4C72}" dt="2024-11-20T13:09:49.131" v="307" actId="27636"/>
          <ac:spMkLst>
            <pc:docMk/>
            <pc:sldMk cId="2603487655" sldId="696"/>
            <ac:spMk id="3" creationId="{FF251CE5-ED12-EE9E-5E60-81ED74E6A9F3}"/>
          </ac:spMkLst>
        </pc:spChg>
        <pc:spChg chg="mod">
          <ac:chgData name="Fürhapter Monika" userId="2267880b-bb96-469f-9437-78b3079633a3" providerId="ADAL" clId="{1F8AD28B-7175-494C-8D66-3DD45F3A4C72}" dt="2024-11-20T13:19:23.870" v="584" actId="27636"/>
          <ac:spMkLst>
            <pc:docMk/>
            <pc:sldMk cId="2603487655" sldId="696"/>
            <ac:spMk id="4" creationId="{581F4183-2EB7-2F69-F90B-E088C287B444}"/>
          </ac:spMkLst>
        </pc:spChg>
        <pc:spChg chg="add mod">
          <ac:chgData name="Fürhapter Monika" userId="2267880b-bb96-469f-9437-78b3079633a3" providerId="ADAL" clId="{1F8AD28B-7175-494C-8D66-3DD45F3A4C72}" dt="2024-11-20T13:14:37.786" v="491"/>
          <ac:spMkLst>
            <pc:docMk/>
            <pc:sldMk cId="2603487655" sldId="696"/>
            <ac:spMk id="5" creationId="{ADEF1302-ECF2-2310-0D52-284028F160BF}"/>
          </ac:spMkLst>
        </pc:spChg>
        <pc:spChg chg="add del mod">
          <ac:chgData name="Fürhapter Monika" userId="2267880b-bb96-469f-9437-78b3079633a3" providerId="ADAL" clId="{1F8AD28B-7175-494C-8D66-3DD45F3A4C72}" dt="2024-11-20T13:14:53.666" v="497" actId="478"/>
          <ac:spMkLst>
            <pc:docMk/>
            <pc:sldMk cId="2603487655" sldId="696"/>
            <ac:spMk id="6" creationId="{0462B055-DC31-8FFA-8EB2-898EB31CC31F}"/>
          </ac:spMkLst>
        </pc:spChg>
        <pc:spChg chg="add mod">
          <ac:chgData name="Fürhapter Monika" userId="2267880b-bb96-469f-9437-78b3079633a3" providerId="ADAL" clId="{1F8AD28B-7175-494C-8D66-3DD45F3A4C72}" dt="2024-11-20T13:19:32.432" v="585" actId="5793"/>
          <ac:spMkLst>
            <pc:docMk/>
            <pc:sldMk cId="2603487655" sldId="696"/>
            <ac:spMk id="7" creationId="{728C3556-7E41-7773-766C-3DA7F8AF173A}"/>
          </ac:spMkLst>
        </pc:spChg>
        <pc:spChg chg="add mod">
          <ac:chgData name="Fürhapter Monika" userId="2267880b-bb96-469f-9437-78b3079633a3" providerId="ADAL" clId="{1F8AD28B-7175-494C-8D66-3DD45F3A4C72}" dt="2024-11-20T13:18:14.891" v="565" actId="208"/>
          <ac:spMkLst>
            <pc:docMk/>
            <pc:sldMk cId="2603487655" sldId="696"/>
            <ac:spMk id="8" creationId="{895B78D1-19DC-4C09-5A7F-62248BFC1FB2}"/>
          </ac:spMkLst>
        </pc:spChg>
      </pc:sldChg>
      <pc:sldChg chg="addSp delSp modSp new mod">
        <pc:chgData name="Fürhapter Monika" userId="2267880b-bb96-469f-9437-78b3079633a3" providerId="ADAL" clId="{1F8AD28B-7175-494C-8D66-3DD45F3A4C72}" dt="2024-11-20T13:20:24.867" v="590" actId="1076"/>
        <pc:sldMkLst>
          <pc:docMk/>
          <pc:sldMk cId="1572514984" sldId="697"/>
        </pc:sldMkLst>
        <pc:spChg chg="mod">
          <ac:chgData name="Fürhapter Monika" userId="2267880b-bb96-469f-9437-78b3079633a3" providerId="ADAL" clId="{1F8AD28B-7175-494C-8D66-3DD45F3A4C72}" dt="2024-11-20T13:08:59.166" v="298" actId="207"/>
          <ac:spMkLst>
            <pc:docMk/>
            <pc:sldMk cId="1572514984" sldId="697"/>
            <ac:spMk id="2" creationId="{34694FB1-628B-05D0-6E18-BA5382B857D9}"/>
          </ac:spMkLst>
        </pc:spChg>
        <pc:spChg chg="mod">
          <ac:chgData name="Fürhapter Monika" userId="2267880b-bb96-469f-9437-78b3079633a3" providerId="ADAL" clId="{1F8AD28B-7175-494C-8D66-3DD45F3A4C72}" dt="2024-11-20T13:09:49.106" v="305" actId="27636"/>
          <ac:spMkLst>
            <pc:docMk/>
            <pc:sldMk cId="1572514984" sldId="697"/>
            <ac:spMk id="3" creationId="{0B08C938-E049-8985-B22F-8CB8E9E2639F}"/>
          </ac:spMkLst>
        </pc:spChg>
        <pc:spChg chg="del mod">
          <ac:chgData name="Fürhapter Monika" userId="2267880b-bb96-469f-9437-78b3079633a3" providerId="ADAL" clId="{1F8AD28B-7175-494C-8D66-3DD45F3A4C72}" dt="2024-11-20T13:10:45.647" v="347" actId="478"/>
          <ac:spMkLst>
            <pc:docMk/>
            <pc:sldMk cId="1572514984" sldId="697"/>
            <ac:spMk id="4" creationId="{8090080C-987F-B4B6-67E5-77517AA54DB1}"/>
          </ac:spMkLst>
        </pc:spChg>
        <pc:spChg chg="add mod">
          <ac:chgData name="Fürhapter Monika" userId="2267880b-bb96-469f-9437-78b3079633a3" providerId="ADAL" clId="{1F8AD28B-7175-494C-8D66-3DD45F3A4C72}" dt="2024-11-20T13:09:49.062" v="304"/>
          <ac:spMkLst>
            <pc:docMk/>
            <pc:sldMk cId="1572514984" sldId="697"/>
            <ac:spMk id="6" creationId="{F481C5A6-FFEF-1BB5-6762-FD9AD7598E77}"/>
          </ac:spMkLst>
        </pc:spChg>
        <pc:spChg chg="add mod">
          <ac:chgData name="Fürhapter Monika" userId="2267880b-bb96-469f-9437-78b3079633a3" providerId="ADAL" clId="{1F8AD28B-7175-494C-8D66-3DD45F3A4C72}" dt="2024-11-20T13:10:33.147" v="345" actId="1076"/>
          <ac:spMkLst>
            <pc:docMk/>
            <pc:sldMk cId="1572514984" sldId="697"/>
            <ac:spMk id="7" creationId="{60BA38F8-BA54-2A70-51EC-B082FADF2E71}"/>
          </ac:spMkLst>
        </pc:spChg>
        <pc:spChg chg="mod">
          <ac:chgData name="Fürhapter Monika" userId="2267880b-bb96-469f-9437-78b3079633a3" providerId="ADAL" clId="{1F8AD28B-7175-494C-8D66-3DD45F3A4C72}" dt="2024-11-20T13:10:08.107" v="328"/>
          <ac:spMkLst>
            <pc:docMk/>
            <pc:sldMk cId="1572514984" sldId="697"/>
            <ac:spMk id="9" creationId="{D6485446-5FEC-8A36-F76B-61273656BE63}"/>
          </ac:spMkLst>
        </pc:spChg>
        <pc:spChg chg="mod">
          <ac:chgData name="Fürhapter Monika" userId="2267880b-bb96-469f-9437-78b3079633a3" providerId="ADAL" clId="{1F8AD28B-7175-494C-8D66-3DD45F3A4C72}" dt="2024-11-20T13:10:18.804" v="342" actId="20577"/>
          <ac:spMkLst>
            <pc:docMk/>
            <pc:sldMk cId="1572514984" sldId="697"/>
            <ac:spMk id="10" creationId="{3769F49F-F4C2-EC99-47A9-357CE10FFE4F}"/>
          </ac:spMkLst>
        </pc:spChg>
        <pc:spChg chg="mod">
          <ac:chgData name="Fürhapter Monika" userId="2267880b-bb96-469f-9437-78b3079633a3" providerId="ADAL" clId="{1F8AD28B-7175-494C-8D66-3DD45F3A4C72}" dt="2024-11-20T13:10:55.777" v="348"/>
          <ac:spMkLst>
            <pc:docMk/>
            <pc:sldMk cId="1572514984" sldId="697"/>
            <ac:spMk id="12" creationId="{5DC407AD-E12B-C54B-EF65-15C4A948157E}"/>
          </ac:spMkLst>
        </pc:spChg>
        <pc:spChg chg="mod">
          <ac:chgData name="Fürhapter Monika" userId="2267880b-bb96-469f-9437-78b3079633a3" providerId="ADAL" clId="{1F8AD28B-7175-494C-8D66-3DD45F3A4C72}" dt="2024-11-20T13:11:00.181" v="359" actId="20577"/>
          <ac:spMkLst>
            <pc:docMk/>
            <pc:sldMk cId="1572514984" sldId="697"/>
            <ac:spMk id="13" creationId="{E46F253F-32EC-C664-8D7C-DEBAFDFB9CB4}"/>
          </ac:spMkLst>
        </pc:spChg>
        <pc:grpChg chg="add mod">
          <ac:chgData name="Fürhapter Monika" userId="2267880b-bb96-469f-9437-78b3079633a3" providerId="ADAL" clId="{1F8AD28B-7175-494C-8D66-3DD45F3A4C72}" dt="2024-11-20T13:20:10.777" v="586" actId="1076"/>
          <ac:grpSpMkLst>
            <pc:docMk/>
            <pc:sldMk cId="1572514984" sldId="697"/>
            <ac:grpSpMk id="5" creationId="{11DCE7FF-A39F-FE7D-7B02-A5AC7C4E4124}"/>
          </ac:grpSpMkLst>
        </pc:grpChg>
        <pc:grpChg chg="add mod">
          <ac:chgData name="Fürhapter Monika" userId="2267880b-bb96-469f-9437-78b3079633a3" providerId="ADAL" clId="{1F8AD28B-7175-494C-8D66-3DD45F3A4C72}" dt="2024-11-20T13:20:21.245" v="589" actId="1076"/>
          <ac:grpSpMkLst>
            <pc:docMk/>
            <pc:sldMk cId="1572514984" sldId="697"/>
            <ac:grpSpMk id="8" creationId="{62A720BB-A79C-BBE6-2D60-3F2D7F986820}"/>
          </ac:grpSpMkLst>
        </pc:grpChg>
        <pc:grpChg chg="add mod">
          <ac:chgData name="Fürhapter Monika" userId="2267880b-bb96-469f-9437-78b3079633a3" providerId="ADAL" clId="{1F8AD28B-7175-494C-8D66-3DD45F3A4C72}" dt="2024-11-20T13:20:24.867" v="590" actId="1076"/>
          <ac:grpSpMkLst>
            <pc:docMk/>
            <pc:sldMk cId="1572514984" sldId="697"/>
            <ac:grpSpMk id="11" creationId="{2EEB08CF-1686-0A35-43F4-799B31154E81}"/>
          </ac:grpSpMkLst>
        </pc:grpChg>
      </pc:sldChg>
      <pc:sldChg chg="addSp modSp new mod">
        <pc:chgData name="Fürhapter Monika" userId="2267880b-bb96-469f-9437-78b3079633a3" providerId="ADAL" clId="{1F8AD28B-7175-494C-8D66-3DD45F3A4C72}" dt="2024-11-20T13:22:36.578" v="662" actId="27636"/>
        <pc:sldMkLst>
          <pc:docMk/>
          <pc:sldMk cId="658727279" sldId="698"/>
        </pc:sldMkLst>
        <pc:spChg chg="mod">
          <ac:chgData name="Fürhapter Monika" userId="2267880b-bb96-469f-9437-78b3079633a3" providerId="ADAL" clId="{1F8AD28B-7175-494C-8D66-3DD45F3A4C72}" dt="2024-11-20T13:21:53.829" v="655" actId="122"/>
          <ac:spMkLst>
            <pc:docMk/>
            <pc:sldMk cId="658727279" sldId="698"/>
            <ac:spMk id="2" creationId="{7FE851D0-8945-5140-3A38-6C09494D0B6E}"/>
          </ac:spMkLst>
        </pc:spChg>
        <pc:spChg chg="mod">
          <ac:chgData name="Fürhapter Monika" userId="2267880b-bb96-469f-9437-78b3079633a3" providerId="ADAL" clId="{1F8AD28B-7175-494C-8D66-3DD45F3A4C72}" dt="2024-11-20T13:20:47.707" v="597" actId="27636"/>
          <ac:spMkLst>
            <pc:docMk/>
            <pc:sldMk cId="658727279" sldId="698"/>
            <ac:spMk id="3" creationId="{C1126C07-E103-0480-D7EB-64390D5DB9E9}"/>
          </ac:spMkLst>
        </pc:spChg>
        <pc:spChg chg="mod">
          <ac:chgData name="Fürhapter Monika" userId="2267880b-bb96-469f-9437-78b3079633a3" providerId="ADAL" clId="{1F8AD28B-7175-494C-8D66-3DD45F3A4C72}" dt="2024-11-20T13:22:12.994" v="658" actId="20577"/>
          <ac:spMkLst>
            <pc:docMk/>
            <pc:sldMk cId="658727279" sldId="698"/>
            <ac:spMk id="4" creationId="{2775A549-2BF9-2176-54A0-A43C30E3E2D0}"/>
          </ac:spMkLst>
        </pc:spChg>
        <pc:spChg chg="add mod">
          <ac:chgData name="Fürhapter Monika" userId="2267880b-bb96-469f-9437-78b3079633a3" providerId="ADAL" clId="{1F8AD28B-7175-494C-8D66-3DD45F3A4C72}" dt="2024-11-20T13:22:36.578" v="662" actId="27636"/>
          <ac:spMkLst>
            <pc:docMk/>
            <pc:sldMk cId="658727279" sldId="698"/>
            <ac:spMk id="5" creationId="{1177903A-0EAC-C510-39A9-08A621974AD5}"/>
          </ac:spMkLst>
        </pc:spChg>
      </pc:sldChg>
      <pc:sldChg chg="add">
        <pc:chgData name="Fürhapter Monika" userId="2267880b-bb96-469f-9437-78b3079633a3" providerId="ADAL" clId="{1F8AD28B-7175-494C-8D66-3DD45F3A4C72}" dt="2024-11-20T13:25:30.811" v="668"/>
        <pc:sldMkLst>
          <pc:docMk/>
          <pc:sldMk cId="1933642515" sldId="704"/>
        </pc:sldMkLst>
      </pc:sldChg>
      <pc:sldChg chg="modSp new mod">
        <pc:chgData name="Fürhapter Monika" userId="2267880b-bb96-469f-9437-78b3079633a3" providerId="ADAL" clId="{1F8AD28B-7175-494C-8D66-3DD45F3A4C72}" dt="2024-11-20T13:39:09.256" v="1035" actId="20577"/>
        <pc:sldMkLst>
          <pc:docMk/>
          <pc:sldMk cId="705369534" sldId="705"/>
        </pc:sldMkLst>
        <pc:spChg chg="mod">
          <ac:chgData name="Fürhapter Monika" userId="2267880b-bb96-469f-9437-78b3079633a3" providerId="ADAL" clId="{1F8AD28B-7175-494C-8D66-3DD45F3A4C72}" dt="2024-11-20T13:31:18.786" v="926" actId="207"/>
          <ac:spMkLst>
            <pc:docMk/>
            <pc:sldMk cId="705369534" sldId="705"/>
            <ac:spMk id="2" creationId="{8024A88D-9ADB-0975-17E6-1F691F35060D}"/>
          </ac:spMkLst>
        </pc:spChg>
        <pc:spChg chg="mod">
          <ac:chgData name="Fürhapter Monika" userId="2267880b-bb96-469f-9437-78b3079633a3" providerId="ADAL" clId="{1F8AD28B-7175-494C-8D66-3DD45F3A4C72}" dt="2024-11-20T13:39:09.256" v="1035" actId="20577"/>
          <ac:spMkLst>
            <pc:docMk/>
            <pc:sldMk cId="705369534" sldId="705"/>
            <ac:spMk id="4" creationId="{807DCCA1-2389-6344-351D-1ADF086CDBCA}"/>
          </ac:spMkLst>
        </pc:spChg>
      </pc:sldChg>
      <pc:sldChg chg="add del">
        <pc:chgData name="Fürhapter Monika" userId="2267880b-bb96-469f-9437-78b3079633a3" providerId="ADAL" clId="{1F8AD28B-7175-494C-8D66-3DD45F3A4C72}" dt="2024-11-20T13:26:18.923" v="672" actId="2696"/>
        <pc:sldMkLst>
          <pc:docMk/>
          <pc:sldMk cId="1341471464" sldId="705"/>
        </pc:sldMkLst>
      </pc:sldChg>
    </pc:docChg>
  </pc:docChgLst>
  <pc:docChgLst>
    <pc:chgData name="Fürhapter Monika" userId="S::m.fuerhapter@edw.or.at::2267880b-bb96-469f-9437-78b3079633a3" providerId="AD" clId="Web-{B34ED63A-3C88-E478-AF84-F6C4DB3D5E78}"/>
    <pc:docChg chg="modSld">
      <pc:chgData name="Fürhapter Monika" userId="S::m.fuerhapter@edw.or.at::2267880b-bb96-469f-9437-78b3079633a3" providerId="AD" clId="Web-{B34ED63A-3C88-E478-AF84-F6C4DB3D5E78}" dt="2024-11-20T13:01:20.951" v="67" actId="20577"/>
      <pc:docMkLst>
        <pc:docMk/>
      </pc:docMkLst>
      <pc:sldChg chg="modSp">
        <pc:chgData name="Fürhapter Monika" userId="S::m.fuerhapter@edw.or.at::2267880b-bb96-469f-9437-78b3079633a3" providerId="AD" clId="Web-{B34ED63A-3C88-E478-AF84-F6C4DB3D5E78}" dt="2024-11-20T13:01:20.951" v="67" actId="20577"/>
        <pc:sldMkLst>
          <pc:docMk/>
          <pc:sldMk cId="14403677" sldId="673"/>
        </pc:sldMkLst>
        <pc:spChg chg="mod">
          <ac:chgData name="Fürhapter Monika" userId="S::m.fuerhapter@edw.or.at::2267880b-bb96-469f-9437-78b3079633a3" providerId="AD" clId="Web-{B34ED63A-3C88-E478-AF84-F6C4DB3D5E78}" dt="2024-11-20T13:01:20.951" v="67" actId="20577"/>
          <ac:spMkLst>
            <pc:docMk/>
            <pc:sldMk cId="14403677" sldId="673"/>
            <ac:spMk id="4" creationId="{00000000-0000-0000-0000-000000000000}"/>
          </ac:spMkLst>
        </pc:spChg>
      </pc:sldChg>
    </pc:docChg>
  </pc:docChgLst>
  <pc:docChgLst>
    <pc:chgData name="Fürhapter Monika" userId="S::m.fuerhapter@edw.or.at::2267880b-bb96-469f-9437-78b3079633a3" providerId="AD" clId="Web-{3DECD922-E4F9-C221-27A0-4E46E8274B57}"/>
    <pc:docChg chg="modSld">
      <pc:chgData name="Fürhapter Monika" userId="S::m.fuerhapter@edw.or.at::2267880b-bb96-469f-9437-78b3079633a3" providerId="AD" clId="Web-{3DECD922-E4F9-C221-27A0-4E46E8274B57}" dt="2025-01-24T09:46:00.514" v="60" actId="20577"/>
      <pc:docMkLst>
        <pc:docMk/>
      </pc:docMkLst>
      <pc:sldChg chg="modSp">
        <pc:chgData name="Fürhapter Monika" userId="S::m.fuerhapter@edw.or.at::2267880b-bb96-469f-9437-78b3079633a3" providerId="AD" clId="Web-{3DECD922-E4F9-C221-27A0-4E46E8274B57}" dt="2025-01-24T09:46:00.514" v="60" actId="20577"/>
        <pc:sldMkLst>
          <pc:docMk/>
          <pc:sldMk cId="3633849315" sldId="539"/>
        </pc:sldMkLst>
        <pc:spChg chg="mod">
          <ac:chgData name="Fürhapter Monika" userId="S::m.fuerhapter@edw.or.at::2267880b-bb96-469f-9437-78b3079633a3" providerId="AD" clId="Web-{3DECD922-E4F9-C221-27A0-4E46E8274B57}" dt="2025-01-24T09:46:00.514" v="60" actId="20577"/>
          <ac:spMkLst>
            <pc:docMk/>
            <pc:sldMk cId="3633849315" sldId="539"/>
            <ac:spMk id="4" creationId="{00000000-0000-0000-0000-000000000000}"/>
          </ac:spMkLst>
        </pc:spChg>
      </pc:sldChg>
      <pc:sldChg chg="modSp">
        <pc:chgData name="Fürhapter Monika" userId="S::m.fuerhapter@edw.or.at::2267880b-bb96-469f-9437-78b3079633a3" providerId="AD" clId="Web-{3DECD922-E4F9-C221-27A0-4E46E8274B57}" dt="2025-01-24T09:45:47.107" v="58" actId="20577"/>
        <pc:sldMkLst>
          <pc:docMk/>
          <pc:sldMk cId="3696578006" sldId="648"/>
        </pc:sldMkLst>
        <pc:spChg chg="mod">
          <ac:chgData name="Fürhapter Monika" userId="S::m.fuerhapter@edw.or.at::2267880b-bb96-469f-9437-78b3079633a3" providerId="AD" clId="Web-{3DECD922-E4F9-C221-27A0-4E46E8274B57}" dt="2025-01-24T09:45:47.107" v="58" actId="20577"/>
          <ac:spMkLst>
            <pc:docMk/>
            <pc:sldMk cId="3696578006" sldId="648"/>
            <ac:spMk id="3" creationId="{00000000-0000-0000-0000-000000000000}"/>
          </ac:spMkLst>
        </pc:spChg>
      </pc:sldChg>
      <pc:sldChg chg="modSp">
        <pc:chgData name="Fürhapter Monika" userId="S::m.fuerhapter@edw.or.at::2267880b-bb96-469f-9437-78b3079633a3" providerId="AD" clId="Web-{3DECD922-E4F9-C221-27A0-4E46E8274B57}" dt="2025-01-24T09:44:03.881" v="56" actId="20577"/>
        <pc:sldMkLst>
          <pc:docMk/>
          <pc:sldMk cId="1267507190" sldId="695"/>
        </pc:sldMkLst>
        <pc:spChg chg="mod">
          <ac:chgData name="Fürhapter Monika" userId="S::m.fuerhapter@edw.or.at::2267880b-bb96-469f-9437-78b3079633a3" providerId="AD" clId="Web-{3DECD922-E4F9-C221-27A0-4E46E8274B57}" dt="2025-01-24T09:40:41.462" v="51" actId="20577"/>
          <ac:spMkLst>
            <pc:docMk/>
            <pc:sldMk cId="1267507190" sldId="695"/>
            <ac:spMk id="2" creationId="{2C392745-57E9-E79F-674A-777921C4C700}"/>
          </ac:spMkLst>
        </pc:spChg>
        <pc:spChg chg="mod">
          <ac:chgData name="Fürhapter Monika" userId="S::m.fuerhapter@edw.or.at::2267880b-bb96-469f-9437-78b3079633a3" providerId="AD" clId="Web-{3DECD922-E4F9-C221-27A0-4E46E8274B57}" dt="2025-01-24T09:44:03.881" v="56" actId="20577"/>
          <ac:spMkLst>
            <pc:docMk/>
            <pc:sldMk cId="1267507190" sldId="695"/>
            <ac:spMk id="5" creationId="{CC1852E4-78F0-0AFB-3648-3E31C4AB2B4E}"/>
          </ac:spMkLst>
        </pc:spChg>
      </pc:sldChg>
      <pc:sldChg chg="addSp delSp modSp">
        <pc:chgData name="Fürhapter Monika" userId="S::m.fuerhapter@edw.or.at::2267880b-bb96-469f-9437-78b3079633a3" providerId="AD" clId="Web-{3DECD922-E4F9-C221-27A0-4E46E8274B57}" dt="2025-01-24T09:40:25.398" v="50" actId="20577"/>
        <pc:sldMkLst>
          <pc:docMk/>
          <pc:sldMk cId="1572514984" sldId="697"/>
        </pc:sldMkLst>
        <pc:spChg chg="add del mod">
          <ac:chgData name="Fürhapter Monika" userId="S::m.fuerhapter@edw.or.at::2267880b-bb96-469f-9437-78b3079633a3" providerId="AD" clId="Web-{3DECD922-E4F9-C221-27A0-4E46E8274B57}" dt="2025-01-24T09:37:57.013" v="7"/>
          <ac:spMkLst>
            <pc:docMk/>
            <pc:sldMk cId="1572514984" sldId="697"/>
            <ac:spMk id="4" creationId="{CC910994-3F03-2FAF-87E1-10F1628D6323}"/>
          </ac:spMkLst>
        </pc:spChg>
        <pc:spChg chg="mod">
          <ac:chgData name="Fürhapter Monika" userId="S::m.fuerhapter@edw.or.at::2267880b-bb96-469f-9437-78b3079633a3" providerId="AD" clId="Web-{3DECD922-E4F9-C221-27A0-4E46E8274B57}" dt="2025-01-24T09:37:18.495" v="1" actId="20577"/>
          <ac:spMkLst>
            <pc:docMk/>
            <pc:sldMk cId="1572514984" sldId="697"/>
            <ac:spMk id="7" creationId="{60BA38F8-BA54-2A70-51EC-B082FADF2E71}"/>
          </ac:spMkLst>
        </pc:spChg>
        <pc:spChg chg="add">
          <ac:chgData name="Fürhapter Monika" userId="S::m.fuerhapter@edw.or.at::2267880b-bb96-469f-9437-78b3079633a3" providerId="AD" clId="Web-{3DECD922-E4F9-C221-27A0-4E46E8274B57}" dt="2025-01-24T09:38:15.483" v="8"/>
          <ac:spMkLst>
            <pc:docMk/>
            <pc:sldMk cId="1572514984" sldId="697"/>
            <ac:spMk id="14" creationId="{A00A92E6-48BE-EE0C-A373-7DAEC00A4A2B}"/>
          </ac:spMkLst>
        </pc:spChg>
        <pc:spChg chg="add mod">
          <ac:chgData name="Fürhapter Monika" userId="S::m.fuerhapter@edw.or.at::2267880b-bb96-469f-9437-78b3079633a3" providerId="AD" clId="Web-{3DECD922-E4F9-C221-27A0-4E46E8274B57}" dt="2025-01-24T09:38:33.062" v="12" actId="1076"/>
          <ac:spMkLst>
            <pc:docMk/>
            <pc:sldMk cId="1572514984" sldId="697"/>
            <ac:spMk id="15" creationId="{182EB2E8-43FE-74BF-FB3C-6898F3A184DB}"/>
          </ac:spMkLst>
        </pc:spChg>
        <pc:spChg chg="add mod">
          <ac:chgData name="Fürhapter Monika" userId="S::m.fuerhapter@edw.or.at::2267880b-bb96-469f-9437-78b3079633a3" providerId="AD" clId="Web-{3DECD922-E4F9-C221-27A0-4E46E8274B57}" dt="2025-01-24T09:38:26.468" v="11" actId="1076"/>
          <ac:spMkLst>
            <pc:docMk/>
            <pc:sldMk cId="1572514984" sldId="697"/>
            <ac:spMk id="16" creationId="{ED848B17-60A3-8755-C1AC-983F9EF1FA65}"/>
          </ac:spMkLst>
        </pc:spChg>
        <pc:spChg chg="add mod">
          <ac:chgData name="Fürhapter Monika" userId="S::m.fuerhapter@edw.or.at::2267880b-bb96-469f-9437-78b3079633a3" providerId="AD" clId="Web-{3DECD922-E4F9-C221-27A0-4E46E8274B57}" dt="2025-01-24T09:40:20.663" v="46" actId="20577"/>
          <ac:spMkLst>
            <pc:docMk/>
            <pc:sldMk cId="1572514984" sldId="697"/>
            <ac:spMk id="17" creationId="{9C23C712-F1A5-3359-D333-10109021E5EB}"/>
          </ac:spMkLst>
        </pc:spChg>
        <pc:spChg chg="add mod">
          <ac:chgData name="Fürhapter Monika" userId="S::m.fuerhapter@edw.or.at::2267880b-bb96-469f-9437-78b3079633a3" providerId="AD" clId="Web-{3DECD922-E4F9-C221-27A0-4E46E8274B57}" dt="2025-01-24T09:40:25.398" v="50" actId="20577"/>
          <ac:spMkLst>
            <pc:docMk/>
            <pc:sldMk cId="1572514984" sldId="697"/>
            <ac:spMk id="18" creationId="{D15FA627-78A8-9C82-516C-1AF9CC4A1212}"/>
          </ac:spMkLst>
        </pc:spChg>
        <pc:spChg chg="add mod">
          <ac:chgData name="Fürhapter Monika" userId="S::m.fuerhapter@edw.or.at::2267880b-bb96-469f-9437-78b3079633a3" providerId="AD" clId="Web-{3DECD922-E4F9-C221-27A0-4E46E8274B57}" dt="2025-01-24T09:40:22.616" v="48" actId="20577"/>
          <ac:spMkLst>
            <pc:docMk/>
            <pc:sldMk cId="1572514984" sldId="697"/>
            <ac:spMk id="19" creationId="{DC172E25-A1D5-722F-920F-1ED635990735}"/>
          </ac:spMkLst>
        </pc:spChg>
        <pc:grpChg chg="del">
          <ac:chgData name="Fürhapter Monika" userId="S::m.fuerhapter@edw.or.at::2267880b-bb96-469f-9437-78b3079633a3" providerId="AD" clId="Web-{3DECD922-E4F9-C221-27A0-4E46E8274B57}" dt="2025-01-24T09:37:25.120" v="2"/>
          <ac:grpSpMkLst>
            <pc:docMk/>
            <pc:sldMk cId="1572514984" sldId="697"/>
            <ac:grpSpMk id="5" creationId="{11DCE7FF-A39F-FE7D-7B02-A5AC7C4E4124}"/>
          </ac:grpSpMkLst>
        </pc:grpChg>
        <pc:grpChg chg="del">
          <ac:chgData name="Fürhapter Monika" userId="S::m.fuerhapter@edw.or.at::2267880b-bb96-469f-9437-78b3079633a3" providerId="AD" clId="Web-{3DECD922-E4F9-C221-27A0-4E46E8274B57}" dt="2025-01-24T09:37:27.839" v="3"/>
          <ac:grpSpMkLst>
            <pc:docMk/>
            <pc:sldMk cId="1572514984" sldId="697"/>
            <ac:grpSpMk id="8" creationId="{62A720BB-A79C-BBE6-2D60-3F2D7F986820}"/>
          </ac:grpSpMkLst>
        </pc:grpChg>
        <pc:grpChg chg="del">
          <ac:chgData name="Fürhapter Monika" userId="S::m.fuerhapter@edw.or.at::2267880b-bb96-469f-9437-78b3079633a3" providerId="AD" clId="Web-{3DECD922-E4F9-C221-27A0-4E46E8274B57}" dt="2025-01-24T09:37:30.464" v="4"/>
          <ac:grpSpMkLst>
            <pc:docMk/>
            <pc:sldMk cId="1572514984" sldId="697"/>
            <ac:grpSpMk id="11" creationId="{2EEB08CF-1686-0A35-43F4-799B31154E81}"/>
          </ac:grpSpMkLst>
        </pc:gr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edw.or.at\dst\LWM\RA_Gr&#252;n\Gr&#252;n-Rechtsamt\0%200%20-%20Index\Index%20GR&#220;N%20zum%20Arbeiten.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de-AT" sz="2400" b="1"/>
              <a:t>Vorfallszeitraum</a:t>
            </a:r>
            <a:endParaRPr lang="de-AT" b="1"/>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AT"/>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6.9174673993253388E-2"/>
          <c:y val="0.1598594234510376"/>
          <c:w val="0.89762169164673689"/>
          <c:h val="0.78875559919683202"/>
        </c:manualLayout>
      </c:layout>
      <c:bar3DChart>
        <c:barDir val="col"/>
        <c:grouping val="clustered"/>
        <c:varyColors val="0"/>
        <c:ser>
          <c:idx val="1"/>
          <c:order val="1"/>
          <c:spPr>
            <a:solidFill>
              <a:schemeClr val="accent1">
                <a:lumMod val="75000"/>
              </a:schemeClr>
            </a:solidFill>
            <a:ln>
              <a:noFill/>
            </a:ln>
            <a:effectLst/>
            <a:sp3d/>
          </c:spPr>
          <c:invertIfNegative val="0"/>
          <c:dPt>
            <c:idx val="0"/>
            <c:invertIfNegative val="0"/>
            <c:bubble3D val="0"/>
            <c:spPr>
              <a:solidFill>
                <a:schemeClr val="accent1">
                  <a:lumMod val="75000"/>
                </a:schemeClr>
              </a:solidFill>
              <a:ln>
                <a:noFill/>
              </a:ln>
              <a:effectLst/>
              <a:sp3d/>
            </c:spPr>
            <c:extLst>
              <c:ext xmlns:c16="http://schemas.microsoft.com/office/drawing/2014/chart" uri="{C3380CC4-5D6E-409C-BE32-E72D297353CC}">
                <c16:uniqueId val="{00000001-7B7A-4034-BDFF-705AE10C2372}"/>
              </c:ext>
            </c:extLst>
          </c:dPt>
          <c:dPt>
            <c:idx val="1"/>
            <c:invertIfNegative val="0"/>
            <c:bubble3D val="0"/>
            <c:spPr>
              <a:solidFill>
                <a:schemeClr val="accent1">
                  <a:lumMod val="75000"/>
                </a:schemeClr>
              </a:solidFill>
              <a:ln>
                <a:noFill/>
              </a:ln>
              <a:effectLst/>
              <a:sp3d/>
            </c:spPr>
            <c:extLst>
              <c:ext xmlns:c16="http://schemas.microsoft.com/office/drawing/2014/chart" uri="{C3380CC4-5D6E-409C-BE32-E72D297353CC}">
                <c16:uniqueId val="{00000003-7B7A-4034-BDFF-705AE10C2372}"/>
              </c:ext>
            </c:extLst>
          </c:dPt>
          <c:dPt>
            <c:idx val="2"/>
            <c:invertIfNegative val="0"/>
            <c:bubble3D val="0"/>
            <c:spPr>
              <a:solidFill>
                <a:schemeClr val="bg2">
                  <a:lumMod val="25000"/>
                </a:schemeClr>
              </a:solidFill>
              <a:ln>
                <a:noFill/>
              </a:ln>
              <a:effectLst/>
              <a:sp3d/>
            </c:spPr>
            <c:extLst>
              <c:ext xmlns:c16="http://schemas.microsoft.com/office/drawing/2014/chart" uri="{C3380CC4-5D6E-409C-BE32-E72D297353CC}">
                <c16:uniqueId val="{00000005-7B7A-4034-BDFF-705AE10C2372}"/>
              </c:ext>
            </c:extLst>
          </c:dPt>
          <c:dPt>
            <c:idx val="3"/>
            <c:invertIfNegative val="0"/>
            <c:bubble3D val="0"/>
            <c:spPr>
              <a:solidFill>
                <a:schemeClr val="bg2">
                  <a:lumMod val="25000"/>
                </a:schemeClr>
              </a:solidFill>
              <a:ln>
                <a:noFill/>
              </a:ln>
              <a:effectLst/>
              <a:sp3d/>
            </c:spPr>
            <c:extLst>
              <c:ext xmlns:c16="http://schemas.microsoft.com/office/drawing/2014/chart" uri="{C3380CC4-5D6E-409C-BE32-E72D297353CC}">
                <c16:uniqueId val="{00000007-7B7A-4034-BDFF-705AE10C2372}"/>
              </c:ext>
            </c:extLst>
          </c:dPt>
          <c:dPt>
            <c:idx val="4"/>
            <c:invertIfNegative val="0"/>
            <c:bubble3D val="0"/>
            <c:spPr>
              <a:solidFill>
                <a:schemeClr val="bg2">
                  <a:lumMod val="25000"/>
                </a:schemeClr>
              </a:solidFill>
              <a:ln>
                <a:noFill/>
              </a:ln>
              <a:effectLst/>
              <a:sp3d/>
            </c:spPr>
            <c:extLst>
              <c:ext xmlns:c16="http://schemas.microsoft.com/office/drawing/2014/chart" uri="{C3380CC4-5D6E-409C-BE32-E72D297353CC}">
                <c16:uniqueId val="{00000009-7B7A-4034-BDFF-705AE10C2372}"/>
              </c:ext>
            </c:extLst>
          </c:dPt>
          <c:dPt>
            <c:idx val="5"/>
            <c:invertIfNegative val="0"/>
            <c:bubble3D val="0"/>
            <c:spPr>
              <a:solidFill>
                <a:srgbClr val="FFC000"/>
              </a:solidFill>
              <a:ln>
                <a:noFill/>
              </a:ln>
              <a:effectLst/>
              <a:sp3d/>
            </c:spPr>
            <c:extLst>
              <c:ext xmlns:c16="http://schemas.microsoft.com/office/drawing/2014/chart" uri="{C3380CC4-5D6E-409C-BE32-E72D297353CC}">
                <c16:uniqueId val="{0000000B-7B7A-4034-BDFF-705AE10C2372}"/>
              </c:ext>
            </c:extLst>
          </c:dPt>
          <c:dLbls>
            <c:dLbl>
              <c:idx val="0"/>
              <c:layout>
                <c:manualLayout>
                  <c:x val="1.4340963415215992E-2"/>
                  <c:y val="2.2706947816482463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12,8%</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8.3384914438548091E-2"/>
                      <c:h val="0.12664886608033205"/>
                    </c:manualLayout>
                  </c15:layout>
                  <c15:showDataLabelsRange val="0"/>
                </c:ext>
                <c:ext xmlns:c16="http://schemas.microsoft.com/office/drawing/2014/chart" uri="{C3380CC4-5D6E-409C-BE32-E72D297353CC}">
                  <c16:uniqueId val="{00000001-7B7A-4034-BDFF-705AE10C2372}"/>
                </c:ext>
              </c:extLst>
            </c:dLbl>
            <c:dLbl>
              <c:idx val="1"/>
              <c:layout>
                <c:manualLayout>
                  <c:x val="1.4526671734360452E-2"/>
                  <c:y val="2.9699097556058429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35,4%</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9.320890903184606E-2"/>
                      <c:h val="0.14998056573765395"/>
                    </c:manualLayout>
                  </c15:layout>
                  <c15:showDataLabelsRange val="0"/>
                </c:ext>
                <c:ext xmlns:c16="http://schemas.microsoft.com/office/drawing/2014/chart" uri="{C3380CC4-5D6E-409C-BE32-E72D297353CC}">
                  <c16:uniqueId val="{00000003-7B7A-4034-BDFF-705AE10C2372}"/>
                </c:ext>
              </c:extLst>
            </c:dLbl>
            <c:dLbl>
              <c:idx val="2"/>
              <c:layout>
                <c:manualLayout>
                  <c:x val="1.1413831013109554E-2"/>
                  <c:y val="8.128174067973884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33,8%</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8.698322758934425E-2"/>
                      <c:h val="0.26565073516651305"/>
                    </c:manualLayout>
                  </c15:layout>
                  <c15:showDataLabelsRange val="0"/>
                </c:ext>
                <c:ext xmlns:c16="http://schemas.microsoft.com/office/drawing/2014/chart" uri="{C3380CC4-5D6E-409C-BE32-E72D297353CC}">
                  <c16:uniqueId val="{00000005-7B7A-4034-BDFF-705AE10C2372}"/>
                </c:ext>
              </c:extLst>
            </c:dLbl>
            <c:dLbl>
              <c:idx val="3"/>
              <c:layout>
                <c:manualLayout>
                  <c:x val="1.035138405841643E-2"/>
                  <c:y val="-6.2115205212418031E-3"/>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11,6%</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8.9058454736844844E-2"/>
                      <c:h val="0.11559213698853366"/>
                    </c:manualLayout>
                  </c15:layout>
                  <c15:showDataLabelsRange val="0"/>
                </c:ext>
                <c:ext xmlns:c16="http://schemas.microsoft.com/office/drawing/2014/chart" uri="{C3380CC4-5D6E-409C-BE32-E72D297353CC}">
                  <c16:uniqueId val="{00000007-7B7A-4034-BDFF-705AE10C2372}"/>
                </c:ext>
              </c:extLst>
            </c:dLbl>
            <c:dLbl>
              <c:idx val="4"/>
              <c:layout>
                <c:manualLayout>
                  <c:x val="1.0376135737503048E-2"/>
                  <c:y val="-1.0941772783811005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4,6%</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8.1089582490442513E-2"/>
                      <c:h val="6.2446383467165939E-2"/>
                    </c:manualLayout>
                  </c15:layout>
                  <c15:showDataLabelsRange val="0"/>
                </c:ext>
                <c:ext xmlns:c16="http://schemas.microsoft.com/office/drawing/2014/chart" uri="{C3380CC4-5D6E-409C-BE32-E72D297353CC}">
                  <c16:uniqueId val="{00000009-7B7A-4034-BDFF-705AE10C2372}"/>
                </c:ext>
              </c:extLst>
            </c:dLbl>
            <c:dLbl>
              <c:idx val="5"/>
              <c:layout>
                <c:manualLayout>
                  <c:x val="1.9714657901255633E-2"/>
                  <c:y val="2.9828331092875075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a:t>1,5%</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9.5616172522946768E-2"/>
                      <c:h val="0.16899635758353468"/>
                    </c:manualLayout>
                  </c15:layout>
                  <c15:showDataLabelsRange val="0"/>
                </c:ext>
                <c:ext xmlns:c16="http://schemas.microsoft.com/office/drawing/2014/chart" uri="{C3380CC4-5D6E-409C-BE32-E72D297353CC}">
                  <c16:uniqueId val="{0000000B-7B7A-4034-BDFF-705AE10C2372}"/>
                </c:ext>
              </c:extLst>
            </c:dLbl>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Tabelle3!$H$1:$N$1</c:f>
              <c:strCache>
                <c:ptCount val="6"/>
                <c:pt idx="0">
                  <c:v>50er u früher</c:v>
                </c:pt>
                <c:pt idx="1">
                  <c:v>60er</c:v>
                </c:pt>
                <c:pt idx="2">
                  <c:v>70er</c:v>
                </c:pt>
                <c:pt idx="3">
                  <c:v>80er</c:v>
                </c:pt>
                <c:pt idx="4">
                  <c:v>90er</c:v>
                </c:pt>
                <c:pt idx="5">
                  <c:v>ab 2000</c:v>
                </c:pt>
              </c:strCache>
            </c:strRef>
          </c:cat>
          <c:val>
            <c:numRef>
              <c:f>Tabelle3!$H$3:$N$3</c:f>
              <c:numCache>
                <c:formatCode>0.0%</c:formatCode>
                <c:ptCount val="6"/>
                <c:pt idx="0">
                  <c:v>0.13929040735873849</c:v>
                </c:pt>
                <c:pt idx="1">
                  <c:v>0.37392320046722149</c:v>
                </c:pt>
                <c:pt idx="2">
                  <c:v>0.32194480946123522</c:v>
                </c:pt>
                <c:pt idx="3">
                  <c:v>0.10600087604029786</c:v>
                </c:pt>
                <c:pt idx="4">
                  <c:v>4.0589867133888159E-2</c:v>
                </c:pt>
                <c:pt idx="5">
                  <c:v>1.3286611184114469E-2</c:v>
                </c:pt>
              </c:numCache>
            </c:numRef>
          </c:val>
          <c:extLst>
            <c:ext xmlns:c16="http://schemas.microsoft.com/office/drawing/2014/chart" uri="{C3380CC4-5D6E-409C-BE32-E72D297353CC}">
              <c16:uniqueId val="{0000000C-7B7A-4034-BDFF-705AE10C2372}"/>
            </c:ext>
          </c:extLst>
        </c:ser>
        <c:dLbls>
          <c:showLegendKey val="0"/>
          <c:showVal val="0"/>
          <c:showCatName val="0"/>
          <c:showSerName val="0"/>
          <c:showPercent val="0"/>
          <c:showBubbleSize val="0"/>
        </c:dLbls>
        <c:gapWidth val="150"/>
        <c:shape val="box"/>
        <c:axId val="691785064"/>
        <c:axId val="691778504"/>
        <c:axId val="0"/>
        <c:extLst>
          <c:ext xmlns:c15="http://schemas.microsoft.com/office/drawing/2012/chart" uri="{02D57815-91ED-43cb-92C2-25804820EDAC}">
            <c15:filteredBarSeries>
              <c15:ser>
                <c:idx val="0"/>
                <c:order val="0"/>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c:ext uri="{02D57815-91ED-43cb-92C2-25804820EDAC}">
                        <c15:formulaRef>
                          <c15:sqref>Tabelle3!$H$1:$N$1</c15:sqref>
                        </c15:formulaRef>
                      </c:ext>
                    </c:extLst>
                    <c:strCache>
                      <c:ptCount val="6"/>
                      <c:pt idx="0">
                        <c:v>50er u früher</c:v>
                      </c:pt>
                      <c:pt idx="1">
                        <c:v>60er</c:v>
                      </c:pt>
                      <c:pt idx="2">
                        <c:v>70er</c:v>
                      </c:pt>
                      <c:pt idx="3">
                        <c:v>80er</c:v>
                      </c:pt>
                      <c:pt idx="4">
                        <c:v>90er</c:v>
                      </c:pt>
                      <c:pt idx="5">
                        <c:v>ab 2000</c:v>
                      </c:pt>
                    </c:strCache>
                  </c:strRef>
                </c:cat>
                <c:val>
                  <c:numRef>
                    <c:extLst>
                      <c:ext uri="{02D57815-91ED-43cb-92C2-25804820EDAC}">
                        <c15:formulaRef>
                          <c15:sqref>Tabelle3!$H$2:$N$2</c15:sqref>
                        </c15:formulaRef>
                      </c:ext>
                    </c:extLst>
                    <c:numCache>
                      <c:formatCode>_-* #,##0_-;\-* #,##0_-;_-* "-"??_-;_-@_-</c:formatCode>
                      <c:ptCount val="6"/>
                      <c:pt idx="0">
                        <c:v>954</c:v>
                      </c:pt>
                      <c:pt idx="1">
                        <c:v>2561</c:v>
                      </c:pt>
                      <c:pt idx="2">
                        <c:v>2205</c:v>
                      </c:pt>
                      <c:pt idx="3">
                        <c:v>726</c:v>
                      </c:pt>
                      <c:pt idx="4">
                        <c:v>278</c:v>
                      </c:pt>
                      <c:pt idx="5">
                        <c:v>91</c:v>
                      </c:pt>
                    </c:numCache>
                  </c:numRef>
                </c:val>
                <c:extLst>
                  <c:ext xmlns:c16="http://schemas.microsoft.com/office/drawing/2014/chart" uri="{C3380CC4-5D6E-409C-BE32-E72D297353CC}">
                    <c16:uniqueId val="{0000000D-7B7A-4034-BDFF-705AE10C2372}"/>
                  </c:ext>
                </c:extLst>
              </c15:ser>
            </c15:filteredBarSeries>
          </c:ext>
        </c:extLst>
      </c:bar3DChart>
      <c:catAx>
        <c:axId val="69178506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691778504"/>
        <c:crosses val="autoZero"/>
        <c:auto val="1"/>
        <c:lblAlgn val="ctr"/>
        <c:lblOffset val="100"/>
        <c:noMultiLvlLbl val="0"/>
      </c:catAx>
      <c:valAx>
        <c:axId val="691778504"/>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69178506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t>Stabsstelle Prävention</a:t>
          </a:r>
          <a:endParaRPr lang="de-AT" dirty="0"/>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t>Ombudsstelle</a:t>
          </a:r>
          <a:endParaRPr lang="de-AT" dirty="0"/>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t>Diözesane Kommission</a:t>
          </a:r>
          <a:endParaRPr lang="de-AT" dirty="0"/>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t>Unabhängige Opferschutz-kommission</a:t>
          </a:r>
          <a:endParaRPr lang="de-AT" dirty="0"/>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t>Stiftung Opferschutz</a:t>
          </a:r>
          <a:endParaRPr lang="de-AT" dirty="0"/>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F099B32-4232-1843-9BCF-4C1972FF62CC}" type="doc">
      <dgm:prSet loTypeId="urn:microsoft.com/office/officeart/2005/8/layout/pyramid2" loCatId="" qsTypeId="urn:microsoft.com/office/officeart/2005/8/quickstyle/simple4" qsCatId="simple" csTypeId="urn:microsoft.com/office/officeart/2005/8/colors/accent1_2" csCatId="accent1" phldr="1"/>
      <dgm:spPr/>
    </dgm:pt>
    <dgm:pt modelId="{7E834DAE-1DD2-5B46-B7AF-617C766F868C}">
      <dgm:prSet phldrT="[Text]" custT="1"/>
      <dgm:spPr>
        <a:ln>
          <a:noFill/>
        </a:ln>
      </dgm:spPr>
      <dgm:t>
        <a:bodyPr/>
        <a:lstStyle/>
        <a:p>
          <a:endParaRPr lang="de-DE" sz="2400" b="1">
            <a:solidFill>
              <a:schemeClr val="tx1"/>
            </a:solidFill>
          </a:endParaRPr>
        </a:p>
        <a:p>
          <a:endParaRPr lang="de-DE" sz="2400" b="1">
            <a:solidFill>
              <a:schemeClr val="tx1"/>
            </a:solidFill>
          </a:endParaRPr>
        </a:p>
      </dgm:t>
    </dgm:pt>
    <dgm:pt modelId="{F1BB62B8-70DF-8D48-8A30-64A3BE1D8E78}" type="sibTrans" cxnId="{0E9B830E-1AFA-9A47-913F-CAA004BED34C}">
      <dgm:prSet/>
      <dgm:spPr/>
      <dgm:t>
        <a:bodyPr/>
        <a:lstStyle/>
        <a:p>
          <a:endParaRPr lang="de-DE"/>
        </a:p>
      </dgm:t>
    </dgm:pt>
    <dgm:pt modelId="{141DCC0A-1703-954C-8B81-8A1732607344}" type="parTrans" cxnId="{0E9B830E-1AFA-9A47-913F-CAA004BED34C}">
      <dgm:prSet/>
      <dgm:spPr/>
      <dgm:t>
        <a:bodyPr/>
        <a:lstStyle/>
        <a:p>
          <a:endParaRPr lang="de-DE"/>
        </a:p>
      </dgm:t>
    </dgm:pt>
    <dgm:pt modelId="{B5C7EBF7-0751-CA46-BE1C-66B48F1B992E}" type="pres">
      <dgm:prSet presAssocID="{BF099B32-4232-1843-9BCF-4C1972FF62CC}" presName="compositeShape" presStyleCnt="0">
        <dgm:presLayoutVars>
          <dgm:dir/>
          <dgm:resizeHandles/>
        </dgm:presLayoutVars>
      </dgm:prSet>
      <dgm:spPr/>
    </dgm:pt>
    <dgm:pt modelId="{D21D6C80-009A-8248-BA26-705AEF746214}" type="pres">
      <dgm:prSet presAssocID="{BF099B32-4232-1843-9BCF-4C1972FF62CC}" presName="pyramid" presStyleLbl="node1" presStyleIdx="0" presStyleCnt="1" custScaleX="165000" custScaleY="77481" custLinFactNeighborX="-33722" custLinFactNeighborY="3652"/>
      <dgm:spPr>
        <a:solidFill>
          <a:schemeClr val="bg1"/>
        </a:solidFill>
        <a:ln>
          <a:solidFill>
            <a:schemeClr val="tx1"/>
          </a:solidFill>
        </a:ln>
      </dgm:spPr>
    </dgm:pt>
    <dgm:pt modelId="{5531F80D-1065-A844-832E-D977249C1F66}" type="pres">
      <dgm:prSet presAssocID="{BF099B32-4232-1843-9BCF-4C1972FF62CC}" presName="theList" presStyleCnt="0"/>
      <dgm:spPr/>
    </dgm:pt>
    <dgm:pt modelId="{7B2AB761-F001-4645-8D43-60CBD4F7EBC2}" type="pres">
      <dgm:prSet presAssocID="{7E834DAE-1DD2-5B46-B7AF-617C766F868C}" presName="aNode" presStyleLbl="fgAcc1" presStyleIdx="0" presStyleCnt="1" custFlipVert="1" custFlipHor="1" custScaleX="39893" custScaleY="16131" custLinFactY="34089" custLinFactNeighborX="22825" custLinFactNeighborY="100000">
        <dgm:presLayoutVars>
          <dgm:bulletEnabled val="1"/>
        </dgm:presLayoutVars>
      </dgm:prSet>
      <dgm:spPr/>
    </dgm:pt>
    <dgm:pt modelId="{D20EEFE5-BE93-CA43-BE38-2B4F62E83706}" type="pres">
      <dgm:prSet presAssocID="{7E834DAE-1DD2-5B46-B7AF-617C766F868C}" presName="aSpace" presStyleCnt="0"/>
      <dgm:spPr/>
    </dgm:pt>
  </dgm:ptLst>
  <dgm:cxnLst>
    <dgm:cxn modelId="{0E9B830E-1AFA-9A47-913F-CAA004BED34C}" srcId="{BF099B32-4232-1843-9BCF-4C1972FF62CC}" destId="{7E834DAE-1DD2-5B46-B7AF-617C766F868C}" srcOrd="0" destOrd="0" parTransId="{141DCC0A-1703-954C-8B81-8A1732607344}" sibTransId="{F1BB62B8-70DF-8D48-8A30-64A3BE1D8E78}"/>
    <dgm:cxn modelId="{3BD864A8-0BA9-4957-AA89-2D700CBB0FBD}" type="presOf" srcId="{BF099B32-4232-1843-9BCF-4C1972FF62CC}" destId="{B5C7EBF7-0751-CA46-BE1C-66B48F1B992E}" srcOrd="0" destOrd="0" presId="urn:microsoft.com/office/officeart/2005/8/layout/pyramid2"/>
    <dgm:cxn modelId="{964E6DE7-5D8E-4040-8498-4C3E9EC361CD}" type="presOf" srcId="{7E834DAE-1DD2-5B46-B7AF-617C766F868C}" destId="{7B2AB761-F001-4645-8D43-60CBD4F7EBC2}" srcOrd="0" destOrd="0" presId="urn:microsoft.com/office/officeart/2005/8/layout/pyramid2"/>
    <dgm:cxn modelId="{66F9CCA0-C5B0-4C50-9FE8-DA95E497B588}" type="presParOf" srcId="{B5C7EBF7-0751-CA46-BE1C-66B48F1B992E}" destId="{D21D6C80-009A-8248-BA26-705AEF746214}" srcOrd="0" destOrd="0" presId="urn:microsoft.com/office/officeart/2005/8/layout/pyramid2"/>
    <dgm:cxn modelId="{52953238-E356-4363-8DB7-444B81D8ACE1}" type="presParOf" srcId="{B5C7EBF7-0751-CA46-BE1C-66B48F1B992E}" destId="{5531F80D-1065-A844-832E-D977249C1F66}" srcOrd="1" destOrd="0" presId="urn:microsoft.com/office/officeart/2005/8/layout/pyramid2"/>
    <dgm:cxn modelId="{87EEF533-F617-46BA-A83C-BE06F559E6DE}" type="presParOf" srcId="{5531F80D-1065-A844-832E-D977249C1F66}" destId="{7B2AB761-F001-4645-8D43-60CBD4F7EBC2}" srcOrd="0" destOrd="0" presId="urn:microsoft.com/office/officeart/2005/8/layout/pyramid2"/>
    <dgm:cxn modelId="{487B6079-E485-4EAF-8AB4-77BF66A9B39F}" type="presParOf" srcId="{5531F80D-1065-A844-832E-D977249C1F66}" destId="{D20EEFE5-BE93-CA43-BE38-2B4F62E83706}"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solidFill>
                <a:schemeClr val="tx1"/>
              </a:solidFill>
            </a:rPr>
            <a:t>Stabsstelle Prävention</a:t>
          </a:r>
          <a:endParaRPr lang="de-AT" dirty="0">
            <a:solidFill>
              <a:schemeClr val="tx1"/>
            </a:solidFill>
          </a:endParaRPr>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t>Ombudsstelle</a:t>
          </a:r>
          <a:endParaRPr lang="de-AT" dirty="0"/>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t>Diözesane Kommission</a:t>
          </a:r>
          <a:endParaRPr lang="de-AT" dirty="0"/>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t>Unabhängige Opferschutz-kommission</a:t>
          </a:r>
          <a:endParaRPr lang="de-AT" dirty="0"/>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t>Stiftung Opferschutz</a:t>
          </a:r>
          <a:endParaRPr lang="de-AT" dirty="0"/>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solidFill>
                <a:schemeClr val="bg1"/>
              </a:solidFill>
            </a:rPr>
            <a:t>Stabsstelle Prävention</a:t>
          </a:r>
          <a:endParaRPr lang="de-AT" dirty="0">
            <a:solidFill>
              <a:schemeClr val="bg1"/>
            </a:solidFill>
          </a:endParaRPr>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solidFill>
                <a:schemeClr val="tx1"/>
              </a:solidFill>
            </a:rPr>
            <a:t>Ombudsstelle</a:t>
          </a:r>
          <a:endParaRPr lang="de-AT" dirty="0">
            <a:solidFill>
              <a:schemeClr val="tx1"/>
            </a:solidFill>
          </a:endParaRPr>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t>Diözesane Kommission</a:t>
          </a:r>
          <a:endParaRPr lang="de-AT" dirty="0"/>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t>Unabhängige Opferschutz-kommission</a:t>
          </a:r>
          <a:endParaRPr lang="de-AT" dirty="0"/>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t>Stiftung Opferschutz</a:t>
          </a:r>
          <a:endParaRPr lang="de-AT" dirty="0"/>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solidFill>
                <a:schemeClr val="bg1"/>
              </a:solidFill>
            </a:rPr>
            <a:t>Stabsstelle Prävention</a:t>
          </a:r>
          <a:endParaRPr lang="de-AT" dirty="0">
            <a:solidFill>
              <a:schemeClr val="bg1"/>
            </a:solidFill>
          </a:endParaRPr>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solidFill>
                <a:schemeClr val="bg1"/>
              </a:solidFill>
            </a:rPr>
            <a:t>Ombudsstelle</a:t>
          </a:r>
          <a:endParaRPr lang="de-AT" dirty="0">
            <a:solidFill>
              <a:schemeClr val="bg1"/>
            </a:solidFill>
          </a:endParaRPr>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solidFill>
                <a:schemeClr val="tx1"/>
              </a:solidFill>
            </a:rPr>
            <a:t>Diözesane Kommission</a:t>
          </a:r>
          <a:endParaRPr lang="de-AT" dirty="0">
            <a:solidFill>
              <a:schemeClr val="tx1"/>
            </a:solidFill>
          </a:endParaRPr>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t>Unabhängige Opferschutz-kommission</a:t>
          </a:r>
          <a:endParaRPr lang="de-AT" dirty="0"/>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t>Stiftung Opferschutz</a:t>
          </a:r>
          <a:endParaRPr lang="de-AT" dirty="0"/>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solidFill>
                <a:schemeClr val="bg1"/>
              </a:solidFill>
            </a:rPr>
            <a:t>Stabsstelle Prävention</a:t>
          </a:r>
          <a:endParaRPr lang="de-AT" dirty="0">
            <a:solidFill>
              <a:schemeClr val="bg1"/>
            </a:solidFill>
          </a:endParaRPr>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solidFill>
                <a:schemeClr val="bg1"/>
              </a:solidFill>
            </a:rPr>
            <a:t>Ombudsstelle</a:t>
          </a:r>
          <a:endParaRPr lang="de-AT" dirty="0">
            <a:solidFill>
              <a:schemeClr val="bg1"/>
            </a:solidFill>
          </a:endParaRPr>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solidFill>
                <a:schemeClr val="bg1"/>
              </a:solidFill>
            </a:rPr>
            <a:t>Diözesane Kommission</a:t>
          </a:r>
          <a:endParaRPr lang="de-AT" dirty="0">
            <a:solidFill>
              <a:schemeClr val="bg1"/>
            </a:solidFill>
          </a:endParaRPr>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solidFill>
                <a:schemeClr val="tx1"/>
              </a:solidFill>
            </a:rPr>
            <a:t>Unabhängige Opferschutz-kommission</a:t>
          </a:r>
          <a:endParaRPr lang="de-AT" dirty="0">
            <a:solidFill>
              <a:schemeClr val="tx1"/>
            </a:solidFill>
          </a:endParaRPr>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solidFill>
                <a:schemeClr val="tx1"/>
              </a:solidFill>
            </a:rPr>
            <a:t>Stiftung Opferschutz</a:t>
          </a:r>
          <a:endParaRPr lang="de-AT" dirty="0">
            <a:solidFill>
              <a:schemeClr val="tx1"/>
            </a:solidFill>
          </a:endParaRPr>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Stabsstelle Prävention</a:t>
          </a:r>
          <a:endParaRPr lang="de-AT" sz="3300" kern="1200" dirty="0"/>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Ombudsstelle</a:t>
          </a:r>
          <a:endParaRPr lang="de-AT" sz="3300" kern="1200" dirty="0"/>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Diözesane Kommission</a:t>
          </a:r>
          <a:endParaRPr lang="de-AT" sz="3300" kern="1200" dirty="0"/>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Unabhängige Opferschutz-kommission</a:t>
          </a:r>
          <a:endParaRPr lang="de-AT" sz="3300" kern="1200" dirty="0"/>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Stiftung Opferschutz</a:t>
          </a:r>
          <a:endParaRPr lang="de-AT" sz="3300" kern="1200" dirty="0"/>
        </a:p>
      </dsp:txBody>
      <dsp:txXfrm>
        <a:off x="4204096" y="2375296"/>
        <a:ext cx="2547937" cy="15287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1D6C80-009A-8248-BA26-705AEF746214}">
      <dsp:nvSpPr>
        <dsp:cNvPr id="0" name=""/>
        <dsp:cNvSpPr/>
      </dsp:nvSpPr>
      <dsp:spPr>
        <a:xfrm>
          <a:off x="0" y="808004"/>
          <a:ext cx="6095999" cy="4198437"/>
        </a:xfrm>
        <a:prstGeom prst="triangle">
          <a:avLst/>
        </a:prstGeom>
        <a:solidFill>
          <a:schemeClr val="bg1"/>
        </a:solidFill>
        <a:ln>
          <a:solidFill>
            <a:schemeClr val="tx1"/>
          </a:solidFill>
        </a:ln>
        <a:effectLst>
          <a:outerShdw blurRad="38100" dist="300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7B2AB761-F001-4645-8D43-60CBD4F7EBC2}">
      <dsp:nvSpPr>
        <dsp:cNvPr id="0" name=""/>
        <dsp:cNvSpPr/>
      </dsp:nvSpPr>
      <dsp:spPr>
        <a:xfrm flipH="1" flipV="1">
          <a:off x="4317853" y="4108368"/>
          <a:ext cx="958012" cy="699268"/>
        </a:xfrm>
        <a:prstGeom prst="roundRect">
          <a:avLst/>
        </a:prstGeom>
        <a:solidFill>
          <a:schemeClr val="lt1">
            <a:alpha val="90000"/>
            <a:hueOff val="0"/>
            <a:satOff val="0"/>
            <a:lumOff val="0"/>
            <a:alphaOff val="0"/>
          </a:schemeClr>
        </a:solidFill>
        <a:ln w="10000" cap="flat" cmpd="sng" algn="ctr">
          <a:noFill/>
          <a:prstDash val="solid"/>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endParaRPr lang="de-DE" sz="2400" b="1" kern="1200">
            <a:solidFill>
              <a:schemeClr val="tx1"/>
            </a:solidFill>
          </a:endParaRPr>
        </a:p>
        <a:p>
          <a:pPr marL="0" lvl="0" indent="0" algn="ctr" defTabSz="1066800">
            <a:lnSpc>
              <a:spcPct val="90000"/>
            </a:lnSpc>
            <a:spcBef>
              <a:spcPct val="0"/>
            </a:spcBef>
            <a:spcAft>
              <a:spcPct val="35000"/>
            </a:spcAft>
            <a:buNone/>
          </a:pPr>
          <a:endParaRPr lang="de-DE" sz="2400" b="1" kern="1200">
            <a:solidFill>
              <a:schemeClr val="tx1"/>
            </a:solidFill>
          </a:endParaRPr>
        </a:p>
      </dsp:txBody>
      <dsp:txXfrm rot="10800000">
        <a:off x="4351988" y="4142503"/>
        <a:ext cx="889742" cy="63099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Stabsstelle Prävention</a:t>
          </a:r>
          <a:endParaRPr lang="de-AT" sz="3300" kern="1200" dirty="0">
            <a:solidFill>
              <a:schemeClr val="tx1"/>
            </a:solidFill>
          </a:endParaRPr>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Ombudsstelle</a:t>
          </a:r>
          <a:endParaRPr lang="de-AT" sz="3300" kern="1200" dirty="0"/>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Diözesane Kommission</a:t>
          </a:r>
          <a:endParaRPr lang="de-AT" sz="3300" kern="1200" dirty="0"/>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Unabhängige Opferschutz-kommission</a:t>
          </a:r>
          <a:endParaRPr lang="de-AT" sz="3300" kern="1200" dirty="0"/>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Stiftung Opferschutz</a:t>
          </a:r>
          <a:endParaRPr lang="de-AT" sz="3300" kern="1200" dirty="0"/>
        </a:p>
      </dsp:txBody>
      <dsp:txXfrm>
        <a:off x="4204096" y="2375296"/>
        <a:ext cx="2547937" cy="152876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Stabsstelle Prävention</a:t>
          </a:r>
          <a:endParaRPr lang="de-AT" sz="3300" kern="1200" dirty="0">
            <a:solidFill>
              <a:schemeClr val="bg1"/>
            </a:solidFill>
          </a:endParaRPr>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Ombudsstelle</a:t>
          </a:r>
          <a:endParaRPr lang="de-AT" sz="3300" kern="1200" dirty="0">
            <a:solidFill>
              <a:schemeClr val="tx1"/>
            </a:solidFill>
          </a:endParaRPr>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Diözesane Kommission</a:t>
          </a:r>
          <a:endParaRPr lang="de-AT" sz="3300" kern="1200" dirty="0"/>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Unabhängige Opferschutz-kommission</a:t>
          </a:r>
          <a:endParaRPr lang="de-AT" sz="3300" kern="1200" dirty="0"/>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Stiftung Opferschutz</a:t>
          </a:r>
          <a:endParaRPr lang="de-AT" sz="3300" kern="1200" dirty="0"/>
        </a:p>
      </dsp:txBody>
      <dsp:txXfrm>
        <a:off x="4204096" y="2375296"/>
        <a:ext cx="2547937" cy="15287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Stabsstelle Prävention</a:t>
          </a:r>
          <a:endParaRPr lang="de-AT" sz="3300" kern="1200" dirty="0">
            <a:solidFill>
              <a:schemeClr val="bg1"/>
            </a:solidFill>
          </a:endParaRPr>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Ombudsstelle</a:t>
          </a:r>
          <a:endParaRPr lang="de-AT" sz="3300" kern="1200" dirty="0">
            <a:solidFill>
              <a:schemeClr val="bg1"/>
            </a:solidFill>
          </a:endParaRPr>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Diözesane Kommission</a:t>
          </a:r>
          <a:endParaRPr lang="de-AT" sz="3300" kern="1200" dirty="0">
            <a:solidFill>
              <a:schemeClr val="tx1"/>
            </a:solidFill>
          </a:endParaRPr>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Unabhängige Opferschutz-kommission</a:t>
          </a:r>
          <a:endParaRPr lang="de-AT" sz="3300" kern="1200" dirty="0"/>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Stiftung Opferschutz</a:t>
          </a:r>
          <a:endParaRPr lang="de-AT" sz="3300" kern="1200" dirty="0"/>
        </a:p>
      </dsp:txBody>
      <dsp:txXfrm>
        <a:off x="4204096" y="2375296"/>
        <a:ext cx="2547937" cy="15287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Stabsstelle Prävention</a:t>
          </a:r>
          <a:endParaRPr lang="de-AT" sz="3300" kern="1200" dirty="0">
            <a:solidFill>
              <a:schemeClr val="bg1"/>
            </a:solidFill>
          </a:endParaRPr>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Ombudsstelle</a:t>
          </a:r>
          <a:endParaRPr lang="de-AT" sz="3300" kern="1200" dirty="0">
            <a:solidFill>
              <a:schemeClr val="bg1"/>
            </a:solidFill>
          </a:endParaRPr>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Diözesane Kommission</a:t>
          </a:r>
          <a:endParaRPr lang="de-AT" sz="3300" kern="1200" dirty="0">
            <a:solidFill>
              <a:schemeClr val="bg1"/>
            </a:solidFill>
          </a:endParaRPr>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Unabhängige Opferschutz-kommission</a:t>
          </a:r>
          <a:endParaRPr lang="de-AT" sz="3300" kern="1200" dirty="0">
            <a:solidFill>
              <a:schemeClr val="tx1"/>
            </a:solidFill>
          </a:endParaRPr>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Stiftung Opferschutz</a:t>
          </a:r>
          <a:endParaRPr lang="de-AT" sz="3300" kern="1200" dirty="0">
            <a:solidFill>
              <a:schemeClr val="tx1"/>
            </a:solidFill>
          </a:endParaRPr>
        </a:p>
      </dsp:txBody>
      <dsp:txXfrm>
        <a:off x="4204096" y="2375296"/>
        <a:ext cx="2547937" cy="152876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21000" cy="495300"/>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sz="quarter" idx="1"/>
          </p:nvPr>
        </p:nvSpPr>
        <p:spPr>
          <a:xfrm>
            <a:off x="3819525" y="0"/>
            <a:ext cx="2921000" cy="495300"/>
          </a:xfrm>
          <a:prstGeom prst="rect">
            <a:avLst/>
          </a:prstGeom>
        </p:spPr>
        <p:txBody>
          <a:bodyPr vert="horz" lIns="91440" tIns="45720" rIns="91440" bIns="45720" rtlCol="0"/>
          <a:lstStyle>
            <a:lvl1pPr algn="r">
              <a:defRPr sz="1200"/>
            </a:lvl1pPr>
          </a:lstStyle>
          <a:p>
            <a:fld id="{F55A53E5-3FC3-4115-BD30-10BB95705761}" type="datetimeFigureOut">
              <a:rPr lang="de-AT" smtClean="0"/>
              <a:t>24.01.2025</a:t>
            </a:fld>
            <a:endParaRPr lang="de-AT"/>
          </a:p>
        </p:txBody>
      </p:sp>
      <p:sp>
        <p:nvSpPr>
          <p:cNvPr id="4" name="Fußzeilenplatzhalter 3"/>
          <p:cNvSpPr>
            <a:spLocks noGrp="1"/>
          </p:cNvSpPr>
          <p:nvPr>
            <p:ph type="ftr" sz="quarter" idx="2"/>
          </p:nvPr>
        </p:nvSpPr>
        <p:spPr>
          <a:xfrm>
            <a:off x="0" y="9377363"/>
            <a:ext cx="2921000" cy="495300"/>
          </a:xfrm>
          <a:prstGeom prst="rect">
            <a:avLst/>
          </a:prstGeom>
        </p:spPr>
        <p:txBody>
          <a:bodyPr vert="horz" lIns="91440" tIns="45720" rIns="91440" bIns="45720" rtlCol="0" anchor="b"/>
          <a:lstStyle>
            <a:lvl1pPr algn="l">
              <a:defRPr sz="1200"/>
            </a:lvl1pPr>
          </a:lstStyle>
          <a:p>
            <a:endParaRPr lang="de-AT"/>
          </a:p>
        </p:txBody>
      </p:sp>
      <p:sp>
        <p:nvSpPr>
          <p:cNvPr id="5" name="Foliennummernplatzhalter 4"/>
          <p:cNvSpPr>
            <a:spLocks noGrp="1"/>
          </p:cNvSpPr>
          <p:nvPr>
            <p:ph type="sldNum" sz="quarter" idx="3"/>
          </p:nvPr>
        </p:nvSpPr>
        <p:spPr>
          <a:xfrm>
            <a:off x="3819525" y="9377363"/>
            <a:ext cx="2921000" cy="495300"/>
          </a:xfrm>
          <a:prstGeom prst="rect">
            <a:avLst/>
          </a:prstGeom>
        </p:spPr>
        <p:txBody>
          <a:bodyPr vert="horz" lIns="91440" tIns="45720" rIns="91440" bIns="45720" rtlCol="0" anchor="b"/>
          <a:lstStyle>
            <a:lvl1pPr algn="r">
              <a:defRPr sz="1200"/>
            </a:lvl1pPr>
          </a:lstStyle>
          <a:p>
            <a:fld id="{8EF5BB35-DC3A-466D-AC37-996D84DB8285}" type="slidenum">
              <a:rPr lang="de-AT" smtClean="0"/>
              <a:t>‹#›</a:t>
            </a:fld>
            <a:endParaRPr lang="de-AT"/>
          </a:p>
        </p:txBody>
      </p:sp>
    </p:spTree>
    <p:extLst>
      <p:ext uri="{BB962C8B-B14F-4D97-AF65-F5344CB8AC3E}">
        <p14:creationId xmlns:p14="http://schemas.microsoft.com/office/powerpoint/2010/main" val="26017338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2"/>
            <a:ext cx="2921582" cy="493633"/>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idx="1"/>
          </p:nvPr>
        </p:nvSpPr>
        <p:spPr>
          <a:xfrm>
            <a:off x="3818971" y="2"/>
            <a:ext cx="2921582" cy="493633"/>
          </a:xfrm>
          <a:prstGeom prst="rect">
            <a:avLst/>
          </a:prstGeom>
        </p:spPr>
        <p:txBody>
          <a:bodyPr vert="horz" lIns="91440" tIns="45720" rIns="91440" bIns="45720" rtlCol="0"/>
          <a:lstStyle>
            <a:lvl1pPr algn="r">
              <a:defRPr sz="1200"/>
            </a:lvl1pPr>
          </a:lstStyle>
          <a:p>
            <a:fld id="{CD6865F6-923B-4B3B-BFC8-887501818306}" type="datetimeFigureOut">
              <a:rPr lang="de-AT" smtClean="0"/>
              <a:t>24.01.2025</a:t>
            </a:fld>
            <a:endParaRPr lang="de-AT"/>
          </a:p>
        </p:txBody>
      </p:sp>
      <p:sp>
        <p:nvSpPr>
          <p:cNvPr id="4" name="Folienbildplatzhalter 3"/>
          <p:cNvSpPr>
            <a:spLocks noGrp="1" noRot="1" noChangeAspect="1"/>
          </p:cNvSpPr>
          <p:nvPr>
            <p:ph type="sldImg" idx="2"/>
          </p:nvPr>
        </p:nvSpPr>
        <p:spPr>
          <a:xfrm>
            <a:off x="901700" y="739775"/>
            <a:ext cx="4938713" cy="3703638"/>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74212" y="4689515"/>
            <a:ext cx="5393690" cy="4442698"/>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9377318"/>
            <a:ext cx="2921582" cy="493633"/>
          </a:xfrm>
          <a:prstGeom prst="rect">
            <a:avLst/>
          </a:prstGeom>
        </p:spPr>
        <p:txBody>
          <a:bodyPr vert="horz" lIns="91440" tIns="45720" rIns="91440" bIns="45720" rtlCol="0" anchor="b"/>
          <a:lstStyle>
            <a:lvl1pPr algn="l">
              <a:defRPr sz="1200"/>
            </a:lvl1pPr>
          </a:lstStyle>
          <a:p>
            <a:endParaRPr lang="de-AT"/>
          </a:p>
        </p:txBody>
      </p:sp>
      <p:sp>
        <p:nvSpPr>
          <p:cNvPr id="7" name="Foliennummernplatzhalter 6"/>
          <p:cNvSpPr>
            <a:spLocks noGrp="1"/>
          </p:cNvSpPr>
          <p:nvPr>
            <p:ph type="sldNum" sz="quarter" idx="5"/>
          </p:nvPr>
        </p:nvSpPr>
        <p:spPr>
          <a:xfrm>
            <a:off x="3818971" y="9377318"/>
            <a:ext cx="2921582" cy="493633"/>
          </a:xfrm>
          <a:prstGeom prst="rect">
            <a:avLst/>
          </a:prstGeom>
        </p:spPr>
        <p:txBody>
          <a:bodyPr vert="horz" lIns="91440" tIns="45720" rIns="91440" bIns="45720" rtlCol="0" anchor="b"/>
          <a:lstStyle>
            <a:lvl1pPr algn="r">
              <a:defRPr sz="1200"/>
            </a:lvl1pPr>
          </a:lstStyle>
          <a:p>
            <a:fld id="{F7E166EF-9276-47F3-8E6F-DA56E39AE2A4}" type="slidenum">
              <a:rPr lang="de-AT" smtClean="0"/>
              <a:t>‹#›</a:t>
            </a:fld>
            <a:endParaRPr lang="de-AT"/>
          </a:p>
        </p:txBody>
      </p:sp>
    </p:spTree>
    <p:extLst>
      <p:ext uri="{BB962C8B-B14F-4D97-AF65-F5344CB8AC3E}">
        <p14:creationId xmlns:p14="http://schemas.microsoft.com/office/powerpoint/2010/main" val="2646651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a:t>Begrüßung und Vorstellung der Seminarleitung</a:t>
            </a:r>
            <a:endParaRPr lang="de-AT"/>
          </a:p>
        </p:txBody>
      </p:sp>
      <p:sp>
        <p:nvSpPr>
          <p:cNvPr id="4" name="Foliennummernplatzhalter 3"/>
          <p:cNvSpPr>
            <a:spLocks noGrp="1"/>
          </p:cNvSpPr>
          <p:nvPr>
            <p:ph type="sldNum" sz="quarter" idx="10"/>
          </p:nvPr>
        </p:nvSpPr>
        <p:spPr/>
        <p:txBody>
          <a:bodyPr/>
          <a:lstStyle/>
          <a:p>
            <a:fld id="{A3FC3ABB-6D96-4455-A80B-AE8D24AEE0D3}" type="slidenum">
              <a:rPr lang="de-AT" smtClean="0">
                <a:solidFill>
                  <a:prstClr val="black"/>
                </a:solidFill>
              </a:rPr>
              <a:pPr/>
              <a:t>1</a:t>
            </a:fld>
            <a:endParaRPr lang="de-AT">
              <a:solidFill>
                <a:prstClr val="black"/>
              </a:solidFill>
            </a:endParaRPr>
          </a:p>
        </p:txBody>
      </p:sp>
      <p:sp>
        <p:nvSpPr>
          <p:cNvPr id="5" name="Fußzeilenplatzhalter 4"/>
          <p:cNvSpPr>
            <a:spLocks noGrp="1"/>
          </p:cNvSpPr>
          <p:nvPr>
            <p:ph type="ftr" sz="quarter" idx="11"/>
          </p:nvPr>
        </p:nvSpPr>
        <p:spPr/>
        <p:txBody>
          <a:bodyPr/>
          <a:lstStyle/>
          <a:p>
            <a:r>
              <a:rPr lang="de-AT">
                <a:solidFill>
                  <a:prstClr val="black"/>
                </a:solidFill>
              </a:rPr>
              <a:t>Stabsstelle für Missbrauchs- und Gewaltprävention, Kinder- und Jugendschutz der ED Wien, Stephansplatz 6/6/618a, 1010 Wien; Mag. Martina Greiner-</a:t>
            </a:r>
            <a:r>
              <a:rPr lang="de-AT" err="1">
                <a:solidFill>
                  <a:prstClr val="black"/>
                </a:solidFill>
              </a:rPr>
              <a:t>Lebenbauer</a:t>
            </a:r>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Die Ziele des Präventionsworkshops</a:t>
            </a:r>
            <a:endParaRPr lang="de-AT"/>
          </a:p>
        </p:txBody>
      </p:sp>
    </p:spTree>
    <p:extLst>
      <p:ext uri="{BB962C8B-B14F-4D97-AF65-F5344CB8AC3E}">
        <p14:creationId xmlns:p14="http://schemas.microsoft.com/office/powerpoint/2010/main" val="19721762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2156273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1" dirty="0"/>
              <a:t>Methodik: ersten 2 Fragen – 2 verschiedenfärbige Karten, TN sollen das draufschreiben, danach Vorstellungsrunde und Erklärung der Karten; </a:t>
            </a:r>
          </a:p>
          <a:p>
            <a:endParaRPr lang="de-DE" b="1" dirty="0"/>
          </a:p>
          <a:p>
            <a:r>
              <a:rPr lang="de-DE" b="1" dirty="0"/>
              <a:t>Aufstellung:</a:t>
            </a:r>
          </a:p>
          <a:p>
            <a:endParaRPr lang="de-DE" b="1" dirty="0"/>
          </a:p>
          <a:p>
            <a:r>
              <a:rPr lang="de-DE" b="1" dirty="0"/>
              <a:t>Vikariat</a:t>
            </a:r>
          </a:p>
          <a:p>
            <a:endParaRPr lang="de-DE" b="1" dirty="0"/>
          </a:p>
          <a:p>
            <a:r>
              <a:rPr lang="de-DE" b="1" dirty="0"/>
              <a:t>Seit wann sind sie PB</a:t>
            </a:r>
          </a:p>
          <a:p>
            <a:endParaRPr lang="de-DE" b="1" dirty="0"/>
          </a:p>
          <a:p>
            <a:r>
              <a:rPr lang="de-DE" b="1" dirty="0"/>
              <a:t>Vorwissen </a:t>
            </a:r>
          </a:p>
          <a:p>
            <a:endParaRPr lang="de-DE" b="1" dirty="0"/>
          </a:p>
          <a:p>
            <a:endParaRPr lang="de-DE" b="1" dirty="0"/>
          </a:p>
          <a:p>
            <a:r>
              <a:rPr lang="de-DE" b="1" dirty="0"/>
              <a:t>Berufsgruppe</a:t>
            </a:r>
          </a:p>
          <a:p>
            <a:endParaRPr lang="de-DE" b="1" dirty="0"/>
          </a:p>
          <a:p>
            <a:endParaRPr lang="de-DE" b="1" dirty="0"/>
          </a:p>
          <a:p>
            <a:r>
              <a:rPr lang="de-DE" b="1" dirty="0"/>
              <a:t>Bei Vorstellungsrunde nach ersten 2 Fragen (dauert zu lange)</a:t>
            </a:r>
          </a:p>
          <a:p>
            <a:endParaRPr lang="de-DE" dirty="0"/>
          </a:p>
          <a:p>
            <a:r>
              <a:rPr lang="de-AT" dirty="0"/>
              <a:t>Namen</a:t>
            </a:r>
          </a:p>
          <a:p>
            <a:endParaRPr lang="de-AT" dirty="0"/>
          </a:p>
          <a:p>
            <a:r>
              <a:rPr lang="de-AT" dirty="0"/>
              <a:t>Wo bin ich tätig?</a:t>
            </a:r>
          </a:p>
          <a:p>
            <a:endParaRPr lang="de-AT" dirty="0"/>
          </a:p>
          <a:p>
            <a:r>
              <a:rPr lang="de-AT" dirty="0"/>
              <a:t>Seit wann bin ich Präventionsbeauftragte?</a:t>
            </a:r>
          </a:p>
          <a:p>
            <a:endParaRPr lang="de-AT" dirty="0"/>
          </a:p>
          <a:p>
            <a:r>
              <a:rPr lang="de-AT" dirty="0"/>
              <a:t>Warum habe ich diese Tätigkeit übernommen?</a:t>
            </a:r>
          </a:p>
          <a:p>
            <a:endParaRPr lang="de-AT" dirty="0"/>
          </a:p>
          <a:p>
            <a:r>
              <a:rPr lang="de-AT" dirty="0"/>
              <a:t>Habe ich am Webinar schon teilgenommen?</a:t>
            </a:r>
            <a:br>
              <a:rPr lang="de-AT" dirty="0"/>
            </a:br>
            <a:endParaRPr lang="de-AT" dirty="0"/>
          </a:p>
          <a:p>
            <a:endParaRPr lang="de-AT" dirty="0"/>
          </a:p>
        </p:txBody>
      </p:sp>
    </p:spTree>
    <p:extLst>
      <p:ext uri="{BB962C8B-B14F-4D97-AF65-F5344CB8AC3E}">
        <p14:creationId xmlns:p14="http://schemas.microsoft.com/office/powerpoint/2010/main" val="32891122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18192097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Der Fragebogen bleibt nur bei jedem persönlich!</a:t>
            </a:r>
            <a:endParaRPr lang="de-AT"/>
          </a:p>
        </p:txBody>
      </p:sp>
      <p:sp>
        <p:nvSpPr>
          <p:cNvPr id="4" name="Foliennummernplatzhalter 3"/>
          <p:cNvSpPr>
            <a:spLocks noGrp="1"/>
          </p:cNvSpPr>
          <p:nvPr>
            <p:ph type="sldNum" sz="quarter" idx="10"/>
          </p:nvPr>
        </p:nvSpPr>
        <p:spPr/>
        <p:txBody>
          <a:bodyPr/>
          <a:lstStyle/>
          <a:p>
            <a:pPr defTabSz="914291">
              <a:defRPr/>
            </a:pPr>
            <a:fld id="{F7E166EF-9276-47F3-8E6F-DA56E39AE2A4}" type="slidenum">
              <a:rPr lang="de-AT">
                <a:solidFill>
                  <a:prstClr val="black"/>
                </a:solidFill>
                <a:latin typeface="Calibri"/>
              </a:rPr>
              <a:pPr defTabSz="914291">
                <a:defRPr/>
              </a:pPr>
              <a:t>18</a:t>
            </a:fld>
            <a:endParaRPr lang="de-AT">
              <a:solidFill>
                <a:prstClr val="black"/>
              </a:solidFill>
              <a:latin typeface="Calibri"/>
            </a:endParaRPr>
          </a:p>
        </p:txBody>
      </p:sp>
    </p:spTree>
    <p:extLst>
      <p:ext uri="{BB962C8B-B14F-4D97-AF65-F5344CB8AC3E}">
        <p14:creationId xmlns:p14="http://schemas.microsoft.com/office/powerpoint/2010/main" val="5747373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7992687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41039524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0923689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42525334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10967810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3754458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18009120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8228468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39366625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8924925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37094943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7094980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5147810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39053812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34461270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9078488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7087244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1273370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13779615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16980431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a:solidFill>
                  <a:schemeClr val="tx1"/>
                </a:solidFill>
                <a:effectLst/>
                <a:latin typeface="+mn-lt"/>
                <a:ea typeface="+mn-ea"/>
                <a:cs typeface="+mn-cs"/>
              </a:rPr>
              <a:t>Berglandschaft und ein Hütte – wir wollen gemeinsam einen sicheren Ort bauen, füreinander, für Menschen, die uns anvertraut sind; sicheren Ort brauchen alle Menschen, v.a. aber wenn kalt wird. Da zieht es rein</a:t>
            </a:r>
          </a:p>
        </p:txBody>
      </p:sp>
      <p:sp>
        <p:nvSpPr>
          <p:cNvPr id="4" name="Foliennummernplatzhalter 3"/>
          <p:cNvSpPr>
            <a:spLocks noGrp="1"/>
          </p:cNvSpPr>
          <p:nvPr>
            <p:ph type="sldNum" sz="quarter" idx="10"/>
          </p:nvPr>
        </p:nvSpPr>
        <p:spPr/>
        <p:txBody>
          <a:bodyPr/>
          <a:lstStyle/>
          <a:p>
            <a:fld id="{F7E166EF-9276-47F3-8E6F-DA56E39AE2A4}" type="slidenum">
              <a:rPr lang="de-AT" smtClean="0"/>
              <a:t>43</a:t>
            </a:fld>
            <a:endParaRPr lang="de-AT"/>
          </a:p>
        </p:txBody>
      </p:sp>
    </p:spTree>
    <p:extLst>
      <p:ext uri="{BB962C8B-B14F-4D97-AF65-F5344CB8AC3E}">
        <p14:creationId xmlns:p14="http://schemas.microsoft.com/office/powerpoint/2010/main" val="5894258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745162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11189885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9110804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1961610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2556998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0902561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16702680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67</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r>
              <a:rPr lang="de-AT">
                <a:solidFill>
                  <a:prstClr val="black"/>
                </a:solidFill>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3143093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68</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r>
              <a:rPr lang="de-AT">
                <a:solidFill>
                  <a:prstClr val="black"/>
                </a:solidFill>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01791646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55773686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28505101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26990170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42141053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r>
              <a:rPr lang="de-AT">
                <a:solidFill>
                  <a:prstClr val="black"/>
                </a:solidFill>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83</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a:t>
            </a:r>
          </a:p>
        </p:txBody>
      </p:sp>
    </p:spTree>
    <p:extLst>
      <p:ext uri="{BB962C8B-B14F-4D97-AF65-F5344CB8AC3E}">
        <p14:creationId xmlns:p14="http://schemas.microsoft.com/office/powerpoint/2010/main" val="97773815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r>
              <a:rPr lang="de-AT">
                <a:solidFill>
                  <a:prstClr val="black"/>
                </a:solidFill>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84</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a:t>
            </a:r>
          </a:p>
        </p:txBody>
      </p:sp>
    </p:spTree>
    <p:extLst>
      <p:ext uri="{BB962C8B-B14F-4D97-AF65-F5344CB8AC3E}">
        <p14:creationId xmlns:p14="http://schemas.microsoft.com/office/powerpoint/2010/main" val="28703294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85</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5654448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86</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345705676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 GRUNDKURS:</a:t>
            </a:r>
          </a:p>
          <a:p>
            <a:r>
              <a:rPr lang="de-AT" dirty="0"/>
              <a:t>Samstag, 15. Oktober 2022, 09:00-15:00 Uhr, Club 4, Stephansplatz 4, 1010 Wien</a:t>
            </a:r>
          </a:p>
          <a:p>
            <a:r>
              <a:rPr lang="de-AT" dirty="0"/>
              <a:t>Freitag, 25. November 2022, 15:00-21:00 Uhr; Sr. </a:t>
            </a:r>
            <a:r>
              <a:rPr lang="de-AT" dirty="0" err="1"/>
              <a:t>Restituta</a:t>
            </a:r>
            <a:r>
              <a:rPr lang="de-AT" dirty="0"/>
              <a:t> Saal,</a:t>
            </a:r>
            <a:r>
              <a:rPr lang="de-AT" baseline="0" dirty="0"/>
              <a:t> </a:t>
            </a:r>
            <a:r>
              <a:rPr lang="de-AT" dirty="0"/>
              <a:t>Stephansplatz 6, 1010 Wien</a:t>
            </a:r>
          </a:p>
          <a:p>
            <a:r>
              <a:rPr lang="de-AT" dirty="0"/>
              <a:t>Samstag, 28. Jänner 2023, 09:00-15:00 Uhr, Club 4, Stephansplatz 4, 1010 Wien</a:t>
            </a:r>
          </a:p>
          <a:p>
            <a:endParaRPr lang="de-AT" dirty="0"/>
          </a:p>
          <a:p>
            <a:r>
              <a:rPr lang="de-AT" dirty="0"/>
              <a:t>Anmeldeschluss jeweils 1 Woche vor Termin unter hinsehen@edw.or.at</a:t>
            </a:r>
          </a:p>
          <a:p>
            <a:endParaRPr lang="de-AT" dirty="0"/>
          </a:p>
          <a:p>
            <a:r>
              <a:rPr lang="de-AT" dirty="0"/>
              <a:t>WEBINARE SCHUTZKONZEPTE</a:t>
            </a:r>
          </a:p>
          <a:p>
            <a:endParaRPr lang="de-AT" dirty="0"/>
          </a:p>
          <a:p>
            <a:r>
              <a:rPr lang="de-AT" b="1" dirty="0"/>
              <a:t>   20. Oktober 2022, 15:00-17:30 Uhr</a:t>
            </a:r>
            <a:br>
              <a:rPr lang="de-AT" dirty="0"/>
            </a:br>
            <a:r>
              <a:rPr lang="de-AT" dirty="0"/>
              <a:t>  </a:t>
            </a:r>
            <a:r>
              <a:rPr lang="de-AT" b="1" dirty="0"/>
              <a:t>15. November 2022, 18:00-20:30 Uhr</a:t>
            </a:r>
            <a:br>
              <a:rPr lang="de-AT" dirty="0"/>
            </a:br>
            <a:r>
              <a:rPr lang="de-AT" dirty="0"/>
              <a:t>  </a:t>
            </a:r>
            <a:r>
              <a:rPr lang="de-AT" b="1" dirty="0"/>
              <a:t>12. Dezember 2022, 17:00-19:30 Uhr</a:t>
            </a:r>
            <a:br>
              <a:rPr lang="de-AT" dirty="0"/>
            </a:br>
            <a:r>
              <a:rPr lang="de-AT" dirty="0"/>
              <a:t>  </a:t>
            </a:r>
            <a:r>
              <a:rPr lang="de-AT" b="1" dirty="0"/>
              <a:t>26. Jänner 2023, 15:00-17:30 Uhr</a:t>
            </a:r>
            <a:endParaRPr lang="de-AT" dirty="0"/>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88</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r>
              <a:rPr lang="de-AT">
                <a:solidFill>
                  <a:prstClr val="black"/>
                </a:solidFill>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64333672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 GRUNDKURS:</a:t>
            </a:r>
          </a:p>
          <a:p>
            <a:r>
              <a:rPr lang="de-AT" dirty="0"/>
              <a:t>Samstag, 15. Oktober 2022, 09:00-15:00 Uhr, Club 4, Stephansplatz 4, 1010 Wien</a:t>
            </a:r>
          </a:p>
          <a:p>
            <a:r>
              <a:rPr lang="de-AT" dirty="0"/>
              <a:t>Freitag, 25. November 2022, 15:00-21:00 Uhr; Sr. </a:t>
            </a:r>
            <a:r>
              <a:rPr lang="de-AT" dirty="0" err="1"/>
              <a:t>Restituta</a:t>
            </a:r>
            <a:r>
              <a:rPr lang="de-AT" dirty="0"/>
              <a:t> Saal,</a:t>
            </a:r>
            <a:r>
              <a:rPr lang="de-AT" baseline="0" dirty="0"/>
              <a:t> </a:t>
            </a:r>
            <a:r>
              <a:rPr lang="de-AT" dirty="0"/>
              <a:t>Stephansplatz 6, 1010 Wien</a:t>
            </a:r>
          </a:p>
          <a:p>
            <a:r>
              <a:rPr lang="de-AT" dirty="0"/>
              <a:t>Samstag, 28. Jänner 2023, 09:00-15:00 Uhr, Club 4, Stephansplatz 4, 1010 Wien</a:t>
            </a:r>
          </a:p>
          <a:p>
            <a:endParaRPr lang="de-AT" dirty="0"/>
          </a:p>
          <a:p>
            <a:r>
              <a:rPr lang="de-AT" dirty="0"/>
              <a:t>Anmeldeschluss jeweils 1 Woche vor Termin unter hinsehen@edw.or.at</a:t>
            </a:r>
          </a:p>
          <a:p>
            <a:endParaRPr lang="de-AT" dirty="0"/>
          </a:p>
          <a:p>
            <a:r>
              <a:rPr lang="de-AT" dirty="0"/>
              <a:t>WEBINARE SCHUTZKONZEPTE</a:t>
            </a:r>
          </a:p>
          <a:p>
            <a:endParaRPr lang="de-AT" dirty="0"/>
          </a:p>
          <a:p>
            <a:r>
              <a:rPr lang="de-AT" b="1" dirty="0"/>
              <a:t>   20. Oktober 2022, 15:00-17:30 Uhr</a:t>
            </a:r>
            <a:br>
              <a:rPr lang="de-AT" dirty="0"/>
            </a:br>
            <a:r>
              <a:rPr lang="de-AT" dirty="0"/>
              <a:t>  </a:t>
            </a:r>
            <a:r>
              <a:rPr lang="de-AT" b="1" dirty="0"/>
              <a:t>15. November 2022, 18:00-20:30 Uhr</a:t>
            </a:r>
            <a:br>
              <a:rPr lang="de-AT" dirty="0"/>
            </a:br>
            <a:r>
              <a:rPr lang="de-AT" dirty="0"/>
              <a:t>  </a:t>
            </a:r>
            <a:r>
              <a:rPr lang="de-AT" b="1" dirty="0"/>
              <a:t>12. Dezember 2022, 17:00-19:30 Uhr</a:t>
            </a:r>
            <a:br>
              <a:rPr lang="de-AT" dirty="0"/>
            </a:br>
            <a:r>
              <a:rPr lang="de-AT" dirty="0"/>
              <a:t>  </a:t>
            </a:r>
            <a:r>
              <a:rPr lang="de-AT" b="1" dirty="0"/>
              <a:t>26. Jänner 2023, 15:00-17:30 Uhr</a:t>
            </a:r>
            <a:endParaRPr lang="de-AT" dirty="0"/>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89</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r>
              <a:rPr lang="de-AT">
                <a:solidFill>
                  <a:prstClr val="black"/>
                </a:solidFill>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417659445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90</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r>
              <a:rPr lang="de-AT">
                <a:solidFill>
                  <a:prstClr val="black"/>
                </a:solidFill>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93063730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91</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r>
              <a:rPr lang="de-AT">
                <a:solidFill>
                  <a:prstClr val="black"/>
                </a:solidFill>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103960310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92</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r>
              <a:rPr lang="de-AT">
                <a:solidFill>
                  <a:prstClr val="black"/>
                </a:solidFill>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174844948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108</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82335792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109</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90184705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05087373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111</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32208678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112</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40302321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r>
              <a:rPr lang="de-AT">
                <a:solidFill>
                  <a:prstClr val="black"/>
                </a:solidFill>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113</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a:t>
            </a:r>
          </a:p>
        </p:txBody>
      </p:sp>
    </p:spTree>
    <p:extLst>
      <p:ext uri="{BB962C8B-B14F-4D97-AF65-F5344CB8AC3E}">
        <p14:creationId xmlns:p14="http://schemas.microsoft.com/office/powerpoint/2010/main" val="106696473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r>
              <a:rPr lang="de-AT">
                <a:solidFill>
                  <a:prstClr val="black"/>
                </a:solidFill>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114</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a:t>
            </a:r>
          </a:p>
        </p:txBody>
      </p:sp>
    </p:spTree>
    <p:extLst>
      <p:ext uri="{BB962C8B-B14F-4D97-AF65-F5344CB8AC3E}">
        <p14:creationId xmlns:p14="http://schemas.microsoft.com/office/powerpoint/2010/main" val="341825473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r>
              <a:rPr lang="de-AT">
                <a:solidFill>
                  <a:prstClr val="black"/>
                </a:solidFill>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115</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a:t>
            </a:r>
          </a:p>
        </p:txBody>
      </p:sp>
    </p:spTree>
    <p:extLst>
      <p:ext uri="{BB962C8B-B14F-4D97-AF65-F5344CB8AC3E}">
        <p14:creationId xmlns:p14="http://schemas.microsoft.com/office/powerpoint/2010/main" val="8345086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r>
              <a:rPr lang="de-AT">
                <a:solidFill>
                  <a:prstClr val="black"/>
                </a:solidFill>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116</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a:t>
            </a:r>
          </a:p>
        </p:txBody>
      </p:sp>
    </p:spTree>
    <p:extLst>
      <p:ext uri="{BB962C8B-B14F-4D97-AF65-F5344CB8AC3E}">
        <p14:creationId xmlns:p14="http://schemas.microsoft.com/office/powerpoint/2010/main" val="102468244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r>
              <a:rPr lang="de-AT">
                <a:solidFill>
                  <a:prstClr val="black"/>
                </a:solidFill>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117</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a:t>
            </a:r>
          </a:p>
        </p:txBody>
      </p:sp>
    </p:spTree>
    <p:extLst>
      <p:ext uri="{BB962C8B-B14F-4D97-AF65-F5344CB8AC3E}">
        <p14:creationId xmlns:p14="http://schemas.microsoft.com/office/powerpoint/2010/main" val="32067188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r>
              <a:rPr lang="de-AT">
                <a:solidFill>
                  <a:prstClr val="black"/>
                </a:solidFill>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118</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a:t>
            </a:r>
          </a:p>
        </p:txBody>
      </p:sp>
    </p:spTree>
    <p:extLst>
      <p:ext uri="{BB962C8B-B14F-4D97-AF65-F5344CB8AC3E}">
        <p14:creationId xmlns:p14="http://schemas.microsoft.com/office/powerpoint/2010/main" val="142831636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r>
              <a:rPr lang="de-AT">
                <a:solidFill>
                  <a:prstClr val="black"/>
                </a:solidFill>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119</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a:t>
            </a:r>
          </a:p>
        </p:txBody>
      </p:sp>
    </p:spTree>
    <p:extLst>
      <p:ext uri="{BB962C8B-B14F-4D97-AF65-F5344CB8AC3E}">
        <p14:creationId xmlns:p14="http://schemas.microsoft.com/office/powerpoint/2010/main" val="1248269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3A0D64A6-B2F8-4AA8-957E-9A8A69D569DC}" type="datetime1">
              <a:rPr lang="de-AT" smtClean="0"/>
              <a:t>24.01.2025</a:t>
            </a:fld>
            <a:endParaRPr lang="de-AT"/>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r>
              <a:rPr lang="de-AT">
                <a:solidFill>
                  <a:srgbClr val="D6ECFF"/>
                </a:solidFill>
              </a:rPr>
              <a:t>Copyright Martina Greiner-Lebenbauer 2019</a:t>
            </a:r>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90F5A57-8277-4128-9E0F-D3B511DCDD08}" type="slidenum">
              <a:rPr lang="de-AT" smtClean="0">
                <a:solidFill>
                  <a:srgbClr val="D6ECFF"/>
                </a:solidFill>
              </a:rPr>
              <a:pPr/>
              <a:t>‹#›</a:t>
            </a:fld>
            <a:endParaRPr lang="de-AT">
              <a:solidFill>
                <a:srgbClr val="D6ECFF"/>
              </a:solidFill>
            </a:endParaRPr>
          </a:p>
        </p:txBody>
      </p:sp>
    </p:spTree>
    <p:extLst>
      <p:ext uri="{BB962C8B-B14F-4D97-AF65-F5344CB8AC3E}">
        <p14:creationId xmlns:p14="http://schemas.microsoft.com/office/powerpoint/2010/main" val="1582552762"/>
      </p:ext>
    </p:extLst>
  </p:cSld>
  <p:clrMapOvr>
    <a:overrideClrMapping bg1="dk1" tx1="lt1" bg2="dk2" tx2="lt2" accent1="accent1" accent2="accent2" accent3="accent3" accent4="accent4" accent5="accent5" accent6="accent6" hlink="hlink" folHlink="folHlink"/>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1619672" y="228600"/>
            <a:ext cx="7146376" cy="990600"/>
          </a:xfrm>
        </p:spPr>
        <p:txBody>
          <a:bodyPr/>
          <a:lstStyle/>
          <a:p>
            <a:r>
              <a:rPr kumimoji="0" lang="de-DE"/>
              <a:t>Titelmasterformat durch Klicken bearbeiten</a:t>
            </a:r>
            <a:endParaRPr kumimoji="0" lang="en-US"/>
          </a:p>
        </p:txBody>
      </p:sp>
      <p:sp>
        <p:nvSpPr>
          <p:cNvPr id="4" name="Datumsplatzhalter 3"/>
          <p:cNvSpPr>
            <a:spLocks noGrp="1"/>
          </p:cNvSpPr>
          <p:nvPr>
            <p:ph type="dt" sz="half" idx="10"/>
          </p:nvPr>
        </p:nvSpPr>
        <p:spPr/>
        <p:txBody>
          <a:bodyPr/>
          <a:lstStyle/>
          <a:p>
            <a:fld id="{349D2E2D-5C7B-460D-896F-5A2B463C2AEF}"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p:txBody>
          <a:bodyPr/>
          <a:lstStyle/>
          <a:p>
            <a:r>
              <a:rPr lang="de-AT">
                <a:solidFill>
                  <a:srgbClr val="4E5B6F"/>
                </a:solidFill>
              </a:rPr>
              <a:t>Copyright Martina Greiner-Lebenbauer 2019</a:t>
            </a:r>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pic>
        <p:nvPicPr>
          <p:cNvPr id="3" name="Grafik 2"/>
          <p:cNvPicPr>
            <a:picLocks noChangeAspect="1"/>
          </p:cNvPicPr>
          <p:nvPr userDrawn="1"/>
        </p:nvPicPr>
        <p:blipFill rotWithShape="1">
          <a:blip r:embed="rId2"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2371563728"/>
      </p:ext>
    </p:extLst>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a:t>Titelmasterformat durch Klicken bearbeiten</a:t>
            </a:r>
            <a:endParaRPr kumimoji="0" lang="en-US"/>
          </a:p>
        </p:txBody>
      </p:sp>
      <p:sp>
        <p:nvSpPr>
          <p:cNvPr id="12" name="Datumsplatzhalter 11"/>
          <p:cNvSpPr>
            <a:spLocks noGrp="1"/>
          </p:cNvSpPr>
          <p:nvPr>
            <p:ph type="dt" sz="half" idx="10"/>
          </p:nvPr>
        </p:nvSpPr>
        <p:spPr/>
        <p:txBody>
          <a:bodyPr/>
          <a:lstStyle/>
          <a:p>
            <a:fld id="{748FBAFE-342E-4EFF-9141-13674E47C034}" type="datetime1">
              <a:rPr lang="de-AT" smtClean="0">
                <a:solidFill>
                  <a:srgbClr val="4E5B6F"/>
                </a:solidFill>
              </a:rPr>
              <a:t>24.01.2025</a:t>
            </a:fld>
            <a:endParaRPr lang="de-AT">
              <a:solidFill>
                <a:srgbClr val="4E5B6F"/>
              </a:solidFill>
            </a:endParaRPr>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90F5A57-8277-4128-9E0F-D3B511DCDD08}" type="slidenum">
              <a:rPr lang="de-AT" smtClean="0"/>
              <a:pPr/>
              <a:t>‹#›</a:t>
            </a:fld>
            <a:endParaRPr lang="de-AT"/>
          </a:p>
        </p:txBody>
      </p:sp>
      <p:sp>
        <p:nvSpPr>
          <p:cNvPr id="14" name="Fußzeilenplatzhalter 13"/>
          <p:cNvSpPr>
            <a:spLocks noGrp="1"/>
          </p:cNvSpPr>
          <p:nvPr>
            <p:ph type="ftr" sz="quarter" idx="12"/>
          </p:nvPr>
        </p:nvSpPr>
        <p:spPr/>
        <p:txBody>
          <a:bodyPr/>
          <a:lstStyle/>
          <a:p>
            <a:r>
              <a:rPr lang="de-AT">
                <a:solidFill>
                  <a:srgbClr val="4E5B6F"/>
                </a:solidFill>
              </a:rPr>
              <a:t>Copyright Martina Greiner-Lebenbauer 2019</a:t>
            </a:r>
          </a:p>
        </p:txBody>
      </p:sp>
    </p:spTree>
    <p:extLst>
      <p:ext uri="{BB962C8B-B14F-4D97-AF65-F5344CB8AC3E}">
        <p14:creationId xmlns:p14="http://schemas.microsoft.com/office/powerpoint/2010/main" val="316003150"/>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1619672" y="228600"/>
            <a:ext cx="7143328" cy="990600"/>
          </a:xfrm>
        </p:spPr>
        <p:txBody>
          <a:bodyPr/>
          <a:lstStyle/>
          <a:p>
            <a:r>
              <a:rPr kumimoji="0" lang="de-DE"/>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8" name="Datumsplatzhalter 7"/>
          <p:cNvSpPr>
            <a:spLocks noGrp="1"/>
          </p:cNvSpPr>
          <p:nvPr>
            <p:ph type="dt" sz="half" idx="15"/>
          </p:nvPr>
        </p:nvSpPr>
        <p:spPr/>
        <p:txBody>
          <a:bodyPr rtlCol="0"/>
          <a:lstStyle/>
          <a:p>
            <a:fld id="{495208AC-E8EA-4BF2-8ECA-6AF9A558DF49}" type="datetime1">
              <a:rPr lang="de-AT" smtClean="0">
                <a:solidFill>
                  <a:srgbClr val="4E5B6F"/>
                </a:solidFill>
              </a:rPr>
              <a:t>24.01.2025</a:t>
            </a:fld>
            <a:endParaRPr lang="de-AT">
              <a:solidFill>
                <a:srgbClr val="4E5B6F"/>
              </a:solidFill>
            </a:endParaRPr>
          </a:p>
        </p:txBody>
      </p:sp>
      <p:sp>
        <p:nvSpPr>
          <p:cNvPr id="10" name="Foliennummernplatzhalter 9"/>
          <p:cNvSpPr>
            <a:spLocks noGrp="1"/>
          </p:cNvSpPr>
          <p:nvPr>
            <p:ph type="sldNum" sz="quarter" idx="16"/>
          </p:nvPr>
        </p:nvSpPr>
        <p:spPr/>
        <p:txBody>
          <a:bodyPr rtlCol="0"/>
          <a:lstStyle/>
          <a:p>
            <a:fld id="{B90F5A57-8277-4128-9E0F-D3B511DCDD08}" type="slidenum">
              <a:rPr lang="de-AT" smtClean="0"/>
              <a:pPr/>
              <a:t>‹#›</a:t>
            </a:fld>
            <a:endParaRPr lang="de-AT"/>
          </a:p>
        </p:txBody>
      </p:sp>
      <p:sp>
        <p:nvSpPr>
          <p:cNvPr id="12" name="Fußzeilenplatzhalter 11"/>
          <p:cNvSpPr>
            <a:spLocks noGrp="1"/>
          </p:cNvSpPr>
          <p:nvPr>
            <p:ph type="ftr" sz="quarter" idx="17"/>
          </p:nvPr>
        </p:nvSpPr>
        <p:spPr/>
        <p:txBody>
          <a:bodyPr rtlCol="0"/>
          <a:lstStyle/>
          <a:p>
            <a:r>
              <a:rPr lang="de-AT">
                <a:solidFill>
                  <a:srgbClr val="4E5B6F"/>
                </a:solidFill>
              </a:rPr>
              <a:t>Copyright Martina Greiner-Lebenbauer 2019</a:t>
            </a:r>
          </a:p>
        </p:txBody>
      </p:sp>
      <p:pic>
        <p:nvPicPr>
          <p:cNvPr id="13" name="Grafik 12"/>
          <p:cNvPicPr>
            <a:picLocks noChangeAspect="1"/>
          </p:cNvPicPr>
          <p:nvPr userDrawn="1"/>
        </p:nvPicPr>
        <p:blipFill rotWithShape="1">
          <a:blip r:embed="rId2"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943744704"/>
      </p:ext>
    </p:extLst>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619672" y="273050"/>
            <a:ext cx="7067128" cy="869950"/>
          </a:xfrm>
        </p:spPr>
        <p:txBody>
          <a:bodyPr anchor="ctr"/>
          <a:lstStyle>
            <a:lvl1pPr>
              <a:defRPr/>
            </a:lvl1pPr>
          </a:lstStyle>
          <a:p>
            <a:r>
              <a:rPr kumimoji="0" lang="de-DE"/>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0" name="Datumsplatzhalter 9"/>
          <p:cNvSpPr>
            <a:spLocks noGrp="1"/>
          </p:cNvSpPr>
          <p:nvPr>
            <p:ph type="dt" sz="half" idx="15"/>
          </p:nvPr>
        </p:nvSpPr>
        <p:spPr/>
        <p:txBody>
          <a:bodyPr rtlCol="0"/>
          <a:lstStyle/>
          <a:p>
            <a:fld id="{1EB30DD8-3217-4784-91AC-96964754C289}" type="datetime1">
              <a:rPr lang="de-AT" smtClean="0">
                <a:solidFill>
                  <a:srgbClr val="4E5B6F"/>
                </a:solidFill>
              </a:rPr>
              <a:t>24.01.2025</a:t>
            </a:fld>
            <a:endParaRPr lang="de-AT">
              <a:solidFill>
                <a:srgbClr val="4E5B6F"/>
              </a:solidFill>
            </a:endParaRPr>
          </a:p>
        </p:txBody>
      </p:sp>
      <p:sp>
        <p:nvSpPr>
          <p:cNvPr id="12" name="Foliennummernplatzhalter 11"/>
          <p:cNvSpPr>
            <a:spLocks noGrp="1"/>
          </p:cNvSpPr>
          <p:nvPr>
            <p:ph type="sldNum" sz="quarter" idx="16"/>
          </p:nvPr>
        </p:nvSpPr>
        <p:spPr/>
        <p:txBody>
          <a:bodyPr rtlCol="0"/>
          <a:lstStyle/>
          <a:p>
            <a:fld id="{B90F5A57-8277-4128-9E0F-D3B511DCDD08}" type="slidenum">
              <a:rPr lang="de-AT" smtClean="0"/>
              <a:pPr/>
              <a:t>‹#›</a:t>
            </a:fld>
            <a:endParaRPr lang="de-AT"/>
          </a:p>
        </p:txBody>
      </p:sp>
      <p:sp>
        <p:nvSpPr>
          <p:cNvPr id="14" name="Fußzeilenplatzhalter 13"/>
          <p:cNvSpPr>
            <a:spLocks noGrp="1"/>
          </p:cNvSpPr>
          <p:nvPr>
            <p:ph type="ftr" sz="quarter" idx="17"/>
          </p:nvPr>
        </p:nvSpPr>
        <p:spPr/>
        <p:txBody>
          <a:bodyPr rtlCol="0"/>
          <a:lstStyle/>
          <a:p>
            <a:r>
              <a:rPr lang="de-AT">
                <a:solidFill>
                  <a:srgbClr val="4E5B6F"/>
                </a:solidFill>
              </a:rPr>
              <a:t>Copyright Martina Greiner-Lebenbauer 2019</a:t>
            </a:r>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a:t>Textmasterformate durch Klicken bearbeiten</a:t>
            </a:r>
          </a:p>
        </p:txBody>
      </p:sp>
      <p:pic>
        <p:nvPicPr>
          <p:cNvPr id="18" name="Grafik 17"/>
          <p:cNvPicPr>
            <a:picLocks noChangeAspect="1"/>
          </p:cNvPicPr>
          <p:nvPr userDrawn="1"/>
        </p:nvPicPr>
        <p:blipFill rotWithShape="1">
          <a:blip r:embed="rId2"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3180201055"/>
      </p:ext>
    </p:extLst>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1619672" y="228600"/>
            <a:ext cx="7143328" cy="990600"/>
          </a:xfrm>
        </p:spPr>
        <p:txBody>
          <a:bodyPr/>
          <a:lstStyle/>
          <a:p>
            <a:r>
              <a:rPr kumimoji="0" lang="de-DE"/>
              <a:t>Titelmasterformat durch Klicken bearbeiten</a:t>
            </a:r>
            <a:endParaRPr kumimoji="0" lang="en-US"/>
          </a:p>
        </p:txBody>
      </p:sp>
      <p:sp>
        <p:nvSpPr>
          <p:cNvPr id="3" name="Datumsplatzhalter 2"/>
          <p:cNvSpPr>
            <a:spLocks noGrp="1"/>
          </p:cNvSpPr>
          <p:nvPr>
            <p:ph type="dt" sz="half" idx="10"/>
          </p:nvPr>
        </p:nvSpPr>
        <p:spPr/>
        <p:txBody>
          <a:bodyPr/>
          <a:lstStyle/>
          <a:p>
            <a:fld id="{EE675ADE-8F75-4EB2-AE2B-4426E193C23E}" type="datetime1">
              <a:rPr lang="de-AT" smtClean="0">
                <a:solidFill>
                  <a:srgbClr val="4E5B6F"/>
                </a:solidFill>
              </a:rPr>
              <a:t>24.01.2025</a:t>
            </a:fld>
            <a:endParaRPr lang="de-AT">
              <a:solidFill>
                <a:srgbClr val="4E5B6F"/>
              </a:solidFill>
            </a:endParaRPr>
          </a:p>
        </p:txBody>
      </p:sp>
      <p:sp>
        <p:nvSpPr>
          <p:cNvPr id="4" name="Fußzeilenplatzhalter 3"/>
          <p:cNvSpPr>
            <a:spLocks noGrp="1"/>
          </p:cNvSpPr>
          <p:nvPr>
            <p:ph type="ftr" sz="quarter" idx="11"/>
          </p:nvPr>
        </p:nvSpPr>
        <p:spPr/>
        <p:txBody>
          <a:bodyPr/>
          <a:lstStyle/>
          <a:p>
            <a:r>
              <a:rPr lang="de-AT">
                <a:solidFill>
                  <a:srgbClr val="4E5B6F"/>
                </a:solidFill>
              </a:rPr>
              <a:t>Copyright Martina Greiner-Lebenbauer 2019</a:t>
            </a:r>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pic>
        <p:nvPicPr>
          <p:cNvPr id="7" name="Grafik 6"/>
          <p:cNvPicPr>
            <a:picLocks noChangeAspect="1"/>
          </p:cNvPicPr>
          <p:nvPr userDrawn="1"/>
        </p:nvPicPr>
        <p:blipFill rotWithShape="1">
          <a:blip r:embed="rId2"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1146894314"/>
      </p:ext>
    </p:extLst>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5FA67819-4B93-4A7A-9164-ED17F00FC7CD}" type="datetime1">
              <a:rPr lang="de-AT" smtClean="0">
                <a:solidFill>
                  <a:srgbClr val="4E5B6F"/>
                </a:solidFill>
              </a:rPr>
              <a:t>24.01.2025</a:t>
            </a:fld>
            <a:endParaRPr lang="de-AT">
              <a:solidFill>
                <a:srgbClr val="4E5B6F"/>
              </a:solidFill>
            </a:endParaRPr>
          </a:p>
        </p:txBody>
      </p:sp>
      <p:sp>
        <p:nvSpPr>
          <p:cNvPr id="3" name="Fußzeilenplatzhalter 2"/>
          <p:cNvSpPr>
            <a:spLocks noGrp="1"/>
          </p:cNvSpPr>
          <p:nvPr>
            <p:ph type="ftr" sz="quarter" idx="11"/>
          </p:nvPr>
        </p:nvSpPr>
        <p:spPr/>
        <p:txBody>
          <a:bodyPr/>
          <a:lstStyle/>
          <a:p>
            <a:r>
              <a:rPr lang="de-AT">
                <a:solidFill>
                  <a:srgbClr val="4E5B6F"/>
                </a:solidFill>
              </a:rPr>
              <a:t>Copyright Martina Greiner-Lebenbauer 2019</a:t>
            </a:r>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B90F5A57-8277-4128-9E0F-D3B511DCDD08}" type="slidenum">
              <a:rPr lang="de-AT" smtClean="0">
                <a:solidFill>
                  <a:srgbClr val="4E5B6F"/>
                </a:solidFill>
              </a:rPr>
              <a:pPr/>
              <a:t>‹#›</a:t>
            </a:fld>
            <a:endParaRPr lang="de-AT">
              <a:solidFill>
                <a:srgbClr val="4E5B6F"/>
              </a:solidFill>
            </a:endParaRPr>
          </a:p>
        </p:txBody>
      </p:sp>
    </p:spTree>
    <p:extLst>
      <p:ext uri="{BB962C8B-B14F-4D97-AF65-F5344CB8AC3E}">
        <p14:creationId xmlns:p14="http://schemas.microsoft.com/office/powerpoint/2010/main" val="2791090524"/>
      </p:ext>
    </p:extLst>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a:t>Titelmasterformat durch Klicken bearbeiten</a:t>
            </a:r>
            <a:endParaRPr kumimoji="0" lang="en-US"/>
          </a:p>
        </p:txBody>
      </p:sp>
      <p:sp>
        <p:nvSpPr>
          <p:cNvPr id="5" name="Datumsplatzhalter 4"/>
          <p:cNvSpPr>
            <a:spLocks noGrp="1"/>
          </p:cNvSpPr>
          <p:nvPr>
            <p:ph type="dt" sz="half" idx="10"/>
          </p:nvPr>
        </p:nvSpPr>
        <p:spPr/>
        <p:txBody>
          <a:bodyPr/>
          <a:lstStyle/>
          <a:p>
            <a:fld id="{C3E73BB8-4439-4533-BE57-600B6DB46D50}" type="datetime1">
              <a:rPr lang="de-AT" smtClean="0">
                <a:solidFill>
                  <a:srgbClr val="4E5B6F"/>
                </a:solidFill>
              </a:rPr>
              <a:t>24.01.2025</a:t>
            </a:fld>
            <a:endParaRPr lang="de-AT">
              <a:solidFill>
                <a:srgbClr val="4E5B6F"/>
              </a:solidFill>
            </a:endParaRPr>
          </a:p>
        </p:txBody>
      </p:sp>
      <p:sp>
        <p:nvSpPr>
          <p:cNvPr id="6" name="Fußzeilenplatzhalter 5"/>
          <p:cNvSpPr>
            <a:spLocks noGrp="1"/>
          </p:cNvSpPr>
          <p:nvPr>
            <p:ph type="ftr" sz="quarter" idx="11"/>
          </p:nvPr>
        </p:nvSpPr>
        <p:spPr/>
        <p:txBody>
          <a:bodyPr/>
          <a:lstStyle/>
          <a:p>
            <a:r>
              <a:rPr lang="de-AT">
                <a:solidFill>
                  <a:srgbClr val="4E5B6F"/>
                </a:solidFill>
              </a:rPr>
              <a:t>Copyright Martina Greiner-Lebenbauer 2019</a:t>
            </a:r>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Tree>
    <p:extLst>
      <p:ext uri="{BB962C8B-B14F-4D97-AF65-F5344CB8AC3E}">
        <p14:creationId xmlns:p14="http://schemas.microsoft.com/office/powerpoint/2010/main" val="639154590"/>
      </p:ext>
    </p:extLst>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Datumsplatzhalter 11"/>
          <p:cNvSpPr>
            <a:spLocks noGrp="1"/>
          </p:cNvSpPr>
          <p:nvPr>
            <p:ph type="dt" sz="half" idx="10"/>
          </p:nvPr>
        </p:nvSpPr>
        <p:spPr>
          <a:xfrm>
            <a:off x="6248400" y="6248400"/>
            <a:ext cx="2667000" cy="365125"/>
          </a:xfrm>
        </p:spPr>
        <p:txBody>
          <a:bodyPr rtlCol="0"/>
          <a:lstStyle/>
          <a:p>
            <a:fld id="{D99A8281-8CA8-4063-8F3E-78B420A98F6F}" type="datetime1">
              <a:rPr lang="de-AT" smtClean="0">
                <a:solidFill>
                  <a:srgbClr val="4E5B6F"/>
                </a:solidFill>
              </a:rPr>
              <a:t>24.01.2025</a:t>
            </a:fld>
            <a:endParaRPr lang="de-AT">
              <a:solidFill>
                <a:srgbClr val="4E5B6F"/>
              </a:solidFill>
            </a:endParaRPr>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B90F5A57-8277-4128-9E0F-D3B511DCDD08}" type="slidenum">
              <a:rPr lang="de-AT" smtClean="0"/>
              <a:pPr/>
              <a:t>‹#›</a:t>
            </a:fld>
            <a:endParaRPr lang="de-AT"/>
          </a:p>
        </p:txBody>
      </p:sp>
      <p:sp>
        <p:nvSpPr>
          <p:cNvPr id="14" name="Fußzeilenplatzhalter 13"/>
          <p:cNvSpPr>
            <a:spLocks noGrp="1"/>
          </p:cNvSpPr>
          <p:nvPr>
            <p:ph type="ftr" sz="quarter" idx="12"/>
          </p:nvPr>
        </p:nvSpPr>
        <p:spPr>
          <a:xfrm>
            <a:off x="1600200" y="6248206"/>
            <a:ext cx="4572000" cy="365125"/>
          </a:xfrm>
        </p:spPr>
        <p:txBody>
          <a:bodyPr rtlCol="0"/>
          <a:lstStyle/>
          <a:p>
            <a:r>
              <a:rPr lang="de-AT">
                <a:solidFill>
                  <a:srgbClr val="4E5B6F"/>
                </a:solidFill>
              </a:rPr>
              <a:t>Copyright Martina Greiner-Lebenbauer 2019</a:t>
            </a:r>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a:t>Bild durch Klicken auf Symbol hinzufügen</a:t>
            </a:r>
            <a:endParaRPr kumimoji="0" lang="en-US"/>
          </a:p>
        </p:txBody>
      </p:sp>
    </p:spTree>
    <p:extLst>
      <p:ext uri="{BB962C8B-B14F-4D97-AF65-F5344CB8AC3E}">
        <p14:creationId xmlns:p14="http://schemas.microsoft.com/office/powerpoint/2010/main" val="3932560789"/>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4" name="Datumsplatzhalter 3"/>
          <p:cNvSpPr>
            <a:spLocks noGrp="1"/>
          </p:cNvSpPr>
          <p:nvPr>
            <p:ph type="dt" sz="half" idx="10"/>
          </p:nvPr>
        </p:nvSpPr>
        <p:spPr/>
        <p:txBody>
          <a:bodyPr/>
          <a:lstStyle/>
          <a:p>
            <a:fld id="{1A91B45B-9005-4473-93DA-94CF9D46D441}"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p:txBody>
          <a:bodyPr/>
          <a:lstStyle/>
          <a:p>
            <a:r>
              <a:rPr lang="de-AT">
                <a:solidFill>
                  <a:srgbClr val="4E5B6F"/>
                </a:solidFill>
              </a:rPr>
              <a:t>Copyright Martina Greiner-Lebenbauer 2019</a:t>
            </a:r>
          </a:p>
        </p:txBody>
      </p:sp>
      <p:sp>
        <p:nvSpPr>
          <p:cNvPr id="6" name="Foliennummernplatzhalter 5"/>
          <p:cNvSpPr>
            <a:spLocks noGrp="1"/>
          </p:cNvSpPr>
          <p:nvPr>
            <p:ph type="sldNum" sz="quarter" idx="12"/>
          </p:nvPr>
        </p:nvSpPr>
        <p:spPr/>
        <p:txBody>
          <a:bodyPr/>
          <a:lstStyle/>
          <a:p>
            <a:fld id="{B90F5A57-8277-4128-9E0F-D3B511DCDD08}" type="slidenum">
              <a:rPr lang="de-AT" smtClean="0"/>
              <a:pPr/>
              <a:t>‹#›</a:t>
            </a:fld>
            <a:endParaRPr lang="de-AT"/>
          </a:p>
        </p:txBody>
      </p:sp>
    </p:spTree>
    <p:extLst>
      <p:ext uri="{BB962C8B-B14F-4D97-AF65-F5344CB8AC3E}">
        <p14:creationId xmlns:p14="http://schemas.microsoft.com/office/powerpoint/2010/main" val="4254645914"/>
      </p:ext>
    </p:extLst>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B2DE4E04-C95A-4353-9251-FCF70443B8FE}"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a:xfrm>
            <a:off x="457201" y="6248207"/>
            <a:ext cx="5573483" cy="365125"/>
          </a:xfrm>
        </p:spPr>
        <p:txBody>
          <a:bodyPr/>
          <a:lstStyle/>
          <a:p>
            <a:r>
              <a:rPr lang="de-AT">
                <a:solidFill>
                  <a:srgbClr val="4E5B6F"/>
                </a:solidFill>
              </a:rPr>
              <a:t>Copyright Martina Greiner-Lebenbauer 2019</a:t>
            </a:r>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oliennummernplatzhalter 5"/>
          <p:cNvSpPr>
            <a:spLocks noGrp="1"/>
          </p:cNvSpPr>
          <p:nvPr>
            <p:ph type="sldNum" sz="quarter" idx="12"/>
          </p:nvPr>
        </p:nvSpPr>
        <p:spPr>
          <a:xfrm rot="5400000">
            <a:off x="5989638" y="144462"/>
            <a:ext cx="533400" cy="244476"/>
          </a:xfrm>
        </p:spPr>
        <p:txBody>
          <a:bodyPr/>
          <a:lstStyle/>
          <a:p>
            <a:fld id="{B90F5A57-8277-4128-9E0F-D3B511DCDD08}" type="slidenum">
              <a:rPr lang="de-AT" smtClean="0"/>
              <a:pPr/>
              <a:t>‹#›</a:t>
            </a:fld>
            <a:endParaRPr lang="de-AT"/>
          </a:p>
        </p:txBody>
      </p:sp>
    </p:spTree>
    <p:extLst>
      <p:ext uri="{BB962C8B-B14F-4D97-AF65-F5344CB8AC3E}">
        <p14:creationId xmlns:p14="http://schemas.microsoft.com/office/powerpoint/2010/main" val="1394614303"/>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0E261820-076A-4D28-BE1F-6B78FD0EDB31}" type="datetime1">
              <a:rPr lang="de-AT" smtClean="0"/>
              <a:t>24.01.2025</a:t>
            </a:fld>
            <a:endParaRPr lang="de-AT"/>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r>
              <a:rPr lang="de-AT">
                <a:solidFill>
                  <a:srgbClr val="D6ECFF"/>
                </a:solidFill>
              </a:rPr>
              <a:t>Copyright Martina Greiner-Lebenbauer 2019</a:t>
            </a:r>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90F5A57-8277-4128-9E0F-D3B511DCDD08}" type="slidenum">
              <a:rPr lang="de-AT" smtClean="0">
                <a:solidFill>
                  <a:srgbClr val="D6ECFF"/>
                </a:solidFill>
              </a:rPr>
              <a:pPr/>
              <a:t>‹#›</a:t>
            </a:fld>
            <a:endParaRPr lang="de-AT">
              <a:solidFill>
                <a:srgbClr val="D6ECFF"/>
              </a:solidFill>
            </a:endParaRPr>
          </a:p>
        </p:txBody>
      </p:sp>
    </p:spTree>
    <p:extLst>
      <p:ext uri="{BB962C8B-B14F-4D97-AF65-F5344CB8AC3E}">
        <p14:creationId xmlns:p14="http://schemas.microsoft.com/office/powerpoint/2010/main" val="711251138"/>
      </p:ext>
    </p:extLst>
  </p:cSld>
  <p:clrMapOvr>
    <a:overrideClrMapping bg1="dk1" tx1="lt1" bg2="dk2" tx2="lt2" accent1="accent1" accent2="accent2" accent3="accent3" accent4="accent4" accent5="accent5" accent6="accent6" hlink="hlink" folHlink="folHlink"/>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1619672" y="228600"/>
            <a:ext cx="7146376" cy="990600"/>
          </a:xfrm>
        </p:spPr>
        <p:txBody>
          <a:bodyPr/>
          <a:lstStyle/>
          <a:p>
            <a:r>
              <a:rPr kumimoji="0" lang="de-DE"/>
              <a:t>Titelmasterformat durch Klicken bearbeiten</a:t>
            </a:r>
            <a:endParaRPr kumimoji="0" lang="en-US"/>
          </a:p>
        </p:txBody>
      </p:sp>
      <p:sp>
        <p:nvSpPr>
          <p:cNvPr id="4" name="Datumsplatzhalter 3"/>
          <p:cNvSpPr>
            <a:spLocks noGrp="1"/>
          </p:cNvSpPr>
          <p:nvPr>
            <p:ph type="dt" sz="half" idx="10"/>
          </p:nvPr>
        </p:nvSpPr>
        <p:spPr/>
        <p:txBody>
          <a:bodyPr/>
          <a:lstStyle/>
          <a:p>
            <a:fld id="{BB196654-F835-4CA5-842A-1FFBBC331206}"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p:txBody>
          <a:bodyPr/>
          <a:lstStyle/>
          <a:p>
            <a:r>
              <a:rPr lang="de-AT">
                <a:solidFill>
                  <a:srgbClr val="4E5B6F"/>
                </a:solidFill>
              </a:rPr>
              <a:t>Copyright Martina Greiner-Lebenbauer 2019</a:t>
            </a:r>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Tree>
    <p:extLst>
      <p:ext uri="{BB962C8B-B14F-4D97-AF65-F5344CB8AC3E}">
        <p14:creationId xmlns:p14="http://schemas.microsoft.com/office/powerpoint/2010/main" val="990224080"/>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a:t>Titelmasterformat durch Klicken bearbeiten</a:t>
            </a:r>
            <a:endParaRPr kumimoji="0" lang="en-US"/>
          </a:p>
        </p:txBody>
      </p:sp>
      <p:sp>
        <p:nvSpPr>
          <p:cNvPr id="12" name="Datumsplatzhalter 11"/>
          <p:cNvSpPr>
            <a:spLocks noGrp="1"/>
          </p:cNvSpPr>
          <p:nvPr>
            <p:ph type="dt" sz="half" idx="10"/>
          </p:nvPr>
        </p:nvSpPr>
        <p:spPr/>
        <p:txBody>
          <a:bodyPr/>
          <a:lstStyle/>
          <a:p>
            <a:fld id="{03536805-E7CB-402A-B993-5DD1201757BF}" type="datetime1">
              <a:rPr lang="de-AT" smtClean="0">
                <a:solidFill>
                  <a:srgbClr val="4E5B6F"/>
                </a:solidFill>
              </a:rPr>
              <a:t>24.01.2025</a:t>
            </a:fld>
            <a:endParaRPr lang="de-AT">
              <a:solidFill>
                <a:srgbClr val="4E5B6F"/>
              </a:solidFill>
            </a:endParaRPr>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90F5A57-8277-4128-9E0F-D3B511DCDD08}" type="slidenum">
              <a:rPr lang="de-AT" smtClean="0"/>
              <a:pPr/>
              <a:t>‹#›</a:t>
            </a:fld>
            <a:endParaRPr lang="de-AT"/>
          </a:p>
        </p:txBody>
      </p:sp>
      <p:sp>
        <p:nvSpPr>
          <p:cNvPr id="14" name="Fußzeilenplatzhalter 13"/>
          <p:cNvSpPr>
            <a:spLocks noGrp="1"/>
          </p:cNvSpPr>
          <p:nvPr>
            <p:ph type="ftr" sz="quarter" idx="12"/>
          </p:nvPr>
        </p:nvSpPr>
        <p:spPr/>
        <p:txBody>
          <a:bodyPr/>
          <a:lstStyle/>
          <a:p>
            <a:r>
              <a:rPr lang="de-AT">
                <a:solidFill>
                  <a:srgbClr val="4E5B6F"/>
                </a:solidFill>
              </a:rPr>
              <a:t>Copyright Martina Greiner-Lebenbauer 2019</a:t>
            </a:r>
          </a:p>
        </p:txBody>
      </p:sp>
    </p:spTree>
    <p:extLst>
      <p:ext uri="{BB962C8B-B14F-4D97-AF65-F5344CB8AC3E}">
        <p14:creationId xmlns:p14="http://schemas.microsoft.com/office/powerpoint/2010/main" val="294152849"/>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8" name="Datumsplatzhalter 7"/>
          <p:cNvSpPr>
            <a:spLocks noGrp="1"/>
          </p:cNvSpPr>
          <p:nvPr>
            <p:ph type="dt" sz="half" idx="15"/>
          </p:nvPr>
        </p:nvSpPr>
        <p:spPr/>
        <p:txBody>
          <a:bodyPr rtlCol="0"/>
          <a:lstStyle/>
          <a:p>
            <a:fld id="{BB574362-BAD8-4DED-831F-DAC7BD0145E5}" type="datetime1">
              <a:rPr lang="de-AT" smtClean="0">
                <a:solidFill>
                  <a:srgbClr val="4E5B6F"/>
                </a:solidFill>
              </a:rPr>
              <a:t>24.01.2025</a:t>
            </a:fld>
            <a:endParaRPr lang="de-AT">
              <a:solidFill>
                <a:srgbClr val="4E5B6F"/>
              </a:solidFill>
            </a:endParaRPr>
          </a:p>
        </p:txBody>
      </p:sp>
      <p:sp>
        <p:nvSpPr>
          <p:cNvPr id="10" name="Foliennummernplatzhalter 9"/>
          <p:cNvSpPr>
            <a:spLocks noGrp="1"/>
          </p:cNvSpPr>
          <p:nvPr>
            <p:ph type="sldNum" sz="quarter" idx="16"/>
          </p:nvPr>
        </p:nvSpPr>
        <p:spPr/>
        <p:txBody>
          <a:bodyPr rtlCol="0"/>
          <a:lstStyle/>
          <a:p>
            <a:fld id="{B90F5A57-8277-4128-9E0F-D3B511DCDD08}" type="slidenum">
              <a:rPr lang="de-AT" smtClean="0"/>
              <a:pPr/>
              <a:t>‹#›</a:t>
            </a:fld>
            <a:endParaRPr lang="de-AT"/>
          </a:p>
        </p:txBody>
      </p:sp>
      <p:sp>
        <p:nvSpPr>
          <p:cNvPr id="12" name="Fußzeilenplatzhalter 11"/>
          <p:cNvSpPr>
            <a:spLocks noGrp="1"/>
          </p:cNvSpPr>
          <p:nvPr>
            <p:ph type="ftr" sz="quarter" idx="17"/>
          </p:nvPr>
        </p:nvSpPr>
        <p:spPr/>
        <p:txBody>
          <a:bodyPr rtlCol="0"/>
          <a:lstStyle/>
          <a:p>
            <a:r>
              <a:rPr lang="de-AT">
                <a:solidFill>
                  <a:srgbClr val="4E5B6F"/>
                </a:solidFill>
              </a:rPr>
              <a:t>Copyright Martina Greiner-Lebenbauer 2019</a:t>
            </a:r>
          </a:p>
        </p:txBody>
      </p:sp>
    </p:spTree>
    <p:extLst>
      <p:ext uri="{BB962C8B-B14F-4D97-AF65-F5344CB8AC3E}">
        <p14:creationId xmlns:p14="http://schemas.microsoft.com/office/powerpoint/2010/main" val="3975708234"/>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619672" y="273050"/>
            <a:ext cx="7067128" cy="869950"/>
          </a:xfrm>
        </p:spPr>
        <p:txBody>
          <a:bodyPr anchor="ctr"/>
          <a:lstStyle>
            <a:lvl1pPr>
              <a:defRPr/>
            </a:lvl1pPr>
          </a:lstStyle>
          <a:p>
            <a:r>
              <a:rPr kumimoji="0" lang="de-DE"/>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0" name="Datumsplatzhalter 9"/>
          <p:cNvSpPr>
            <a:spLocks noGrp="1"/>
          </p:cNvSpPr>
          <p:nvPr>
            <p:ph type="dt" sz="half" idx="15"/>
          </p:nvPr>
        </p:nvSpPr>
        <p:spPr/>
        <p:txBody>
          <a:bodyPr rtlCol="0"/>
          <a:lstStyle/>
          <a:p>
            <a:fld id="{3F71BAD8-ACDE-47FE-BD4C-B7A460BB7CF8}" type="datetime1">
              <a:rPr lang="de-AT" smtClean="0">
                <a:solidFill>
                  <a:srgbClr val="4E5B6F"/>
                </a:solidFill>
              </a:rPr>
              <a:t>24.01.2025</a:t>
            </a:fld>
            <a:endParaRPr lang="de-AT">
              <a:solidFill>
                <a:srgbClr val="4E5B6F"/>
              </a:solidFill>
            </a:endParaRPr>
          </a:p>
        </p:txBody>
      </p:sp>
      <p:sp>
        <p:nvSpPr>
          <p:cNvPr id="12" name="Foliennummernplatzhalter 11"/>
          <p:cNvSpPr>
            <a:spLocks noGrp="1"/>
          </p:cNvSpPr>
          <p:nvPr>
            <p:ph type="sldNum" sz="quarter" idx="16"/>
          </p:nvPr>
        </p:nvSpPr>
        <p:spPr/>
        <p:txBody>
          <a:bodyPr rtlCol="0"/>
          <a:lstStyle/>
          <a:p>
            <a:fld id="{B90F5A57-8277-4128-9E0F-D3B511DCDD08}" type="slidenum">
              <a:rPr lang="de-AT" smtClean="0"/>
              <a:pPr/>
              <a:t>‹#›</a:t>
            </a:fld>
            <a:endParaRPr lang="de-AT"/>
          </a:p>
        </p:txBody>
      </p:sp>
      <p:sp>
        <p:nvSpPr>
          <p:cNvPr id="14" name="Fußzeilenplatzhalter 13"/>
          <p:cNvSpPr>
            <a:spLocks noGrp="1"/>
          </p:cNvSpPr>
          <p:nvPr>
            <p:ph type="ftr" sz="quarter" idx="17"/>
          </p:nvPr>
        </p:nvSpPr>
        <p:spPr/>
        <p:txBody>
          <a:bodyPr rtlCol="0"/>
          <a:lstStyle/>
          <a:p>
            <a:r>
              <a:rPr lang="de-AT">
                <a:solidFill>
                  <a:srgbClr val="4E5B6F"/>
                </a:solidFill>
              </a:rPr>
              <a:t>Copyright Martina Greiner-Lebenbauer 2019</a:t>
            </a:r>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a:t>Textmasterformate durch Klicken bearbeiten</a:t>
            </a:r>
          </a:p>
        </p:txBody>
      </p:sp>
    </p:spTree>
    <p:extLst>
      <p:ext uri="{BB962C8B-B14F-4D97-AF65-F5344CB8AC3E}">
        <p14:creationId xmlns:p14="http://schemas.microsoft.com/office/powerpoint/2010/main" val="344902790"/>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a:t>Titelmasterformat durch Klicken bearbeiten</a:t>
            </a:r>
            <a:endParaRPr kumimoji="0" lang="en-US"/>
          </a:p>
        </p:txBody>
      </p:sp>
      <p:sp>
        <p:nvSpPr>
          <p:cNvPr id="3" name="Datumsplatzhalter 2"/>
          <p:cNvSpPr>
            <a:spLocks noGrp="1"/>
          </p:cNvSpPr>
          <p:nvPr>
            <p:ph type="dt" sz="half" idx="10"/>
          </p:nvPr>
        </p:nvSpPr>
        <p:spPr/>
        <p:txBody>
          <a:bodyPr/>
          <a:lstStyle/>
          <a:p>
            <a:fld id="{77BF8383-9D3C-430F-8A64-71D7CEADC472}" type="datetime1">
              <a:rPr lang="de-AT" smtClean="0">
                <a:solidFill>
                  <a:srgbClr val="4E5B6F"/>
                </a:solidFill>
              </a:rPr>
              <a:t>24.01.2025</a:t>
            </a:fld>
            <a:endParaRPr lang="de-AT">
              <a:solidFill>
                <a:srgbClr val="4E5B6F"/>
              </a:solidFill>
            </a:endParaRPr>
          </a:p>
        </p:txBody>
      </p:sp>
      <p:sp>
        <p:nvSpPr>
          <p:cNvPr id="4" name="Fußzeilenplatzhalter 3"/>
          <p:cNvSpPr>
            <a:spLocks noGrp="1"/>
          </p:cNvSpPr>
          <p:nvPr>
            <p:ph type="ftr" sz="quarter" idx="11"/>
          </p:nvPr>
        </p:nvSpPr>
        <p:spPr/>
        <p:txBody>
          <a:bodyPr/>
          <a:lstStyle/>
          <a:p>
            <a:r>
              <a:rPr lang="de-AT">
                <a:solidFill>
                  <a:srgbClr val="4E5B6F"/>
                </a:solidFill>
              </a:rPr>
              <a:t>Copyright Martina Greiner-Lebenbauer 2019</a:t>
            </a:r>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Tree>
    <p:extLst>
      <p:ext uri="{BB962C8B-B14F-4D97-AF65-F5344CB8AC3E}">
        <p14:creationId xmlns:p14="http://schemas.microsoft.com/office/powerpoint/2010/main" val="4098380057"/>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81E77AC4-F455-498D-8E14-39AAB40CF5F1}" type="datetime1">
              <a:rPr lang="de-AT" smtClean="0">
                <a:solidFill>
                  <a:srgbClr val="4E5B6F"/>
                </a:solidFill>
              </a:rPr>
              <a:t>24.01.2025</a:t>
            </a:fld>
            <a:endParaRPr lang="de-AT">
              <a:solidFill>
                <a:srgbClr val="4E5B6F"/>
              </a:solidFill>
            </a:endParaRPr>
          </a:p>
        </p:txBody>
      </p:sp>
      <p:sp>
        <p:nvSpPr>
          <p:cNvPr id="3" name="Fußzeilenplatzhalter 2"/>
          <p:cNvSpPr>
            <a:spLocks noGrp="1"/>
          </p:cNvSpPr>
          <p:nvPr>
            <p:ph type="ftr" sz="quarter" idx="11"/>
          </p:nvPr>
        </p:nvSpPr>
        <p:spPr/>
        <p:txBody>
          <a:bodyPr/>
          <a:lstStyle/>
          <a:p>
            <a:r>
              <a:rPr lang="de-AT">
                <a:solidFill>
                  <a:srgbClr val="4E5B6F"/>
                </a:solidFill>
              </a:rPr>
              <a:t>Copyright Martina Greiner-Lebenbauer 2019</a:t>
            </a:r>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B90F5A57-8277-4128-9E0F-D3B511DCDD08}" type="slidenum">
              <a:rPr lang="de-AT" smtClean="0">
                <a:solidFill>
                  <a:srgbClr val="4E5B6F"/>
                </a:solidFill>
              </a:rPr>
              <a:pPr/>
              <a:t>‹#›</a:t>
            </a:fld>
            <a:endParaRPr lang="de-AT">
              <a:solidFill>
                <a:srgbClr val="4E5B6F"/>
              </a:solidFill>
            </a:endParaRPr>
          </a:p>
        </p:txBody>
      </p:sp>
    </p:spTree>
    <p:extLst>
      <p:ext uri="{BB962C8B-B14F-4D97-AF65-F5344CB8AC3E}">
        <p14:creationId xmlns:p14="http://schemas.microsoft.com/office/powerpoint/2010/main" val="1936896954"/>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619672" y="273050"/>
            <a:ext cx="7067128" cy="869950"/>
          </a:xfrm>
        </p:spPr>
        <p:txBody>
          <a:bodyPr anchor="ctr">
            <a:noAutofit/>
          </a:bodyPr>
          <a:lstStyle>
            <a:lvl1pPr algn="ctr">
              <a:buNone/>
              <a:defRPr sz="3600" b="0"/>
            </a:lvl1pPr>
          </a:lstStyle>
          <a:p>
            <a:r>
              <a:rPr kumimoji="0" lang="de-DE"/>
              <a:t>Titelmasterformat durch Klicken bearbeiten</a:t>
            </a:r>
            <a:endParaRPr kumimoji="0" lang="en-US"/>
          </a:p>
        </p:txBody>
      </p:sp>
      <p:sp>
        <p:nvSpPr>
          <p:cNvPr id="5" name="Datumsplatzhalter 4"/>
          <p:cNvSpPr>
            <a:spLocks noGrp="1"/>
          </p:cNvSpPr>
          <p:nvPr>
            <p:ph type="dt" sz="half" idx="10"/>
          </p:nvPr>
        </p:nvSpPr>
        <p:spPr/>
        <p:txBody>
          <a:bodyPr/>
          <a:lstStyle/>
          <a:p>
            <a:fld id="{F3F0B0D9-AFA6-4CBB-9306-A3E60D1E4331}" type="datetime1">
              <a:rPr lang="de-AT" smtClean="0">
                <a:solidFill>
                  <a:srgbClr val="4E5B6F"/>
                </a:solidFill>
              </a:rPr>
              <a:t>24.01.2025</a:t>
            </a:fld>
            <a:endParaRPr lang="de-AT">
              <a:solidFill>
                <a:srgbClr val="4E5B6F"/>
              </a:solidFill>
            </a:endParaRPr>
          </a:p>
        </p:txBody>
      </p:sp>
      <p:sp>
        <p:nvSpPr>
          <p:cNvPr id="6" name="Fußzeilenplatzhalter 5"/>
          <p:cNvSpPr>
            <a:spLocks noGrp="1"/>
          </p:cNvSpPr>
          <p:nvPr>
            <p:ph type="ftr" sz="quarter" idx="11"/>
          </p:nvPr>
        </p:nvSpPr>
        <p:spPr/>
        <p:txBody>
          <a:bodyPr/>
          <a:lstStyle/>
          <a:p>
            <a:r>
              <a:rPr lang="de-AT">
                <a:solidFill>
                  <a:srgbClr val="4E5B6F"/>
                </a:solidFill>
              </a:rPr>
              <a:t>Copyright Martina Greiner-Lebenbauer 2019</a:t>
            </a:r>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Tree>
    <p:extLst>
      <p:ext uri="{BB962C8B-B14F-4D97-AF65-F5344CB8AC3E}">
        <p14:creationId xmlns:p14="http://schemas.microsoft.com/office/powerpoint/2010/main" val="3667160735"/>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Datumsplatzhalter 11"/>
          <p:cNvSpPr>
            <a:spLocks noGrp="1"/>
          </p:cNvSpPr>
          <p:nvPr>
            <p:ph type="dt" sz="half" idx="10"/>
          </p:nvPr>
        </p:nvSpPr>
        <p:spPr>
          <a:xfrm>
            <a:off x="6248400" y="6248400"/>
            <a:ext cx="2667000" cy="365125"/>
          </a:xfrm>
        </p:spPr>
        <p:txBody>
          <a:bodyPr rtlCol="0"/>
          <a:lstStyle/>
          <a:p>
            <a:fld id="{4BE6D03A-690A-45B6-B845-04A65D575127}" type="datetime1">
              <a:rPr lang="de-AT" smtClean="0">
                <a:solidFill>
                  <a:srgbClr val="4E5B6F"/>
                </a:solidFill>
              </a:rPr>
              <a:t>24.01.2025</a:t>
            </a:fld>
            <a:endParaRPr lang="de-AT">
              <a:solidFill>
                <a:srgbClr val="4E5B6F"/>
              </a:solidFill>
            </a:endParaRPr>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B90F5A57-8277-4128-9E0F-D3B511DCDD08}" type="slidenum">
              <a:rPr lang="de-AT" smtClean="0"/>
              <a:pPr/>
              <a:t>‹#›</a:t>
            </a:fld>
            <a:endParaRPr lang="de-AT"/>
          </a:p>
        </p:txBody>
      </p:sp>
      <p:sp>
        <p:nvSpPr>
          <p:cNvPr id="14" name="Fußzeilenplatzhalter 13"/>
          <p:cNvSpPr>
            <a:spLocks noGrp="1"/>
          </p:cNvSpPr>
          <p:nvPr>
            <p:ph type="ftr" sz="quarter" idx="12"/>
          </p:nvPr>
        </p:nvSpPr>
        <p:spPr>
          <a:xfrm>
            <a:off x="1600200" y="6248206"/>
            <a:ext cx="4572000" cy="365125"/>
          </a:xfrm>
        </p:spPr>
        <p:txBody>
          <a:bodyPr rtlCol="0"/>
          <a:lstStyle/>
          <a:p>
            <a:r>
              <a:rPr lang="de-AT">
                <a:solidFill>
                  <a:srgbClr val="4E5B6F"/>
                </a:solidFill>
              </a:rPr>
              <a:t>Copyright Martina Greiner-Lebenbauer 2019</a:t>
            </a:r>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a:t>Bild durch Klicken auf Symbol hinzufügen</a:t>
            </a:r>
            <a:endParaRPr kumimoji="0" lang="en-US"/>
          </a:p>
        </p:txBody>
      </p:sp>
    </p:spTree>
    <p:extLst>
      <p:ext uri="{BB962C8B-B14F-4D97-AF65-F5344CB8AC3E}">
        <p14:creationId xmlns:p14="http://schemas.microsoft.com/office/powerpoint/2010/main" val="3457403841"/>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4" name="Datumsplatzhalter 3"/>
          <p:cNvSpPr>
            <a:spLocks noGrp="1"/>
          </p:cNvSpPr>
          <p:nvPr>
            <p:ph type="dt" sz="half" idx="10"/>
          </p:nvPr>
        </p:nvSpPr>
        <p:spPr/>
        <p:txBody>
          <a:bodyPr/>
          <a:lstStyle/>
          <a:p>
            <a:fld id="{4F0145A2-8E05-412E-8793-690BB55680E2}"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p:txBody>
          <a:bodyPr/>
          <a:lstStyle/>
          <a:p>
            <a:r>
              <a:rPr lang="de-AT">
                <a:solidFill>
                  <a:srgbClr val="4E5B6F"/>
                </a:solidFill>
              </a:rPr>
              <a:t>Copyright Martina Greiner-Lebenbauer 2019</a:t>
            </a:r>
          </a:p>
        </p:txBody>
      </p:sp>
      <p:sp>
        <p:nvSpPr>
          <p:cNvPr id="6" name="Foliennummernplatzhalter 5"/>
          <p:cNvSpPr>
            <a:spLocks noGrp="1"/>
          </p:cNvSpPr>
          <p:nvPr>
            <p:ph type="sldNum" sz="quarter" idx="12"/>
          </p:nvPr>
        </p:nvSpPr>
        <p:spPr/>
        <p:txBody>
          <a:bodyPr/>
          <a:lstStyle/>
          <a:p>
            <a:fld id="{B90F5A57-8277-4128-9E0F-D3B511DCDD08}" type="slidenum">
              <a:rPr lang="de-AT" smtClean="0"/>
              <a:pPr/>
              <a:t>‹#›</a:t>
            </a:fld>
            <a:endParaRPr lang="de-AT"/>
          </a:p>
        </p:txBody>
      </p:sp>
    </p:spTree>
    <p:extLst>
      <p:ext uri="{BB962C8B-B14F-4D97-AF65-F5344CB8AC3E}">
        <p14:creationId xmlns:p14="http://schemas.microsoft.com/office/powerpoint/2010/main" val="4035319466"/>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image" Target="../media/image3.jpe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a:t>Textmasterformate durch Klicken bearbeiten</a:t>
            </a:r>
          </a:p>
          <a:p>
            <a:pPr lvl="1" eaLnBrk="1" latinLnBrk="0" hangingPunct="1"/>
            <a:r>
              <a:rPr kumimoji="0" lang="de-DE"/>
              <a:t>Zweite Ebene</a:t>
            </a:r>
          </a:p>
          <a:p>
            <a:pPr lvl="2" eaLnBrk="1" latinLnBrk="0" hangingPunct="1"/>
            <a:r>
              <a:rPr kumimoji="0" lang="de-DE"/>
              <a:t>Dritte Ebene</a:t>
            </a:r>
          </a:p>
          <a:p>
            <a:pPr lvl="3" eaLnBrk="1" latinLnBrk="0" hangingPunct="1"/>
            <a:r>
              <a:rPr kumimoji="0" lang="de-DE"/>
              <a:t>Vierte Ebene</a:t>
            </a:r>
          </a:p>
          <a:p>
            <a:pPr lvl="4" eaLnBrk="1" latinLnBrk="0" hangingPunct="1"/>
            <a:r>
              <a:rPr kumimoji="0" lang="de-DE"/>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62351C2F-119D-4A13-A212-5808EE0E6EEA}" type="datetime1">
              <a:rPr lang="de-AT" smtClean="0">
                <a:solidFill>
                  <a:srgbClr val="4E5B6F"/>
                </a:solidFill>
              </a:rPr>
              <a:t>24.01.2025</a:t>
            </a:fld>
            <a:endParaRPr lang="de-AT">
              <a:solidFill>
                <a:srgbClr val="4E5B6F"/>
              </a:solidFill>
            </a:endParaRPr>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r>
              <a:rPr lang="de-AT">
                <a:solidFill>
                  <a:srgbClr val="4E5B6F"/>
                </a:solidFill>
              </a:rPr>
              <a:t>Copyright Martina Greiner-Lebenbauer 2019</a:t>
            </a:r>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90F5A57-8277-4128-9E0F-D3B511DCDD08}" type="slidenum">
              <a:rPr lang="de-AT" smtClean="0"/>
              <a:pPr/>
              <a:t>‹#›</a:t>
            </a:fld>
            <a:endParaRPr lang="de-AT"/>
          </a:p>
        </p:txBody>
      </p:sp>
    </p:spTree>
    <p:extLst>
      <p:ext uri="{BB962C8B-B14F-4D97-AF65-F5344CB8AC3E}">
        <p14:creationId xmlns:p14="http://schemas.microsoft.com/office/powerpoint/2010/main" val="32626871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edge/>
  </p:transition>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1632952" y="228600"/>
            <a:ext cx="7130048" cy="990600"/>
          </a:xfrm>
          <a:prstGeom prst="rect">
            <a:avLst/>
          </a:prstGeom>
        </p:spPr>
        <p:txBody>
          <a:bodyPr vert="horz" anchor="ctr">
            <a:normAutofit/>
          </a:bodyPr>
          <a:lstStyle/>
          <a:p>
            <a:r>
              <a:rPr kumimoji="0" lang="de-DE"/>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a:t>Textmasterformate durch Klicken bearbeiten</a:t>
            </a:r>
          </a:p>
          <a:p>
            <a:pPr lvl="1" eaLnBrk="1" latinLnBrk="0" hangingPunct="1"/>
            <a:r>
              <a:rPr kumimoji="0" lang="de-DE"/>
              <a:t>Zweite Ebene</a:t>
            </a:r>
          </a:p>
          <a:p>
            <a:pPr lvl="2" eaLnBrk="1" latinLnBrk="0" hangingPunct="1"/>
            <a:r>
              <a:rPr kumimoji="0" lang="de-DE"/>
              <a:t>Dritte Ebene</a:t>
            </a:r>
          </a:p>
          <a:p>
            <a:pPr lvl="3" eaLnBrk="1" latinLnBrk="0" hangingPunct="1"/>
            <a:r>
              <a:rPr kumimoji="0" lang="de-DE"/>
              <a:t>Vierte Ebene</a:t>
            </a:r>
          </a:p>
          <a:p>
            <a:pPr lvl="4" eaLnBrk="1" latinLnBrk="0" hangingPunct="1"/>
            <a:r>
              <a:rPr kumimoji="0" lang="de-DE"/>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C7A62C5-B129-4C3B-B5B6-C16E885323B8}" type="datetime1">
              <a:rPr lang="de-AT" smtClean="0">
                <a:solidFill>
                  <a:srgbClr val="4E5B6F"/>
                </a:solidFill>
              </a:rPr>
              <a:t>24.01.2025</a:t>
            </a:fld>
            <a:endParaRPr lang="de-AT">
              <a:solidFill>
                <a:srgbClr val="4E5B6F"/>
              </a:solidFill>
            </a:endParaRPr>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r>
              <a:rPr lang="de-AT">
                <a:solidFill>
                  <a:srgbClr val="4E5B6F"/>
                </a:solidFill>
              </a:rPr>
              <a:t>Copyright Martina Greiner-Lebenbauer 2019</a:t>
            </a:r>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90F5A57-8277-4128-9E0F-D3B511DCDD08}" type="slidenum">
              <a:rPr lang="de-AT" smtClean="0"/>
              <a:pPr/>
              <a:t>‹#›</a:t>
            </a:fld>
            <a:endParaRPr lang="de-AT"/>
          </a:p>
        </p:txBody>
      </p:sp>
      <p:pic>
        <p:nvPicPr>
          <p:cNvPr id="11" name="Grafik 10"/>
          <p:cNvPicPr>
            <a:picLocks noChangeAspect="1"/>
          </p:cNvPicPr>
          <p:nvPr userDrawn="1"/>
        </p:nvPicPr>
        <p:blipFill rotWithShape="1">
          <a:blip r:embed="rId12"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176954244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p:transition>
    <p:wedge/>
  </p:transition>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4.xml"/><Relationship Id="rId4" Type="http://schemas.openxmlformats.org/officeDocument/2006/relationships/image" Target="../media/image14.jpeg"/></Relationships>
</file>

<file path=ppt/slides/_rels/slide4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16.jpg"/></Relationships>
</file>

<file path=ppt/slides/_rels/slide5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0.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84.xml.rels><?xml version="1.0" encoding="UTF-8" standalone="yes"?>
<Relationships xmlns="http://schemas.openxmlformats.org/package/2006/relationships"><Relationship Id="rId3" Type="http://schemas.openxmlformats.org/officeDocument/2006/relationships/hyperlink" Target="mailto:ombudsstelle@edw.or.at" TargetMode="External"/><Relationship Id="rId2" Type="http://schemas.openxmlformats.org/officeDocument/2006/relationships/notesSlide" Target="../notesSlides/notesSlide42.xml"/><Relationship Id="rId1" Type="http://schemas.openxmlformats.org/officeDocument/2006/relationships/slideLayout" Target="../slideLayouts/slideLayout13.xml"/><Relationship Id="rId5" Type="http://schemas.openxmlformats.org/officeDocument/2006/relationships/hyperlink" Target="http://www.hinsehen.at/" TargetMode="External"/><Relationship Id="rId4" Type="http://schemas.openxmlformats.org/officeDocument/2006/relationships/hyperlink" Target="mailto:hinsehen@edw.or.at" TargetMode="External"/></Relationships>
</file>

<file path=ppt/slides/_rels/slide85.xml.rels><?xml version="1.0" encoding="UTF-8" standalone="yes"?>
<Relationships xmlns="http://schemas.openxmlformats.org/package/2006/relationships"><Relationship Id="rId3" Type="http://schemas.openxmlformats.org/officeDocument/2006/relationships/hyperlink" Target="http://www.familienberatung.gv.at/" TargetMode="External"/><Relationship Id="rId2" Type="http://schemas.openxmlformats.org/officeDocument/2006/relationships/notesSlide" Target="../notesSlides/notesSlide43.xml"/><Relationship Id="rId1" Type="http://schemas.openxmlformats.org/officeDocument/2006/relationships/slideLayout" Target="../slideLayouts/slideLayout13.xml"/><Relationship Id="rId5" Type="http://schemas.openxmlformats.org/officeDocument/2006/relationships/hyperlink" Target="http://www.tamar.at/" TargetMode="External"/><Relationship Id="rId4" Type="http://schemas.openxmlformats.org/officeDocument/2006/relationships/hyperlink" Target="http://www.interventionsstelle-wien.at/" TargetMode="External"/></Relationships>
</file>

<file path=ppt/slides/_rels/slide86.xml.rels><?xml version="1.0" encoding="UTF-8" standalone="yes"?>
<Relationships xmlns="http://schemas.openxmlformats.org/package/2006/relationships"><Relationship Id="rId3" Type="http://schemas.openxmlformats.org/officeDocument/2006/relationships/hyperlink" Target="mailto:ksz-wien@die-moewe.at" TargetMode="External"/><Relationship Id="rId2" Type="http://schemas.openxmlformats.org/officeDocument/2006/relationships/notesSlide" Target="../notesSlides/notesSlide44.xml"/><Relationship Id="rId1" Type="http://schemas.openxmlformats.org/officeDocument/2006/relationships/slideLayout" Target="../slideLayouts/slideLayout13.xml"/><Relationship Id="rId6" Type="http://schemas.openxmlformats.org/officeDocument/2006/relationships/hyperlink" Target="mailto:office.zwettl@gewaltschutzzentrum-noe.at" TargetMode="External"/><Relationship Id="rId5" Type="http://schemas.openxmlformats.org/officeDocument/2006/relationships/hyperlink" Target="mailto:office.st.poelten@gewaltschutzzentrum-noe.at" TargetMode="External"/><Relationship Id="rId4" Type="http://schemas.openxmlformats.org/officeDocument/2006/relationships/hyperlink" Target="http://www.die-moewe.at/" TargetMode="External"/></Relationships>
</file>

<file path=ppt/slides/_rels/slide8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0.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3.xml"/></Relationships>
</file>

<file path=ppt/slides/_rels/slide90.xml.rels><?xml version="1.0" encoding="UTF-8" standalone="yes"?>
<Relationships xmlns="http://schemas.openxmlformats.org/package/2006/relationships"><Relationship Id="rId3" Type="http://schemas.openxmlformats.org/officeDocument/2006/relationships/hyperlink" Target="mailto:hinsehen@edw.or.at" TargetMode="External"/><Relationship Id="rId2" Type="http://schemas.openxmlformats.org/officeDocument/2006/relationships/notesSlide" Target="../notesSlides/notesSlide47.xml"/><Relationship Id="rId1" Type="http://schemas.openxmlformats.org/officeDocument/2006/relationships/slideLayout" Target="../slideLayouts/slideLayout13.xml"/><Relationship Id="rId4" Type="http://schemas.openxmlformats.org/officeDocument/2006/relationships/hyperlink" Target="http://www.hinsehen.at/" TargetMode="Externa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3.xml"/></Relationships>
</file>

<file path=ppt/slides/_rels/slide9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9.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9.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0" y="0"/>
            <a:ext cx="9144000" cy="1916832"/>
          </a:xfrm>
          <a:solidFill>
            <a:srgbClr val="00B0F0"/>
          </a:solidFill>
        </p:spPr>
        <p:txBody>
          <a:bodyPr>
            <a:normAutofit/>
          </a:bodyPr>
          <a:lstStyle/>
          <a:p>
            <a:pPr algn="ctr"/>
            <a:r>
              <a:rPr lang="de-AT" sz="10700" cap="none" dirty="0">
                <a:solidFill>
                  <a:schemeClr val="tx1"/>
                </a:solidFill>
              </a:rPr>
              <a:t>   hinsehen.at</a:t>
            </a:r>
          </a:p>
        </p:txBody>
      </p:sp>
      <p:sp>
        <p:nvSpPr>
          <p:cNvPr id="3" name="Untertitel 2"/>
          <p:cNvSpPr>
            <a:spLocks noGrp="1"/>
          </p:cNvSpPr>
          <p:nvPr>
            <p:ph type="subTitle" idx="1"/>
          </p:nvPr>
        </p:nvSpPr>
        <p:spPr>
          <a:xfrm>
            <a:off x="0" y="1700808"/>
            <a:ext cx="9144000" cy="5157192"/>
          </a:xfrm>
          <a:solidFill>
            <a:srgbClr val="92D050"/>
          </a:solidFill>
          <a:ln>
            <a:solidFill>
              <a:srgbClr val="00B050"/>
            </a:solidFill>
          </a:ln>
        </p:spPr>
        <p:txBody>
          <a:bodyPr vert="horz" lIns="91440" tIns="45720" rIns="91440" bIns="45720" anchor="ctr">
            <a:normAutofit/>
          </a:bodyPr>
          <a:lstStyle/>
          <a:p>
            <a:pPr algn="ctr"/>
            <a:r>
              <a:rPr lang="de-DE" sz="2800" b="1" dirty="0">
                <a:solidFill>
                  <a:schemeClr val="tx1"/>
                </a:solidFill>
              </a:rPr>
              <a:t> Grundkurs Präventionsbeauftragte</a:t>
            </a:r>
          </a:p>
          <a:p>
            <a:pPr algn="ctr"/>
            <a:endParaRPr lang="de-AT" dirty="0">
              <a:solidFill>
                <a:srgbClr val="0070C0"/>
              </a:solidFill>
            </a:endParaRPr>
          </a:p>
          <a:p>
            <a:pPr algn="ctr"/>
            <a:r>
              <a:rPr lang="de-AT" sz="2000" b="1" dirty="0">
                <a:solidFill>
                  <a:schemeClr val="tx1"/>
                </a:solidFill>
              </a:rPr>
              <a:t>Stabsstelle für Prävention von Missbrauch und Gewalt</a:t>
            </a:r>
          </a:p>
          <a:p>
            <a:pPr algn="ctr"/>
            <a:endParaRPr lang="de-AT" sz="2000" dirty="0">
              <a:solidFill>
                <a:schemeClr val="tx1"/>
              </a:solidFill>
            </a:endParaRPr>
          </a:p>
          <a:p>
            <a:pPr algn="ctr"/>
            <a:r>
              <a:rPr lang="de-AT" sz="2000" dirty="0" err="1">
                <a:solidFill>
                  <a:schemeClr val="tx1"/>
                </a:solidFill>
              </a:rPr>
              <a:t>Referent:innenteam</a:t>
            </a:r>
            <a:r>
              <a:rPr lang="de-AT" sz="2000" dirty="0">
                <a:solidFill>
                  <a:schemeClr val="tx1"/>
                </a:solidFill>
              </a:rPr>
              <a:t> der Stabsstelle</a:t>
            </a:r>
            <a:endParaRPr lang="de-AT" dirty="0">
              <a:solidFill>
                <a:schemeClr val="tx1"/>
              </a:solidFill>
            </a:endParaRPr>
          </a:p>
          <a:p>
            <a:pPr algn="ctr"/>
            <a:r>
              <a:rPr lang="de-AT" sz="2000" dirty="0">
                <a:solidFill>
                  <a:schemeClr val="tx1"/>
                </a:solidFill>
              </a:rPr>
              <a:t>  </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404664"/>
            <a:ext cx="1786423" cy="1048388"/>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5" descr="Ein Bild, das Text, Schrift, Grafiken, Logo enthält.&#10;&#10;Automatisch generierte Beschreibung">
            <a:extLst>
              <a:ext uri="{FF2B5EF4-FFF2-40B4-BE49-F238E27FC236}">
                <a16:creationId xmlns:a16="http://schemas.microsoft.com/office/drawing/2014/main" id="{21091F75-4EF4-467C-9C76-73236ECAFA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60558" y="6311600"/>
            <a:ext cx="3083442" cy="546400"/>
          </a:xfrm>
          <a:prstGeom prst="rect">
            <a:avLst/>
          </a:prstGeom>
        </p:spPr>
      </p:pic>
      <p:sp>
        <p:nvSpPr>
          <p:cNvPr id="7" name="Textfeld 6">
            <a:extLst>
              <a:ext uri="{FF2B5EF4-FFF2-40B4-BE49-F238E27FC236}">
                <a16:creationId xmlns:a16="http://schemas.microsoft.com/office/drawing/2014/main" id="{69A195A1-6EF8-34F2-E738-55AC8EF3B124}"/>
              </a:ext>
            </a:extLst>
          </p:cNvPr>
          <p:cNvSpPr txBox="1"/>
          <p:nvPr/>
        </p:nvSpPr>
        <p:spPr>
          <a:xfrm>
            <a:off x="4369981" y="6400134"/>
            <a:ext cx="1510350" cy="369332"/>
          </a:xfrm>
          <a:prstGeom prst="rect">
            <a:avLst/>
          </a:prstGeom>
          <a:noFill/>
        </p:spPr>
        <p:txBody>
          <a:bodyPr wrap="none" rtlCol="0">
            <a:spAutoFit/>
          </a:bodyPr>
          <a:lstStyle/>
          <a:p>
            <a:r>
              <a:rPr lang="en-GB" dirty="0"/>
              <a:t>gefördert von:</a:t>
            </a:r>
          </a:p>
        </p:txBody>
      </p:sp>
    </p:spTree>
    <p:extLst>
      <p:ext uri="{BB962C8B-B14F-4D97-AF65-F5344CB8AC3E}">
        <p14:creationId xmlns:p14="http://schemas.microsoft.com/office/powerpoint/2010/main" val="6606396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65926"/>
            <a:ext cx="7523095" cy="1153274"/>
          </a:xfrm>
        </p:spPr>
        <p:txBody>
          <a:bodyPr>
            <a:noAutofit/>
          </a:bodyPr>
          <a:lstStyle/>
          <a:p>
            <a:pPr algn="ctr"/>
            <a:r>
              <a:rPr lang="de-AT" sz="3000" b="1">
                <a:solidFill>
                  <a:srgbClr val="00B050"/>
                </a:solidFill>
              </a:rPr>
              <a:t>Fachspezifische Weiterbildung Präventionsbeauftragte: Ziele</a:t>
            </a:r>
          </a:p>
        </p:txBody>
      </p:sp>
      <p:sp>
        <p:nvSpPr>
          <p:cNvPr id="3" name="Inhaltsplatzhalter 2"/>
          <p:cNvSpPr>
            <a:spLocks noGrp="1"/>
          </p:cNvSpPr>
          <p:nvPr>
            <p:ph sz="quarter" idx="1"/>
          </p:nvPr>
        </p:nvSpPr>
        <p:spPr>
          <a:xfrm>
            <a:off x="179512" y="1516698"/>
            <a:ext cx="8856984" cy="4936638"/>
          </a:xfrm>
        </p:spPr>
        <p:txBody>
          <a:bodyPr vert="horz" lIns="91440" tIns="45720" rIns="91440" bIns="45720" anchor="t">
            <a:noAutofit/>
          </a:bodyPr>
          <a:lstStyle/>
          <a:p>
            <a:pPr marL="457200" indent="-457200">
              <a:lnSpc>
                <a:spcPct val="150000"/>
              </a:lnSpc>
              <a:spcBef>
                <a:spcPts val="0"/>
              </a:spcBef>
              <a:buSzPct val="100000"/>
              <a:buFont typeface="+mj-lt"/>
              <a:buAutoNum type="arabicPeriod"/>
            </a:pPr>
            <a:r>
              <a:rPr lang="de-DE" sz="2400" dirty="0">
                <a:solidFill>
                  <a:srgbClr val="0070C0"/>
                </a:solidFill>
              </a:rPr>
              <a:t>Sensibilisieren und </a:t>
            </a:r>
            <a:r>
              <a:rPr lang="de-DE" sz="2400" dirty="0" err="1">
                <a:solidFill>
                  <a:srgbClr val="0070C0"/>
                </a:solidFill>
              </a:rPr>
              <a:t>besprechbar</a:t>
            </a:r>
            <a:r>
              <a:rPr lang="de-DE" sz="2400" dirty="0">
                <a:solidFill>
                  <a:srgbClr val="0070C0"/>
                </a:solidFill>
              </a:rPr>
              <a:t>-Machen:</a:t>
            </a:r>
          </a:p>
          <a:p>
            <a:pPr marL="0" indent="0">
              <a:lnSpc>
                <a:spcPct val="150000"/>
              </a:lnSpc>
              <a:spcBef>
                <a:spcPts val="0"/>
              </a:spcBef>
              <a:buSzPct val="100000"/>
              <a:buNone/>
            </a:pPr>
            <a:r>
              <a:rPr lang="de-DE" sz="2400" dirty="0">
                <a:solidFill>
                  <a:srgbClr val="0070C0"/>
                </a:solidFill>
              </a:rPr>
              <a:t>	„Ich vermute, dass wir nur sehen, was wir kennen.“ </a:t>
            </a:r>
            <a:r>
              <a:rPr lang="de-DE" sz="1200" dirty="0">
                <a:solidFill>
                  <a:srgbClr val="0070C0"/>
                </a:solidFill>
              </a:rPr>
              <a:t>(Nietzsche)</a:t>
            </a:r>
            <a:endParaRPr lang="de-DE" sz="2400" dirty="0">
              <a:solidFill>
                <a:srgbClr val="0070C0"/>
              </a:solidFill>
            </a:endParaRPr>
          </a:p>
          <a:p>
            <a:pPr marL="457200" indent="-457200">
              <a:lnSpc>
                <a:spcPct val="150000"/>
              </a:lnSpc>
              <a:spcBef>
                <a:spcPts val="0"/>
              </a:spcBef>
              <a:buSzPct val="100000"/>
              <a:buFont typeface="+mj-lt"/>
              <a:buAutoNum type="arabicPeriod" startAt="2"/>
            </a:pPr>
            <a:r>
              <a:rPr lang="de-DE" sz="2400" dirty="0">
                <a:solidFill>
                  <a:srgbClr val="0070C0"/>
                </a:solidFill>
              </a:rPr>
              <a:t>Fachwissen aneignen</a:t>
            </a:r>
          </a:p>
          <a:p>
            <a:pPr marL="457200" indent="-457200">
              <a:lnSpc>
                <a:spcPct val="150000"/>
              </a:lnSpc>
              <a:spcBef>
                <a:spcPts val="0"/>
              </a:spcBef>
              <a:buSzPct val="100000"/>
              <a:buFont typeface="+mj-lt"/>
              <a:buAutoNum type="arabicPeriod" startAt="2"/>
            </a:pPr>
            <a:r>
              <a:rPr lang="de-DE" sz="2400" dirty="0">
                <a:solidFill>
                  <a:srgbClr val="0070C0"/>
                </a:solidFill>
              </a:rPr>
              <a:t>Kennenlernen der Aufgaben und Tätigkeitsfelder der Präventionsbeauftragten</a:t>
            </a:r>
          </a:p>
          <a:p>
            <a:pPr marL="457200" indent="-457200">
              <a:lnSpc>
                <a:spcPct val="150000"/>
              </a:lnSpc>
              <a:spcBef>
                <a:spcPts val="0"/>
              </a:spcBef>
              <a:buSzPct val="100000"/>
              <a:buFont typeface="+mj-lt"/>
              <a:buAutoNum type="arabicPeriod" startAt="2"/>
            </a:pPr>
            <a:r>
              <a:rPr lang="de-DE" sz="2400" dirty="0">
                <a:solidFill>
                  <a:srgbClr val="0070C0"/>
                </a:solidFill>
              </a:rPr>
              <a:t>Sicherheit erlangen im Umgang mit einem Verdacht</a:t>
            </a:r>
          </a:p>
          <a:p>
            <a:pPr marL="731520" lvl="2" indent="-457200">
              <a:lnSpc>
                <a:spcPct val="150000"/>
              </a:lnSpc>
              <a:spcBef>
                <a:spcPts val="0"/>
              </a:spcBef>
              <a:buSzPct val="100000"/>
              <a:buFont typeface="+mj-lt"/>
              <a:buAutoNum type="alphaLcParenR"/>
            </a:pPr>
            <a:r>
              <a:rPr lang="de-DE" sz="2100" dirty="0">
                <a:solidFill>
                  <a:srgbClr val="0070C0"/>
                </a:solidFill>
              </a:rPr>
              <a:t>Wenn ich etwas beobachte</a:t>
            </a:r>
          </a:p>
          <a:p>
            <a:pPr marL="731520" lvl="2" indent="-457200">
              <a:lnSpc>
                <a:spcPct val="150000"/>
              </a:lnSpc>
              <a:spcBef>
                <a:spcPts val="0"/>
              </a:spcBef>
              <a:buSzPct val="100000"/>
              <a:buFont typeface="+mj-lt"/>
              <a:buAutoNum type="alphaLcParenR"/>
            </a:pPr>
            <a:r>
              <a:rPr lang="de-DE" sz="2100" dirty="0">
                <a:solidFill>
                  <a:srgbClr val="0070C0"/>
                </a:solidFill>
              </a:rPr>
              <a:t>Wenn ich etwas anvertraut bekomme</a:t>
            </a:r>
          </a:p>
          <a:p>
            <a:pPr marL="731520" lvl="2" indent="-457200">
              <a:lnSpc>
                <a:spcPct val="150000"/>
              </a:lnSpc>
              <a:spcBef>
                <a:spcPts val="0"/>
              </a:spcBef>
              <a:buSzPct val="100000"/>
              <a:buFont typeface="+mj-lt"/>
              <a:buAutoNum type="alphaLcParenR"/>
            </a:pPr>
            <a:r>
              <a:rPr lang="de-DE" sz="2100" dirty="0">
                <a:solidFill>
                  <a:srgbClr val="0070C0"/>
                </a:solidFill>
              </a:rPr>
              <a:t>Wenn ich eine risikoreiche Situation wahrnehme</a:t>
            </a:r>
            <a:endParaRPr lang="de-AT" sz="2100" dirty="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2</a:t>
            </a:fld>
            <a:endParaRPr lang="de-AT"/>
          </a:p>
        </p:txBody>
      </p:sp>
    </p:spTree>
    <p:extLst>
      <p:ext uri="{BB962C8B-B14F-4D97-AF65-F5344CB8AC3E}">
        <p14:creationId xmlns:p14="http://schemas.microsoft.com/office/powerpoint/2010/main" val="47318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48803"/>
            <a:ext cx="7523095" cy="1170397"/>
          </a:xfrm>
        </p:spPr>
        <p:txBody>
          <a:bodyPr vert="horz" lIns="91440" tIns="45720" rIns="91440" bIns="45720" anchor="ctr">
            <a:noAutofit/>
          </a:bodyPr>
          <a:lstStyle/>
          <a:p>
            <a:pPr algn="ctr"/>
            <a:r>
              <a:rPr lang="de-AT" sz="3000" b="1" dirty="0">
                <a:solidFill>
                  <a:srgbClr val="00B050"/>
                </a:solidFill>
              </a:rPr>
              <a:t>Präventionsworkshop - Ablauf</a:t>
            </a:r>
          </a:p>
        </p:txBody>
      </p:sp>
      <p:sp>
        <p:nvSpPr>
          <p:cNvPr id="3" name="Inhaltsplatzhalter 2"/>
          <p:cNvSpPr>
            <a:spLocks noGrp="1"/>
          </p:cNvSpPr>
          <p:nvPr>
            <p:ph sz="quarter" idx="1"/>
          </p:nvPr>
        </p:nvSpPr>
        <p:spPr>
          <a:xfrm>
            <a:off x="179512" y="1516698"/>
            <a:ext cx="8856984" cy="4936638"/>
          </a:xfrm>
        </p:spPr>
        <p:txBody>
          <a:bodyPr vert="horz" lIns="91440" tIns="45720" rIns="91440" bIns="45720" anchor="t">
            <a:noAutofit/>
          </a:bodyPr>
          <a:lstStyle/>
          <a:p>
            <a:pPr marL="457200" indent="-457200">
              <a:lnSpc>
                <a:spcPct val="150000"/>
              </a:lnSpc>
              <a:spcBef>
                <a:spcPts val="0"/>
              </a:spcBef>
              <a:buSzPct val="100000"/>
              <a:buFont typeface="+mj-lt"/>
              <a:buAutoNum type="arabicPeriod"/>
            </a:pPr>
            <a:r>
              <a:rPr lang="de-DE" sz="2400" dirty="0">
                <a:solidFill>
                  <a:srgbClr val="0070C0"/>
                </a:solidFill>
              </a:rPr>
              <a:t>Begrüßung und Einstiegsrunde</a:t>
            </a:r>
          </a:p>
          <a:p>
            <a:pPr marL="457200" indent="-457200">
              <a:lnSpc>
                <a:spcPct val="150000"/>
              </a:lnSpc>
              <a:spcBef>
                <a:spcPts val="0"/>
              </a:spcBef>
              <a:buSzPct val="100000"/>
              <a:buFont typeface="+mj-lt"/>
              <a:buAutoNum type="arabicPeriod"/>
            </a:pPr>
            <a:r>
              <a:rPr lang="de-DE" sz="2400" dirty="0">
                <a:solidFill>
                  <a:srgbClr val="0070C0"/>
                </a:solidFill>
              </a:rPr>
              <a:t>Formen von Gewalt</a:t>
            </a:r>
          </a:p>
          <a:p>
            <a:pPr marL="457200" indent="-457200">
              <a:lnSpc>
                <a:spcPct val="150000"/>
              </a:lnSpc>
              <a:spcBef>
                <a:spcPts val="0"/>
              </a:spcBef>
              <a:buSzPct val="100000"/>
              <a:buFont typeface="+mj-lt"/>
              <a:buAutoNum type="arabicPeriod"/>
            </a:pPr>
            <a:r>
              <a:rPr lang="de-DE" sz="2400" dirty="0">
                <a:solidFill>
                  <a:srgbClr val="0070C0"/>
                </a:solidFill>
              </a:rPr>
              <a:t>Nähe und Distanz – Eine persönliche Reflexion</a:t>
            </a:r>
          </a:p>
          <a:p>
            <a:pPr marL="457200" indent="-457200">
              <a:lnSpc>
                <a:spcPct val="150000"/>
              </a:lnSpc>
              <a:spcBef>
                <a:spcPts val="0"/>
              </a:spcBef>
              <a:buSzPct val="100000"/>
              <a:buFont typeface="+mj-lt"/>
              <a:buAutoNum type="arabicPeriod"/>
            </a:pPr>
            <a:r>
              <a:rPr lang="de-DE" sz="2400" dirty="0">
                <a:solidFill>
                  <a:srgbClr val="0070C0"/>
                </a:solidFill>
              </a:rPr>
              <a:t>Rollenbeschreibung der Präventionsbeauftragten</a:t>
            </a:r>
          </a:p>
          <a:p>
            <a:pPr marL="457200" indent="-457200">
              <a:lnSpc>
                <a:spcPct val="150000"/>
              </a:lnSpc>
              <a:spcBef>
                <a:spcPts val="0"/>
              </a:spcBef>
              <a:buSzPct val="100000"/>
              <a:buFont typeface="+mj-lt"/>
              <a:buAutoNum type="arabicPeriod"/>
            </a:pPr>
            <a:r>
              <a:rPr lang="de-DE" sz="2400" dirty="0">
                <a:solidFill>
                  <a:srgbClr val="0070C0"/>
                </a:solidFill>
              </a:rPr>
              <a:t>Präventionsmaßnahmen</a:t>
            </a:r>
          </a:p>
          <a:p>
            <a:pPr marL="457200" indent="-457200">
              <a:lnSpc>
                <a:spcPct val="150000"/>
              </a:lnSpc>
              <a:spcBef>
                <a:spcPts val="0"/>
              </a:spcBef>
              <a:buSzPct val="100000"/>
              <a:buFont typeface="+mj-lt"/>
              <a:buAutoNum type="arabicPeriod"/>
            </a:pPr>
            <a:r>
              <a:rPr lang="de-DE" sz="2400" dirty="0">
                <a:solidFill>
                  <a:srgbClr val="0070C0"/>
                </a:solidFill>
              </a:rPr>
              <a:t>Fallgeschichten  </a:t>
            </a:r>
          </a:p>
          <a:p>
            <a:pPr marL="457200" indent="-457200">
              <a:lnSpc>
                <a:spcPct val="150000"/>
              </a:lnSpc>
              <a:spcBef>
                <a:spcPts val="0"/>
              </a:spcBef>
              <a:buSzPct val="100000"/>
              <a:buFont typeface="+mj-lt"/>
              <a:buAutoNum type="arabicPeriod"/>
            </a:pPr>
            <a:r>
              <a:rPr lang="de-DE" sz="2400" dirty="0">
                <a:solidFill>
                  <a:srgbClr val="0070C0"/>
                </a:solidFill>
              </a:rPr>
              <a:t>Sekundäre und Tertiäre Prävention</a:t>
            </a:r>
          </a:p>
          <a:p>
            <a:pPr marL="457200" indent="-457200">
              <a:lnSpc>
                <a:spcPct val="150000"/>
              </a:lnSpc>
              <a:spcBef>
                <a:spcPts val="0"/>
              </a:spcBef>
              <a:buSzPct val="100000"/>
              <a:buFont typeface="+mj-lt"/>
              <a:buAutoNum type="arabicPeriod"/>
            </a:pPr>
            <a:r>
              <a:rPr lang="de-DE" sz="2400" dirty="0">
                <a:solidFill>
                  <a:srgbClr val="0070C0"/>
                </a:solidFill>
              </a:rPr>
              <a:t>Abschluss</a:t>
            </a:r>
          </a:p>
          <a:p>
            <a:pPr marL="0" lvl="1" indent="0">
              <a:lnSpc>
                <a:spcPct val="150000"/>
              </a:lnSpc>
              <a:spcBef>
                <a:spcPts val="0"/>
              </a:spcBef>
              <a:buSzPct val="100000"/>
              <a:buNone/>
            </a:pPr>
            <a:r>
              <a:rPr lang="de-AT" sz="1800" dirty="0">
                <a:solidFill>
                  <a:srgbClr val="0070C0"/>
                </a:solidFill>
              </a:rPr>
              <a:t>Alle gezeigten Folien stehen als PDF auf der Homepage (</a:t>
            </a:r>
            <a:r>
              <a:rPr lang="de-AT" sz="1800" dirty="0">
                <a:solidFill>
                  <a:srgbClr val="FF0000"/>
                </a:solidFill>
              </a:rPr>
              <a:t>www.hinsehen.at</a:t>
            </a:r>
            <a:r>
              <a:rPr lang="de-AT" sz="1800" dirty="0">
                <a:solidFill>
                  <a:srgbClr val="0070C0"/>
                </a:solidFill>
              </a:rPr>
              <a:t>) zur Verfügung</a:t>
            </a:r>
          </a:p>
          <a:p>
            <a:pPr marL="0" lvl="1" indent="0">
              <a:lnSpc>
                <a:spcPct val="150000"/>
              </a:lnSpc>
              <a:spcBef>
                <a:spcPts val="0"/>
              </a:spcBef>
              <a:buSzPct val="100000"/>
              <a:buNone/>
            </a:pPr>
            <a:r>
              <a:rPr lang="de-AT" sz="1800" dirty="0">
                <a:solidFill>
                  <a:srgbClr val="0070C0"/>
                </a:solidFill>
              </a:rPr>
              <a:t>Achten Sie auf Ihre Grenzen! Wenn Sie Unterstützung brauchen, geben Sie uns ein Zeichen.</a:t>
            </a:r>
          </a:p>
          <a:p>
            <a:pPr marL="0" indent="0">
              <a:buNone/>
            </a:pPr>
            <a:r>
              <a:rPr lang="de-DE" sz="2400" dirty="0">
                <a:solidFill>
                  <a:srgbClr val="0070C0"/>
                </a:solidFill>
              </a:rPr>
              <a:t>	</a:t>
            </a:r>
            <a:endParaRPr lang="de-AT" sz="2400" dirty="0">
              <a:solidFill>
                <a:srgbClr val="0070C0"/>
              </a:solidFill>
            </a:endParaRPr>
          </a:p>
          <a:p>
            <a:pPr marL="0" indent="0">
              <a:buNone/>
            </a:pPr>
            <a:endParaRPr lang="de-DE" sz="2400" dirty="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3</a:t>
            </a:fld>
            <a:endParaRPr lang="de-AT"/>
          </a:p>
        </p:txBody>
      </p:sp>
      <p:sp>
        <p:nvSpPr>
          <p:cNvPr id="4" name="Textfeld 3"/>
          <p:cNvSpPr txBox="1"/>
          <p:nvPr/>
        </p:nvSpPr>
        <p:spPr>
          <a:xfrm rot="1168969">
            <a:off x="6730546" y="4235357"/>
            <a:ext cx="1612139" cy="646331"/>
          </a:xfrm>
          <a:prstGeom prst="rect">
            <a:avLst/>
          </a:prstGeom>
          <a:noFill/>
        </p:spPr>
        <p:txBody>
          <a:bodyPr wrap="square" rtlCol="0">
            <a:spAutoFit/>
          </a:bodyPr>
          <a:lstStyle/>
          <a:p>
            <a:r>
              <a:rPr lang="de-DE" sz="3600" dirty="0">
                <a:solidFill>
                  <a:srgbClr val="0070C0"/>
                </a:solidFill>
              </a:rPr>
              <a:t>Pausen</a:t>
            </a:r>
            <a:endParaRPr lang="de-AT" sz="3600" dirty="0">
              <a:solidFill>
                <a:srgbClr val="0070C0"/>
              </a:solidFill>
            </a:endParaRPr>
          </a:p>
        </p:txBody>
      </p:sp>
    </p:spTree>
    <p:extLst>
      <p:ext uri="{BB962C8B-B14F-4D97-AF65-F5344CB8AC3E}">
        <p14:creationId xmlns:p14="http://schemas.microsoft.com/office/powerpoint/2010/main" val="11992870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8608" cy="1256015"/>
          </a:xfrm>
        </p:spPr>
        <p:txBody>
          <a:bodyPr anchor="ctr">
            <a:normAutofit/>
          </a:bodyPr>
          <a:lstStyle/>
          <a:p>
            <a:pPr algn="ctr"/>
            <a:r>
              <a:rPr lang="de-DE" sz="3000" b="1" dirty="0">
                <a:solidFill>
                  <a:srgbClr val="00B050"/>
                </a:solidFill>
              </a:rPr>
              <a:t>Einstieg</a:t>
            </a:r>
            <a:endParaRPr lang="de-AT" sz="3000" b="1" dirty="0">
              <a:solidFill>
                <a:srgbClr val="00B050"/>
              </a:solidFill>
            </a:endParaRPr>
          </a:p>
        </p:txBody>
      </p:sp>
      <p:sp>
        <p:nvSpPr>
          <p:cNvPr id="3" name="Inhaltsplatzhalter 2"/>
          <p:cNvSpPr>
            <a:spLocks noGrp="1"/>
          </p:cNvSpPr>
          <p:nvPr>
            <p:ph sz="quarter" idx="1"/>
          </p:nvPr>
        </p:nvSpPr>
        <p:spPr>
          <a:xfrm>
            <a:off x="344405" y="1849348"/>
            <a:ext cx="4224757" cy="4140984"/>
          </a:xfrm>
        </p:spPr>
        <p:txBody>
          <a:bodyPr vert="horz" lIns="91440" tIns="45720" rIns="91440" bIns="45720" anchor="t">
            <a:normAutofit/>
          </a:bodyPr>
          <a:lstStyle/>
          <a:p>
            <a:pPr>
              <a:lnSpc>
                <a:spcPct val="90000"/>
              </a:lnSpc>
              <a:buSzPct val="100000"/>
              <a:buFont typeface="Wingdings" panose="05000000000000000000" pitchFamily="2" charset="2"/>
              <a:buChar char="Ø"/>
            </a:pPr>
            <a:endParaRPr lang="de-AT" sz="2800" dirty="0">
              <a:solidFill>
                <a:srgbClr val="0070C0"/>
              </a:solidFill>
            </a:endParaRPr>
          </a:p>
          <a:p>
            <a:pPr>
              <a:lnSpc>
                <a:spcPct val="90000"/>
              </a:lnSpc>
              <a:buSzPct val="100000"/>
              <a:buFont typeface="Wingdings" panose="05000000000000000000" pitchFamily="2" charset="2"/>
              <a:buChar char="Ø"/>
            </a:pPr>
            <a:r>
              <a:rPr lang="de-AT" sz="2800" dirty="0">
                <a:solidFill>
                  <a:srgbClr val="0070C0"/>
                </a:solidFill>
              </a:rPr>
              <a:t>Vorstellung:</a:t>
            </a:r>
          </a:p>
          <a:p>
            <a:pPr marL="320040" lvl="1" indent="0">
              <a:lnSpc>
                <a:spcPct val="90000"/>
              </a:lnSpc>
              <a:buSzPct val="100000"/>
              <a:buNone/>
            </a:pPr>
            <a:r>
              <a:rPr lang="de-AT" sz="1700" dirty="0">
                <a:solidFill>
                  <a:srgbClr val="0070C0"/>
                </a:solidFill>
              </a:rPr>
              <a:t>Vikariat/Dekanat, seit wann PB, Vorwissen, Berufsgruppe</a:t>
            </a:r>
          </a:p>
          <a:p>
            <a:pPr marL="0" indent="0">
              <a:lnSpc>
                <a:spcPct val="90000"/>
              </a:lnSpc>
              <a:buSzPct val="100000"/>
              <a:buNone/>
            </a:pPr>
            <a:endParaRPr lang="de-AT" sz="2800" dirty="0">
              <a:solidFill>
                <a:srgbClr val="0070C0"/>
              </a:solidFill>
            </a:endParaRPr>
          </a:p>
          <a:p>
            <a:pPr>
              <a:lnSpc>
                <a:spcPct val="90000"/>
              </a:lnSpc>
              <a:buSzPct val="100000"/>
              <a:buFont typeface="Wingdings" panose="05000000000000000000" pitchFamily="2" charset="2"/>
              <a:buChar char="Ø"/>
            </a:pPr>
            <a:r>
              <a:rPr lang="de-AT" sz="2800" dirty="0">
                <a:solidFill>
                  <a:srgbClr val="0070C0"/>
                </a:solidFill>
              </a:rPr>
              <a:t>Welche Frage/n habe ich zum Thema Gewaltprävention? </a:t>
            </a:r>
          </a:p>
          <a:p>
            <a:pPr marL="514350" indent="-514350">
              <a:lnSpc>
                <a:spcPct val="90000"/>
              </a:lnSpc>
              <a:buSzPct val="100000"/>
              <a:buFont typeface="+mj-lt"/>
              <a:buAutoNum type="arabicPeriod"/>
            </a:pPr>
            <a:endParaRPr lang="de-AT" sz="2800" dirty="0">
              <a:solidFill>
                <a:srgbClr val="0070C0"/>
              </a:solidFill>
            </a:endParaRPr>
          </a:p>
          <a:p>
            <a:pPr marL="0" indent="0">
              <a:lnSpc>
                <a:spcPct val="90000"/>
              </a:lnSpc>
              <a:buSzPct val="100000"/>
              <a:buNone/>
            </a:pPr>
            <a:endParaRPr lang="de-AT" sz="2800" dirty="0">
              <a:solidFill>
                <a:srgbClr val="0070C0"/>
              </a:solidFill>
            </a:endParaRPr>
          </a:p>
          <a:p>
            <a:pPr marL="514350" indent="-514350">
              <a:lnSpc>
                <a:spcPct val="90000"/>
              </a:lnSpc>
              <a:buSzPct val="100000"/>
              <a:buFont typeface="+mj-lt"/>
              <a:buAutoNum type="arabicPeriod"/>
            </a:pPr>
            <a:endParaRPr lang="de-AT" sz="2000" dirty="0"/>
          </a:p>
          <a:p>
            <a:pPr marL="834390" lvl="1" indent="-514350">
              <a:lnSpc>
                <a:spcPct val="90000"/>
              </a:lnSpc>
              <a:buFont typeface="+mj-lt"/>
              <a:buAutoNum type="arabicPeriod"/>
            </a:pPr>
            <a:endParaRPr lang="de-DE" sz="2000" dirty="0"/>
          </a:p>
          <a:p>
            <a:pPr marL="0" indent="0">
              <a:lnSpc>
                <a:spcPct val="90000"/>
              </a:lnSpc>
              <a:buNone/>
            </a:pPr>
            <a:endParaRPr lang="de-DE" sz="2000" dirty="0"/>
          </a:p>
        </p:txBody>
      </p:sp>
      <p:sp>
        <p:nvSpPr>
          <p:cNvPr id="5" name="Foliennummernplatzhalter 4"/>
          <p:cNvSpPr>
            <a:spLocks noGrp="1"/>
          </p:cNvSpPr>
          <p:nvPr>
            <p:ph type="sldNum" sz="quarter" idx="16"/>
          </p:nvPr>
        </p:nvSpPr>
        <p:spPr>
          <a:xfrm>
            <a:off x="0" y="1272222"/>
            <a:ext cx="533400" cy="244476"/>
          </a:xfrm>
        </p:spPr>
        <p:txBody>
          <a:bodyPr anchor="ctr">
            <a:normAutofit/>
          </a:bodyPr>
          <a:lstStyle/>
          <a:p>
            <a:pPr>
              <a:lnSpc>
                <a:spcPct val="90000"/>
              </a:lnSpc>
              <a:spcAft>
                <a:spcPts val="600"/>
              </a:spcAft>
            </a:pPr>
            <a:fld id="{B90F5A57-8277-4128-9E0F-D3B511DCDD08}" type="slidenum">
              <a:rPr lang="de-AT" sz="1100" smtClean="0"/>
              <a:pPr>
                <a:lnSpc>
                  <a:spcPct val="90000"/>
                </a:lnSpc>
                <a:spcAft>
                  <a:spcPts val="600"/>
                </a:spcAft>
              </a:pPr>
              <a:t>4</a:t>
            </a:fld>
            <a:endParaRPr lang="de-AT" sz="1100"/>
          </a:p>
        </p:txBody>
      </p:sp>
      <p:pic>
        <p:nvPicPr>
          <p:cNvPr id="4" name="Grafik 3" descr="Ein Bild, das Halloween, Gemüse, Calabaza, Kürbisse enthält.&#10;&#10;Beschreibung automatisch generiert.">
            <a:extLst>
              <a:ext uri="{FF2B5EF4-FFF2-40B4-BE49-F238E27FC236}">
                <a16:creationId xmlns:a16="http://schemas.microsoft.com/office/drawing/2014/main" id="{C781D6D3-2C67-2CC8-E7E4-BABBD8662F34}"/>
              </a:ext>
            </a:extLst>
          </p:cNvPr>
          <p:cNvPicPr>
            <a:picLocks noChangeAspect="1"/>
          </p:cNvPicPr>
          <p:nvPr/>
        </p:nvPicPr>
        <p:blipFill>
          <a:blip r:embed="rId3"/>
          <a:stretch>
            <a:fillRect/>
          </a:stretch>
        </p:blipFill>
        <p:spPr>
          <a:xfrm rot="480000">
            <a:off x="5471189" y="1850636"/>
            <a:ext cx="3017581" cy="4412673"/>
          </a:xfrm>
          <a:prstGeom prst="rect">
            <a:avLst/>
          </a:prstGeom>
          <a:ln>
            <a:solidFill>
              <a:schemeClr val="bg1"/>
            </a:solidFill>
          </a:ln>
        </p:spPr>
      </p:pic>
    </p:spTree>
    <p:extLst>
      <p:ext uri="{BB962C8B-B14F-4D97-AF65-F5344CB8AC3E}">
        <p14:creationId xmlns:p14="http://schemas.microsoft.com/office/powerpoint/2010/main" val="32055610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3095" cy="1221768"/>
          </a:xfrm>
        </p:spPr>
        <p:txBody>
          <a:bodyPr>
            <a:noAutofit/>
          </a:bodyPr>
          <a:lstStyle/>
          <a:p>
            <a:pPr algn="ctr"/>
            <a:r>
              <a:rPr lang="de-DE" sz="3000" b="1">
                <a:solidFill>
                  <a:srgbClr val="00B050"/>
                </a:solidFill>
              </a:rPr>
              <a:t>Gewaltschutz in der Erzdiözese Wien</a:t>
            </a:r>
            <a:endParaRPr lang="de-AT" sz="3000" b="1">
              <a:solidFill>
                <a:srgbClr val="00B050"/>
              </a:solidFill>
            </a:endParaRPr>
          </a:p>
        </p:txBody>
      </p:sp>
      <p:pic>
        <p:nvPicPr>
          <p:cNvPr id="6" name="Inhaltsplatzhalter 5"/>
          <p:cNvPicPr>
            <a:picLocks noGrp="1" noChangeAspect="1"/>
          </p:cNvPicPr>
          <p:nvPr>
            <p:ph sz="quarter" idx="1"/>
          </p:nvPr>
        </p:nvPicPr>
        <p:blipFill>
          <a:blip r:embed="rId3" cstate="print">
            <a:extLst>
              <a:ext uri="{28A0092B-C50C-407E-A947-70E740481C1C}">
                <a14:useLocalDpi xmlns:a14="http://schemas.microsoft.com/office/drawing/2010/main" val="0"/>
              </a:ext>
            </a:extLst>
          </a:blip>
          <a:stretch>
            <a:fillRect/>
          </a:stretch>
        </p:blipFill>
        <p:spPr>
          <a:xfrm rot="20145053">
            <a:off x="875052" y="3200194"/>
            <a:ext cx="2009180" cy="2599125"/>
          </a:xfrm>
        </p:spPr>
      </p:pic>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5</a:t>
            </a:fld>
            <a:endParaRPr lang="de-AT"/>
          </a:p>
        </p:txBody>
      </p:sp>
      <p:sp>
        <p:nvSpPr>
          <p:cNvPr id="3" name="Textfeld 2"/>
          <p:cNvSpPr txBox="1"/>
          <p:nvPr/>
        </p:nvSpPr>
        <p:spPr>
          <a:xfrm>
            <a:off x="4850168" y="6147233"/>
            <a:ext cx="3412587" cy="369332"/>
          </a:xfrm>
          <a:prstGeom prst="rect">
            <a:avLst/>
          </a:prstGeom>
          <a:noFill/>
        </p:spPr>
        <p:txBody>
          <a:bodyPr wrap="square" lIns="91440" tIns="45720" rIns="91440" bIns="45720" rtlCol="0" anchor="t">
            <a:spAutoFit/>
          </a:bodyPr>
          <a:lstStyle/>
          <a:p>
            <a:pPr algn="ctr"/>
            <a:r>
              <a:rPr lang="de-DE"/>
              <a:t>2010/16/21 röm.-kath. Österreich</a:t>
            </a:r>
            <a:endParaRPr lang="de-AT"/>
          </a:p>
        </p:txBody>
      </p:sp>
      <p:sp>
        <p:nvSpPr>
          <p:cNvPr id="8" name="Textfeld 7"/>
          <p:cNvSpPr txBox="1"/>
          <p:nvPr/>
        </p:nvSpPr>
        <p:spPr>
          <a:xfrm rot="20173602">
            <a:off x="1911712" y="5774586"/>
            <a:ext cx="1296144" cy="369332"/>
          </a:xfrm>
          <a:prstGeom prst="rect">
            <a:avLst/>
          </a:prstGeom>
          <a:noFill/>
        </p:spPr>
        <p:txBody>
          <a:bodyPr wrap="square" rtlCol="0">
            <a:spAutoFit/>
          </a:bodyPr>
          <a:lstStyle/>
          <a:p>
            <a:r>
              <a:rPr lang="de-DE"/>
              <a:t>2006 EDW</a:t>
            </a:r>
            <a:endParaRPr lang="de-AT"/>
          </a:p>
        </p:txBody>
      </p:sp>
      <p:sp>
        <p:nvSpPr>
          <p:cNvPr id="9" name="Textfeld 8"/>
          <p:cNvSpPr txBox="1"/>
          <p:nvPr/>
        </p:nvSpPr>
        <p:spPr>
          <a:xfrm rot="1316526">
            <a:off x="2171755" y="2063183"/>
            <a:ext cx="2008078" cy="646331"/>
          </a:xfrm>
          <a:prstGeom prst="rect">
            <a:avLst/>
          </a:prstGeom>
          <a:noFill/>
        </p:spPr>
        <p:txBody>
          <a:bodyPr wrap="square" rtlCol="0">
            <a:spAutoFit/>
          </a:bodyPr>
          <a:lstStyle/>
          <a:p>
            <a:pPr algn="ctr"/>
            <a:r>
              <a:rPr lang="de-DE"/>
              <a:t>1. Ombudsstelle 1996 EDW</a:t>
            </a:r>
            <a:endParaRPr lang="de-AT"/>
          </a:p>
        </p:txBody>
      </p:sp>
      <p:sp>
        <p:nvSpPr>
          <p:cNvPr id="4" name="Wolkenförmige Legende 3"/>
          <p:cNvSpPr/>
          <p:nvPr/>
        </p:nvSpPr>
        <p:spPr>
          <a:xfrm rot="1457906">
            <a:off x="2183192" y="1797985"/>
            <a:ext cx="2088232" cy="1224136"/>
          </a:xfrm>
          <a:prstGeom prst="cloudCallout">
            <a:avLst>
              <a:gd name="adj1" fmla="val -67484"/>
              <a:gd name="adj2" fmla="val 44088"/>
            </a:avLst>
          </a:prstGeom>
          <a:noFill/>
        </p:spPr>
        <p:style>
          <a:lnRef idx="2">
            <a:schemeClr val="accent4"/>
          </a:lnRef>
          <a:fillRef idx="1">
            <a:schemeClr val="lt1"/>
          </a:fillRef>
          <a:effectRef idx="0">
            <a:schemeClr val="accent4"/>
          </a:effectRef>
          <a:fontRef idx="minor">
            <a:schemeClr val="dk1"/>
          </a:fontRef>
        </p:style>
        <p:txBody>
          <a:bodyPr rtlCol="0" anchor="ctr"/>
          <a:lstStyle/>
          <a:p>
            <a:pPr algn="ctr"/>
            <a:endParaRPr lang="de-AT"/>
          </a:p>
        </p:txBody>
      </p:sp>
      <p:pic>
        <p:nvPicPr>
          <p:cNvPr id="10" name="Grafik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0032" y="1608016"/>
            <a:ext cx="3327400" cy="4533900"/>
          </a:xfrm>
          <a:prstGeom prst="rect">
            <a:avLst/>
          </a:prstGeom>
        </p:spPr>
      </p:pic>
    </p:spTree>
    <p:extLst>
      <p:ext uri="{BB962C8B-B14F-4D97-AF65-F5344CB8AC3E}">
        <p14:creationId xmlns:p14="http://schemas.microsoft.com/office/powerpoint/2010/main" val="15937332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3117"/>
            <a:ext cx="7523095" cy="1196083"/>
          </a:xfrm>
        </p:spPr>
        <p:txBody>
          <a:bodyPr vert="horz" lIns="91440" tIns="45720" rIns="91440" bIns="45720" anchor="ctr">
            <a:normAutofit/>
          </a:bodyPr>
          <a:lstStyle/>
          <a:p>
            <a:pPr algn="ctr"/>
            <a:r>
              <a:rPr lang="de-DE" sz="3000" b="1">
                <a:solidFill>
                  <a:srgbClr val="00B050"/>
                </a:solidFill>
              </a:rPr>
              <a:t>Aufbau der Rahmenordnung</a:t>
            </a:r>
            <a:endParaRPr lang="de-AT" sz="3000" b="1">
              <a:solidFill>
                <a:srgbClr val="00B050"/>
              </a:solidFill>
            </a:endParaRPr>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6</a:t>
            </a:fld>
            <a:endParaRPr lang="de-AT"/>
          </a:p>
        </p:txBody>
      </p:sp>
      <p:sp>
        <p:nvSpPr>
          <p:cNvPr id="4" name="Inhaltsplatzhalter 3"/>
          <p:cNvSpPr>
            <a:spLocks noGrp="1"/>
          </p:cNvSpPr>
          <p:nvPr>
            <p:ph sz="quarter" idx="1"/>
          </p:nvPr>
        </p:nvSpPr>
        <p:spPr>
          <a:xfrm>
            <a:off x="612648" y="1600200"/>
            <a:ext cx="8153400" cy="5129373"/>
          </a:xfrm>
        </p:spPr>
        <p:txBody>
          <a:bodyPr vert="horz" lIns="91440" tIns="45720" rIns="91440" bIns="45720" anchor="t">
            <a:normAutofit fontScale="70000" lnSpcReduction="20000"/>
          </a:bodyPr>
          <a:lstStyle/>
          <a:p>
            <a:pPr marL="731520" lvl="3" indent="-217170">
              <a:lnSpc>
                <a:spcPct val="90000"/>
              </a:lnSpc>
              <a:spcBef>
                <a:spcPts val="700"/>
              </a:spcBef>
              <a:buSzPct val="60000"/>
              <a:buNone/>
            </a:pPr>
            <a:r>
              <a:rPr lang="de-DE" sz="3000" dirty="0">
                <a:solidFill>
                  <a:srgbClr val="0070C0"/>
                </a:solidFill>
              </a:rPr>
              <a:t>Einleitung und Leitgedanken</a:t>
            </a:r>
            <a:endParaRPr lang="de-DE" b="1" dirty="0">
              <a:solidFill>
                <a:srgbClr val="0070C0"/>
              </a:solidFill>
            </a:endParaRPr>
          </a:p>
          <a:p>
            <a:pPr marL="548640" indent="-457200">
              <a:buClr>
                <a:srgbClr val="00ADDC">
                  <a:lumMod val="60000"/>
                  <a:lumOff val="40000"/>
                </a:srgbClr>
              </a:buClr>
            </a:pPr>
            <a:endParaRPr lang="de-DE" b="1" dirty="0">
              <a:solidFill>
                <a:srgbClr val="FF0000"/>
              </a:solidFill>
            </a:endParaRPr>
          </a:p>
          <a:p>
            <a:pPr marL="548640" indent="-457200">
              <a:buClr>
                <a:srgbClr val="51DAFF"/>
              </a:buClr>
            </a:pPr>
            <a:r>
              <a:rPr lang="de-DE" b="1" dirty="0">
                <a:solidFill>
                  <a:srgbClr val="FF0000"/>
                </a:solidFill>
              </a:rPr>
              <a:t>Grundlagen (Teil A): </a:t>
            </a:r>
            <a:r>
              <a:rPr lang="de-DE" sz="3100" dirty="0">
                <a:solidFill>
                  <a:srgbClr val="FF0000"/>
                </a:solidFill>
              </a:rPr>
              <a:t>Grundsätzliches zu Sexualität, Nähe &amp; Distanz, Missbrauch &amp; Gewalt</a:t>
            </a:r>
            <a:endParaRPr lang="de-DE" dirty="0"/>
          </a:p>
          <a:p>
            <a:pPr marL="548640" indent="-457200">
              <a:buClr>
                <a:srgbClr val="00ADDC">
                  <a:lumMod val="60000"/>
                  <a:lumOff val="40000"/>
                </a:srgbClr>
              </a:buClr>
            </a:pPr>
            <a:r>
              <a:rPr lang="de-DE" b="1">
                <a:solidFill>
                  <a:srgbClr val="FFC000"/>
                </a:solidFill>
              </a:rPr>
              <a:t>Prävention (Teil B): </a:t>
            </a:r>
            <a:r>
              <a:rPr lang="de-DE" sz="3100">
                <a:solidFill>
                  <a:srgbClr val="FFC000"/>
                </a:solidFill>
              </a:rPr>
              <a:t>Kultur des achtsamen Miteinanders, Mitarbeiter*innen, Stabstelle für Prävention von Missbrauch und Gewalt, Verhaltensrichtlinien, Hinweise für den Umgang mit Vermutungen und Beobachtungen, Bestimmungen für Verantwortungsträger*innen</a:t>
            </a:r>
          </a:p>
          <a:p>
            <a:pPr marL="548640" indent="-457200">
              <a:buClr>
                <a:srgbClr val="00ADDC">
                  <a:lumMod val="60000"/>
                  <a:lumOff val="40000"/>
                </a:srgbClr>
              </a:buClr>
            </a:pPr>
            <a:r>
              <a:rPr lang="de-DE" b="1" dirty="0">
                <a:solidFill>
                  <a:srgbClr val="7030A0"/>
                </a:solidFill>
              </a:rPr>
              <a:t>Verfahrensordnung (Teil C): </a:t>
            </a:r>
            <a:r>
              <a:rPr lang="de-DE" sz="3100" dirty="0">
                <a:solidFill>
                  <a:srgbClr val="7030A0"/>
                </a:solidFill>
              </a:rPr>
              <a:t>Einrichtungen (</a:t>
            </a:r>
            <a:r>
              <a:rPr lang="de-DE" sz="3100" i="1" dirty="0">
                <a:solidFill>
                  <a:srgbClr val="7030A0"/>
                </a:solidFill>
              </a:rPr>
              <a:t>Ombudsstelle, diözesane Kommission, </a:t>
            </a:r>
            <a:r>
              <a:rPr lang="de-DE" sz="3100" i="1" err="1">
                <a:solidFill>
                  <a:srgbClr val="7030A0"/>
                </a:solidFill>
              </a:rPr>
              <a:t>unabh</a:t>
            </a:r>
            <a:r>
              <a:rPr lang="de-DE" sz="3100" i="1" dirty="0">
                <a:solidFill>
                  <a:srgbClr val="7030A0"/>
                </a:solidFill>
              </a:rPr>
              <a:t>. Opferschutzanwältin*</a:t>
            </a:r>
            <a:r>
              <a:rPr lang="de-DE" sz="3100" i="1" err="1">
                <a:solidFill>
                  <a:srgbClr val="7030A0"/>
                </a:solidFill>
              </a:rPr>
              <a:t>anwalt</a:t>
            </a:r>
            <a:r>
              <a:rPr lang="de-DE" sz="3100" i="1" dirty="0">
                <a:solidFill>
                  <a:srgbClr val="7030A0"/>
                </a:solidFill>
              </a:rPr>
              <a:t>, </a:t>
            </a:r>
            <a:r>
              <a:rPr lang="de-DE" sz="3100" i="1" err="1">
                <a:solidFill>
                  <a:srgbClr val="7030A0"/>
                </a:solidFill>
              </a:rPr>
              <a:t>unabh</a:t>
            </a:r>
            <a:r>
              <a:rPr lang="de-DE" sz="3100" i="1" dirty="0">
                <a:solidFill>
                  <a:srgbClr val="7030A0"/>
                </a:solidFill>
              </a:rPr>
              <a:t>. Opferschutzkommission, Stiftung Opferschutz), Beirat Opferschutz, Umgang mit Beschuldigten, Arbeitsweise </a:t>
            </a:r>
          </a:p>
          <a:p>
            <a:pPr marL="548640" indent="-457200">
              <a:buClr>
                <a:srgbClr val="00ADDC">
                  <a:lumMod val="60000"/>
                  <a:lumOff val="40000"/>
                </a:srgbClr>
              </a:buClr>
            </a:pPr>
            <a:r>
              <a:rPr lang="de-DE" b="1" dirty="0">
                <a:solidFill>
                  <a:srgbClr val="00B050"/>
                </a:solidFill>
              </a:rPr>
              <a:t>Ergänzungen (Teil D): </a:t>
            </a:r>
            <a:r>
              <a:rPr lang="de-DE" sz="3100" dirty="0">
                <a:solidFill>
                  <a:srgbClr val="00B050"/>
                </a:solidFill>
              </a:rPr>
              <a:t>Darstellung der Vorgehensweise, Stichwortverzeichnis, Meldepflicht, Verpflichtungserklärung, Adressen</a:t>
            </a:r>
            <a:endParaRPr lang="de-AT" b="1" dirty="0">
              <a:solidFill>
                <a:srgbClr val="0070C0"/>
              </a:solidFill>
            </a:endParaRPr>
          </a:p>
          <a:p>
            <a:pPr marL="411480" lvl="1" indent="0">
              <a:buClr>
                <a:srgbClr val="00ADDC">
                  <a:lumMod val="60000"/>
                  <a:lumOff val="40000"/>
                </a:srgbClr>
              </a:buClr>
              <a:buNone/>
            </a:pPr>
            <a:endParaRPr lang="de-AT" b="1">
              <a:solidFill>
                <a:srgbClr val="0070C0"/>
              </a:solidFill>
            </a:endParaRPr>
          </a:p>
          <a:p>
            <a:endParaRPr lang="de-AT"/>
          </a:p>
        </p:txBody>
      </p:sp>
    </p:spTree>
    <p:extLst>
      <p:ext uri="{BB962C8B-B14F-4D97-AF65-F5344CB8AC3E}">
        <p14:creationId xmlns:p14="http://schemas.microsoft.com/office/powerpoint/2010/main" val="19467489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7</a:t>
            </a:fld>
            <a:endParaRPr lang="de-AT"/>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feld 5">
            <a:extLst>
              <a:ext uri="{FF2B5EF4-FFF2-40B4-BE49-F238E27FC236}">
                <a16:creationId xmlns:a16="http://schemas.microsoft.com/office/drawing/2014/main" id="{BD2D302F-2ABF-1020-D026-A9D600C3AD5A}"/>
              </a:ext>
            </a:extLst>
          </p:cNvPr>
          <p:cNvSpPr txBox="1"/>
          <p:nvPr/>
        </p:nvSpPr>
        <p:spPr>
          <a:xfrm>
            <a:off x="612774" y="1684961"/>
            <a:ext cx="3681824" cy="461665"/>
          </a:xfrm>
          <a:prstGeom prst="rect">
            <a:avLst/>
          </a:prstGeom>
          <a:noFill/>
        </p:spPr>
        <p:txBody>
          <a:bodyPr wrap="square" rtlCol="0">
            <a:spAutoFit/>
          </a:bodyPr>
          <a:lstStyle/>
          <a:p>
            <a:r>
              <a:rPr lang="de-DE" sz="2400" b="1" dirty="0"/>
              <a:t>In jeder Diözese:</a:t>
            </a:r>
            <a:endParaRPr lang="de-AT" sz="2400" b="1" dirty="0"/>
          </a:p>
        </p:txBody>
      </p:sp>
      <p:sp>
        <p:nvSpPr>
          <p:cNvPr id="7" name="Textfeld 6">
            <a:extLst>
              <a:ext uri="{FF2B5EF4-FFF2-40B4-BE49-F238E27FC236}">
                <a16:creationId xmlns:a16="http://schemas.microsoft.com/office/drawing/2014/main" id="{839545CF-931E-C7C4-C817-DE2D19EB062E}"/>
              </a:ext>
            </a:extLst>
          </p:cNvPr>
          <p:cNvSpPr txBox="1"/>
          <p:nvPr/>
        </p:nvSpPr>
        <p:spPr>
          <a:xfrm>
            <a:off x="612774" y="4111210"/>
            <a:ext cx="1185204" cy="1200329"/>
          </a:xfrm>
          <a:prstGeom prst="rect">
            <a:avLst/>
          </a:prstGeom>
          <a:noFill/>
        </p:spPr>
        <p:txBody>
          <a:bodyPr wrap="square" rtlCol="0">
            <a:spAutoFit/>
          </a:bodyPr>
          <a:lstStyle/>
          <a:p>
            <a:r>
              <a:rPr lang="de-DE" b="1" dirty="0"/>
              <a:t>Nur einmal in ganz Österreich</a:t>
            </a:r>
            <a:endParaRPr lang="de-AT" b="1" dirty="0"/>
          </a:p>
        </p:txBody>
      </p:sp>
    </p:spTree>
    <p:extLst>
      <p:ext uri="{BB962C8B-B14F-4D97-AF65-F5344CB8AC3E}">
        <p14:creationId xmlns:p14="http://schemas.microsoft.com/office/powerpoint/2010/main" val="28887785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0D2256B8-9C66-3D31-9CBF-D1686E9EBBF7}"/>
              </a:ext>
            </a:extLst>
          </p:cNvPr>
          <p:cNvSpPr>
            <a:spLocks noGrp="1"/>
          </p:cNvSpPr>
          <p:nvPr>
            <p:ph type="body" sz="half" idx="2"/>
          </p:nvPr>
        </p:nvSpPr>
        <p:spPr/>
        <p:txBody>
          <a:bodyPr/>
          <a:lstStyle/>
          <a:p>
            <a:endParaRPr lang="de-AT"/>
          </a:p>
        </p:txBody>
      </p:sp>
      <p:sp>
        <p:nvSpPr>
          <p:cNvPr id="3" name="Titel 2">
            <a:extLst>
              <a:ext uri="{FF2B5EF4-FFF2-40B4-BE49-F238E27FC236}">
                <a16:creationId xmlns:a16="http://schemas.microsoft.com/office/drawing/2014/main" id="{24C8801E-FFB0-808F-14D9-55486403E3C5}"/>
              </a:ext>
            </a:extLst>
          </p:cNvPr>
          <p:cNvSpPr>
            <a:spLocks noGrp="1"/>
          </p:cNvSpPr>
          <p:nvPr>
            <p:ph type="title"/>
          </p:nvPr>
        </p:nvSpPr>
        <p:spPr/>
        <p:txBody>
          <a:bodyPr/>
          <a:lstStyle/>
          <a:p>
            <a:r>
              <a:rPr lang="de-DE" dirty="0"/>
              <a:t>Gewalt</a:t>
            </a:r>
            <a:endParaRPr lang="de-AT" dirty="0"/>
          </a:p>
        </p:txBody>
      </p:sp>
      <p:sp>
        <p:nvSpPr>
          <p:cNvPr id="4" name="Foliennummernplatzhalter 3">
            <a:extLst>
              <a:ext uri="{FF2B5EF4-FFF2-40B4-BE49-F238E27FC236}">
                <a16:creationId xmlns:a16="http://schemas.microsoft.com/office/drawing/2014/main" id="{C80CF137-DDE6-D0B5-8C39-F0E2D57E262E}"/>
              </a:ext>
            </a:extLst>
          </p:cNvPr>
          <p:cNvSpPr>
            <a:spLocks noGrp="1"/>
          </p:cNvSpPr>
          <p:nvPr>
            <p:ph type="sldNum"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28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a:t>
            </a:fld>
            <a:endParaRPr kumimoji="0" lang="de-AT" sz="28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Bildplatzhalter 6" descr="Ein Bild, das Wolke, draußen, Berg, Landschaft enthält.&#10;&#10;Automatisch generierte Beschreibung">
            <a:extLst>
              <a:ext uri="{FF2B5EF4-FFF2-40B4-BE49-F238E27FC236}">
                <a16:creationId xmlns:a16="http://schemas.microsoft.com/office/drawing/2014/main" id="{286A94BA-BF04-1DAD-E375-DF3CF6BC1A8F}"/>
              </a:ext>
            </a:extLst>
          </p:cNvPr>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t="9835" b="9835"/>
          <a:stretch>
            <a:fillRect/>
          </a:stretch>
        </p:blipFill>
        <p:spPr/>
      </p:pic>
    </p:spTree>
    <p:extLst>
      <p:ext uri="{BB962C8B-B14F-4D97-AF65-F5344CB8AC3E}">
        <p14:creationId xmlns:p14="http://schemas.microsoft.com/office/powerpoint/2010/main" val="5800894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24DA1D-2B2D-47BD-A1C2-157C277090CB}"/>
              </a:ext>
            </a:extLst>
          </p:cNvPr>
          <p:cNvSpPr>
            <a:spLocks noGrp="1"/>
          </p:cNvSpPr>
          <p:nvPr>
            <p:ph type="title"/>
          </p:nvPr>
        </p:nvSpPr>
        <p:spPr>
          <a:xfrm>
            <a:off x="1619672" y="23117"/>
            <a:ext cx="7523095" cy="1196083"/>
          </a:xfrm>
        </p:spPr>
        <p:txBody>
          <a:bodyPr vert="horz" lIns="91440" tIns="45720" rIns="91440" bIns="45720" anchor="ctr">
            <a:normAutofit/>
          </a:bodyPr>
          <a:lstStyle/>
          <a:p>
            <a:pPr algn="ctr"/>
            <a:r>
              <a:rPr lang="de-DE" sz="3000" b="1" dirty="0">
                <a:solidFill>
                  <a:srgbClr val="00B050"/>
                </a:solidFill>
              </a:rPr>
              <a:t>Was ist Gewalt?</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93F83F72-2502-4FA9-8AE0-9DE233D0DFA4}"/>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9</a:t>
            </a:fld>
            <a:endParaRPr lang="de-AT"/>
          </a:p>
        </p:txBody>
      </p:sp>
      <p:sp>
        <p:nvSpPr>
          <p:cNvPr id="4" name="Inhaltsplatzhalter 3">
            <a:extLst>
              <a:ext uri="{FF2B5EF4-FFF2-40B4-BE49-F238E27FC236}">
                <a16:creationId xmlns:a16="http://schemas.microsoft.com/office/drawing/2014/main" id="{58DDEE6F-A3CA-4AF6-9DBB-28DF15E9CBE4}"/>
              </a:ext>
            </a:extLst>
          </p:cNvPr>
          <p:cNvSpPr>
            <a:spLocks noGrp="1"/>
          </p:cNvSpPr>
          <p:nvPr>
            <p:ph sz="quarter" idx="1"/>
          </p:nvPr>
        </p:nvSpPr>
        <p:spPr/>
        <p:txBody>
          <a:bodyPr/>
          <a:lstStyle/>
          <a:p>
            <a:pPr marL="0" indent="0">
              <a:buNone/>
            </a:pPr>
            <a:endParaRPr lang="de-DE" dirty="0"/>
          </a:p>
          <a:p>
            <a:pPr marL="0" indent="0">
              <a:buNone/>
            </a:pPr>
            <a:endParaRPr lang="de-AT" dirty="0"/>
          </a:p>
          <a:p>
            <a:pPr marL="0" indent="0">
              <a:buNone/>
            </a:pPr>
            <a:r>
              <a:rPr lang="de-AT" dirty="0">
                <a:solidFill>
                  <a:srgbClr val="0070C0"/>
                </a:solidFill>
              </a:rPr>
              <a:t>„Werden Grundbedürfnisse eines Menschen und/oder seiner Umwelt beeinträchtigt, eingeschränkt oder deren Befriedung verhindert – auch durch bloße Androhung – so ist dies bereits Gewalt.“</a:t>
            </a:r>
          </a:p>
          <a:p>
            <a:pPr marL="0" indent="0">
              <a:buNone/>
            </a:pPr>
            <a:r>
              <a:rPr lang="de-AT" dirty="0">
                <a:solidFill>
                  <a:srgbClr val="0070C0"/>
                </a:solidFill>
              </a:rPr>
              <a:t>					</a:t>
            </a:r>
            <a:r>
              <a:rPr lang="de-AT" sz="2000" i="1" dirty="0">
                <a:solidFill>
                  <a:srgbClr val="0070C0"/>
                </a:solidFill>
              </a:rPr>
              <a:t>Volksanwaltschaft - OPCAT</a:t>
            </a:r>
          </a:p>
          <a:p>
            <a:pPr marL="0" indent="0">
              <a:buNone/>
            </a:pPr>
            <a:endParaRPr lang="de-AT" dirty="0"/>
          </a:p>
          <a:p>
            <a:pPr marL="0" indent="0">
              <a:buNone/>
            </a:pPr>
            <a:endParaRPr lang="de-AT" dirty="0"/>
          </a:p>
        </p:txBody>
      </p:sp>
    </p:spTree>
    <p:extLst>
      <p:ext uri="{BB962C8B-B14F-4D97-AF65-F5344CB8AC3E}">
        <p14:creationId xmlns:p14="http://schemas.microsoft.com/office/powerpoint/2010/main" val="33957529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3095" cy="1221768"/>
          </a:xfrm>
        </p:spPr>
        <p:txBody>
          <a:bodyPr vert="horz" lIns="91440" tIns="45720" rIns="91440" bIns="45720" anchor="ctr">
            <a:noAutofit/>
          </a:bodyPr>
          <a:lstStyle/>
          <a:p>
            <a:pPr algn="ctr"/>
            <a:r>
              <a:rPr lang="de-AT" sz="3000" b="1" dirty="0">
                <a:solidFill>
                  <a:srgbClr val="00B050"/>
                </a:solidFill>
              </a:rPr>
              <a:t>Was ist Gewalt ?</a:t>
            </a: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10</a:t>
            </a:fld>
            <a:endParaRPr lang="de-AT"/>
          </a:p>
        </p:txBody>
      </p:sp>
      <p:sp>
        <p:nvSpPr>
          <p:cNvPr id="4" name="Inhaltsplatzhalter 3"/>
          <p:cNvSpPr>
            <a:spLocks noGrp="1"/>
          </p:cNvSpPr>
          <p:nvPr>
            <p:ph sz="quarter" idx="1"/>
          </p:nvPr>
        </p:nvSpPr>
        <p:spPr/>
        <p:txBody>
          <a:bodyPr vert="horz" lIns="91440" tIns="45720" rIns="91440" bIns="45720" anchor="t">
            <a:normAutofit lnSpcReduction="10000"/>
          </a:bodyPr>
          <a:lstStyle/>
          <a:p>
            <a:pPr marL="0" indent="0" algn="ctr">
              <a:lnSpc>
                <a:spcPct val="90000"/>
              </a:lnSpc>
              <a:buNone/>
            </a:pPr>
            <a:r>
              <a:rPr lang="de-DE" sz="2200" b="1" dirty="0">
                <a:solidFill>
                  <a:srgbClr val="0070C0"/>
                </a:solidFill>
              </a:rPr>
              <a:t>Definition aus Sicht das österreichischen Strafrechts</a:t>
            </a:r>
          </a:p>
          <a:p>
            <a:pPr marL="0" indent="0">
              <a:lnSpc>
                <a:spcPct val="90000"/>
              </a:lnSpc>
              <a:buNone/>
            </a:pPr>
            <a:endParaRPr lang="de-DE" b="1" dirty="0"/>
          </a:p>
          <a:p>
            <a:pPr marL="2239963" lvl="1" indent="-319088">
              <a:lnSpc>
                <a:spcPct val="90000"/>
              </a:lnSpc>
              <a:buClr>
                <a:srgbClr val="7FD13B"/>
              </a:buClr>
              <a:buFont typeface="Courier New"/>
              <a:buChar char="o"/>
              <a:tabLst>
                <a:tab pos="2239963" algn="l"/>
              </a:tabLst>
            </a:pPr>
            <a:r>
              <a:rPr lang="de-DE" sz="2400" dirty="0">
                <a:solidFill>
                  <a:srgbClr val="0070C0"/>
                </a:solidFill>
              </a:rPr>
              <a:t>gegen den Willen einer Person</a:t>
            </a:r>
            <a:endParaRPr lang="de-DE" sz="3200" dirty="0"/>
          </a:p>
          <a:p>
            <a:pPr marL="2239963" lvl="1" indent="-319088">
              <a:lnSpc>
                <a:spcPct val="90000"/>
              </a:lnSpc>
              <a:buClr>
                <a:srgbClr val="7FD13B"/>
              </a:buClr>
              <a:buFont typeface="Courier New"/>
              <a:buChar char="o"/>
              <a:tabLst>
                <a:tab pos="2239963" algn="l"/>
              </a:tabLst>
            </a:pPr>
            <a:r>
              <a:rPr lang="de-DE" sz="2400" dirty="0">
                <a:solidFill>
                  <a:srgbClr val="0070C0"/>
                </a:solidFill>
              </a:rPr>
              <a:t>ohne Zustimmung</a:t>
            </a:r>
          </a:p>
          <a:p>
            <a:pPr marL="2239963" lvl="1" indent="-319088">
              <a:lnSpc>
                <a:spcPct val="90000"/>
              </a:lnSpc>
              <a:buClr>
                <a:srgbClr val="7FD13B"/>
              </a:buClr>
              <a:buFont typeface="Courier New"/>
              <a:buChar char="o"/>
              <a:tabLst>
                <a:tab pos="2239963" algn="l"/>
              </a:tabLst>
            </a:pPr>
            <a:r>
              <a:rPr lang="de-DE" sz="2400" dirty="0">
                <a:solidFill>
                  <a:srgbClr val="0070C0"/>
                </a:solidFill>
              </a:rPr>
              <a:t>fügt Leid/Schaden zu</a:t>
            </a:r>
          </a:p>
          <a:p>
            <a:pPr marL="2239963" lvl="1" indent="-319088">
              <a:lnSpc>
                <a:spcPct val="90000"/>
              </a:lnSpc>
              <a:buClr>
                <a:srgbClr val="7FD13B"/>
              </a:buClr>
              <a:buFont typeface="Courier New"/>
              <a:buChar char="o"/>
              <a:tabLst>
                <a:tab pos="2239963" algn="l"/>
              </a:tabLst>
            </a:pPr>
            <a:r>
              <a:rPr lang="de-DE" sz="2400" dirty="0">
                <a:solidFill>
                  <a:srgbClr val="0070C0"/>
                </a:solidFill>
              </a:rPr>
              <a:t>Absichtlich</a:t>
            </a:r>
          </a:p>
          <a:p>
            <a:pPr marL="2239963" lvl="1" indent="-319088">
              <a:lnSpc>
                <a:spcPct val="90000"/>
              </a:lnSpc>
              <a:buClr>
                <a:srgbClr val="7FD13B"/>
              </a:buClr>
              <a:buFont typeface="Courier New"/>
              <a:buChar char="o"/>
              <a:tabLst>
                <a:tab pos="2239963" algn="l"/>
              </a:tabLst>
            </a:pPr>
            <a:r>
              <a:rPr lang="de-DE" sz="2400" dirty="0">
                <a:solidFill>
                  <a:srgbClr val="0070C0"/>
                </a:solidFill>
              </a:rPr>
              <a:t>Schädigungsabsicht</a:t>
            </a:r>
            <a:endParaRPr lang="de-DE" sz="4000" dirty="0"/>
          </a:p>
          <a:p>
            <a:pPr marL="2239963" lvl="1" indent="-319088">
              <a:lnSpc>
                <a:spcPct val="90000"/>
              </a:lnSpc>
              <a:buClr>
                <a:srgbClr val="7FD13B"/>
              </a:buClr>
              <a:buFont typeface="Courier New"/>
              <a:buChar char="o"/>
              <a:tabLst>
                <a:tab pos="2239963" algn="l"/>
              </a:tabLst>
            </a:pPr>
            <a:r>
              <a:rPr lang="de-DE" sz="2400" dirty="0">
                <a:solidFill>
                  <a:srgbClr val="0070C0"/>
                </a:solidFill>
              </a:rPr>
              <a:t>oft mit Machtgefälle verbunden</a:t>
            </a:r>
          </a:p>
          <a:p>
            <a:pPr marL="0" indent="0">
              <a:lnSpc>
                <a:spcPct val="90000"/>
              </a:lnSpc>
              <a:buNone/>
            </a:pPr>
            <a:endParaRPr lang="de-DE" sz="2200" dirty="0">
              <a:solidFill>
                <a:srgbClr val="0070C0"/>
              </a:solidFill>
            </a:endParaRPr>
          </a:p>
          <a:p>
            <a:pPr marL="0" indent="0">
              <a:lnSpc>
                <a:spcPct val="90000"/>
              </a:lnSpc>
              <a:buNone/>
            </a:pPr>
            <a:endParaRPr lang="de-DE" sz="2000" dirty="0">
              <a:solidFill>
                <a:srgbClr val="0070C0"/>
              </a:solidFill>
            </a:endParaRPr>
          </a:p>
          <a:p>
            <a:pPr marL="0" indent="0" algn="ctr">
              <a:buNone/>
            </a:pPr>
            <a:r>
              <a:rPr lang="de-DE" sz="2400" dirty="0">
                <a:solidFill>
                  <a:schemeClr val="accent1">
                    <a:lumMod val="75000"/>
                  </a:schemeClr>
                </a:solidFill>
              </a:rPr>
              <a:t>Prinzip der Verhältnismäßigkeit</a:t>
            </a:r>
          </a:p>
          <a:p>
            <a:endParaRPr lang="de-AT" dirty="0"/>
          </a:p>
        </p:txBody>
      </p:sp>
    </p:spTree>
    <p:extLst>
      <p:ext uri="{BB962C8B-B14F-4D97-AF65-F5344CB8AC3E}">
        <p14:creationId xmlns:p14="http://schemas.microsoft.com/office/powerpoint/2010/main" val="144036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024A88D-9ADB-0975-17E6-1F691F35060D}"/>
              </a:ext>
            </a:extLst>
          </p:cNvPr>
          <p:cNvSpPr>
            <a:spLocks noGrp="1"/>
          </p:cNvSpPr>
          <p:nvPr>
            <p:ph type="title"/>
          </p:nvPr>
        </p:nvSpPr>
        <p:spPr/>
        <p:txBody>
          <a:bodyPr/>
          <a:lstStyle/>
          <a:p>
            <a:pPr algn="ctr"/>
            <a:r>
              <a:rPr lang="de-AT" dirty="0">
                <a:solidFill>
                  <a:schemeClr val="accent1">
                    <a:lumMod val="75000"/>
                  </a:schemeClr>
                </a:solidFill>
              </a:rPr>
              <a:t>Was ist Gewalt</a:t>
            </a:r>
          </a:p>
        </p:txBody>
      </p:sp>
      <p:sp>
        <p:nvSpPr>
          <p:cNvPr id="3" name="Foliennummernplatzhalter 2">
            <a:extLst>
              <a:ext uri="{FF2B5EF4-FFF2-40B4-BE49-F238E27FC236}">
                <a16:creationId xmlns:a16="http://schemas.microsoft.com/office/drawing/2014/main" id="{1D6D3337-C2DE-EF28-D988-5D5486F39F26}"/>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11</a:t>
            </a:fld>
            <a:endParaRPr lang="de-AT"/>
          </a:p>
        </p:txBody>
      </p:sp>
      <p:sp>
        <p:nvSpPr>
          <p:cNvPr id="4" name="Inhaltsplatzhalter 3">
            <a:extLst>
              <a:ext uri="{FF2B5EF4-FFF2-40B4-BE49-F238E27FC236}">
                <a16:creationId xmlns:a16="http://schemas.microsoft.com/office/drawing/2014/main" id="{807DCCA1-2389-6344-351D-1ADF086CDBCA}"/>
              </a:ext>
            </a:extLst>
          </p:cNvPr>
          <p:cNvSpPr>
            <a:spLocks noGrp="1"/>
          </p:cNvSpPr>
          <p:nvPr>
            <p:ph sz="quarter" idx="1"/>
          </p:nvPr>
        </p:nvSpPr>
        <p:spPr/>
        <p:txBody>
          <a:bodyPr>
            <a:normAutofit/>
          </a:bodyPr>
          <a:lstStyle/>
          <a:p>
            <a:pPr marL="0" indent="0">
              <a:lnSpc>
                <a:spcPct val="90000"/>
              </a:lnSpc>
              <a:buNone/>
            </a:pPr>
            <a:endParaRPr lang="de-DE" sz="1800" dirty="0">
              <a:solidFill>
                <a:srgbClr val="0070C0"/>
              </a:solidFill>
            </a:endParaRPr>
          </a:p>
          <a:p>
            <a:pPr marL="0" indent="0">
              <a:lnSpc>
                <a:spcPct val="90000"/>
              </a:lnSpc>
              <a:buNone/>
            </a:pPr>
            <a:endParaRPr lang="de-DE" sz="1800" dirty="0">
              <a:solidFill>
                <a:srgbClr val="0070C0"/>
              </a:solidFill>
            </a:endParaRPr>
          </a:p>
          <a:p>
            <a:pPr marL="0" indent="0" algn="ctr">
              <a:lnSpc>
                <a:spcPct val="90000"/>
              </a:lnSpc>
              <a:buNone/>
            </a:pPr>
            <a:r>
              <a:rPr lang="de-DE" sz="2400" b="1" dirty="0">
                <a:solidFill>
                  <a:srgbClr val="0070C0"/>
                </a:solidFill>
              </a:rPr>
              <a:t>Unterschiedliche Gewaltformen führen </a:t>
            </a:r>
          </a:p>
          <a:p>
            <a:pPr marL="0" indent="0" algn="ctr">
              <a:lnSpc>
                <a:spcPct val="90000"/>
              </a:lnSpc>
              <a:buNone/>
            </a:pPr>
            <a:r>
              <a:rPr lang="de-DE" sz="2400" b="1" dirty="0">
                <a:solidFill>
                  <a:srgbClr val="0070C0"/>
                </a:solidFill>
              </a:rPr>
              <a:t>zu unterschiedlichen Präventionsmaßnahmen:</a:t>
            </a:r>
          </a:p>
          <a:p>
            <a:pPr marL="0" indent="0">
              <a:lnSpc>
                <a:spcPct val="90000"/>
              </a:lnSpc>
              <a:buNone/>
            </a:pPr>
            <a:endParaRPr lang="de-DE" sz="1800" dirty="0">
              <a:solidFill>
                <a:srgbClr val="0070C0"/>
              </a:solidFill>
            </a:endParaRPr>
          </a:p>
          <a:p>
            <a:pPr marL="0" indent="0">
              <a:lnSpc>
                <a:spcPct val="90000"/>
              </a:lnSpc>
              <a:buNone/>
            </a:pPr>
            <a:endParaRPr lang="de-DE" sz="1800" dirty="0">
              <a:solidFill>
                <a:srgbClr val="0070C0"/>
              </a:solidFill>
            </a:endParaRPr>
          </a:p>
          <a:p>
            <a:pPr marL="0" indent="0" algn="ctr">
              <a:lnSpc>
                <a:spcPct val="90000"/>
              </a:lnSpc>
              <a:buNone/>
            </a:pPr>
            <a:r>
              <a:rPr lang="de-DE" sz="2800" b="1" dirty="0">
                <a:solidFill>
                  <a:srgbClr val="0070C0"/>
                </a:solidFill>
              </a:rPr>
              <a:t>Cholerische Gewalt  ------   Sadistische Gewalt</a:t>
            </a:r>
          </a:p>
          <a:p>
            <a:pPr marL="0" indent="0">
              <a:lnSpc>
                <a:spcPct val="90000"/>
              </a:lnSpc>
              <a:buNone/>
            </a:pPr>
            <a:r>
              <a:rPr lang="de-DE" sz="2400" dirty="0">
                <a:solidFill>
                  <a:srgbClr val="0070C0"/>
                </a:solidFill>
              </a:rPr>
              <a:t>            (Überforderung)                    (Machtdemonstration)</a:t>
            </a:r>
          </a:p>
          <a:p>
            <a:pPr marL="0" indent="0">
              <a:buNone/>
            </a:pPr>
            <a:r>
              <a:rPr lang="de-DE" sz="1600" dirty="0">
                <a:solidFill>
                  <a:srgbClr val="0070C0"/>
                </a:solidFill>
              </a:rPr>
              <a:t>         (Gruppengröße, Betreuungsschlüssel,…)                  (Strafregisterbescheinigung, …)</a:t>
            </a:r>
            <a:endParaRPr lang="de-AT" sz="1400" dirty="0"/>
          </a:p>
        </p:txBody>
      </p:sp>
    </p:spTree>
    <p:extLst>
      <p:ext uri="{BB962C8B-B14F-4D97-AF65-F5344CB8AC3E}">
        <p14:creationId xmlns:p14="http://schemas.microsoft.com/office/powerpoint/2010/main" val="705369534"/>
      </p:ext>
    </p:extLst>
  </p:cSld>
  <p:clrMapOvr>
    <a:masterClrMapping/>
  </p:clrMapOvr>
  <p:transition>
    <p:wedg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4694FB1-628B-05D0-6E18-BA5382B857D9}"/>
              </a:ext>
            </a:extLst>
          </p:cNvPr>
          <p:cNvSpPr>
            <a:spLocks noGrp="1"/>
          </p:cNvSpPr>
          <p:nvPr>
            <p:ph type="title"/>
          </p:nvPr>
        </p:nvSpPr>
        <p:spPr/>
        <p:txBody>
          <a:bodyPr/>
          <a:lstStyle/>
          <a:p>
            <a:pPr algn="ctr"/>
            <a:r>
              <a:rPr lang="de-AT" dirty="0">
                <a:solidFill>
                  <a:schemeClr val="accent1">
                    <a:lumMod val="75000"/>
                  </a:schemeClr>
                </a:solidFill>
              </a:rPr>
              <a:t>Formen von Gewalt</a:t>
            </a:r>
          </a:p>
        </p:txBody>
      </p:sp>
      <p:sp>
        <p:nvSpPr>
          <p:cNvPr id="3" name="Foliennummernplatzhalter 2">
            <a:extLst>
              <a:ext uri="{FF2B5EF4-FFF2-40B4-BE49-F238E27FC236}">
                <a16:creationId xmlns:a16="http://schemas.microsoft.com/office/drawing/2014/main" id="{0B08C938-E049-8985-B22F-8CB8E9E2639F}"/>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12</a:t>
            </a:fld>
            <a:endParaRPr lang="de-AT"/>
          </a:p>
        </p:txBody>
      </p:sp>
      <p:sp>
        <p:nvSpPr>
          <p:cNvPr id="14" name="Plaque 13">
            <a:extLst>
              <a:ext uri="{FF2B5EF4-FFF2-40B4-BE49-F238E27FC236}">
                <a16:creationId xmlns:a16="http://schemas.microsoft.com/office/drawing/2014/main" id="{A00A92E6-48BE-EE0C-A373-7DAEC00A4A2B}"/>
              </a:ext>
            </a:extLst>
          </p:cNvPr>
          <p:cNvSpPr/>
          <p:nvPr/>
        </p:nvSpPr>
        <p:spPr>
          <a:xfrm>
            <a:off x="1237987" y="2475975"/>
            <a:ext cx="1856981" cy="1872078"/>
          </a:xfrm>
          <a:prstGeom prst="plaqu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laque 14">
            <a:extLst>
              <a:ext uri="{FF2B5EF4-FFF2-40B4-BE49-F238E27FC236}">
                <a16:creationId xmlns:a16="http://schemas.microsoft.com/office/drawing/2014/main" id="{182EB2E8-43FE-74BF-FB3C-6898F3A184DB}"/>
              </a:ext>
            </a:extLst>
          </p:cNvPr>
          <p:cNvSpPr/>
          <p:nvPr/>
        </p:nvSpPr>
        <p:spPr>
          <a:xfrm>
            <a:off x="3868610" y="3429432"/>
            <a:ext cx="1856981" cy="1872078"/>
          </a:xfrm>
          <a:prstGeom prst="plaqu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laque 15">
            <a:extLst>
              <a:ext uri="{FF2B5EF4-FFF2-40B4-BE49-F238E27FC236}">
                <a16:creationId xmlns:a16="http://schemas.microsoft.com/office/drawing/2014/main" id="{ED848B17-60A3-8755-C1AC-983F9EF1FA65}"/>
              </a:ext>
            </a:extLst>
          </p:cNvPr>
          <p:cNvSpPr/>
          <p:nvPr/>
        </p:nvSpPr>
        <p:spPr>
          <a:xfrm>
            <a:off x="6418821" y="4348427"/>
            <a:ext cx="1856981" cy="1872078"/>
          </a:xfrm>
          <a:prstGeom prst="plaqu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9C23C712-F1A5-3359-D333-10109021E5EB}"/>
              </a:ext>
            </a:extLst>
          </p:cNvPr>
          <p:cNvSpPr txBox="1"/>
          <p:nvPr/>
        </p:nvSpPr>
        <p:spPr>
          <a:xfrm>
            <a:off x="1347279" y="3012919"/>
            <a:ext cx="163052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err="1"/>
              <a:t>personelle</a:t>
            </a:r>
          </a:p>
          <a:p>
            <a:pPr algn="ctr"/>
            <a:r>
              <a:rPr lang="en-US" sz="2400" dirty="0"/>
              <a:t>Gewalt</a:t>
            </a:r>
          </a:p>
        </p:txBody>
      </p:sp>
      <p:sp>
        <p:nvSpPr>
          <p:cNvPr id="18" name="TextBox 17">
            <a:extLst>
              <a:ext uri="{FF2B5EF4-FFF2-40B4-BE49-F238E27FC236}">
                <a16:creationId xmlns:a16="http://schemas.microsoft.com/office/drawing/2014/main" id="{D15FA627-78A8-9C82-516C-1AF9CC4A1212}"/>
              </a:ext>
            </a:extLst>
          </p:cNvPr>
          <p:cNvSpPr txBox="1"/>
          <p:nvPr/>
        </p:nvSpPr>
        <p:spPr>
          <a:xfrm>
            <a:off x="6528113" y="4862396"/>
            <a:ext cx="163052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err="1"/>
              <a:t>kulturelle</a:t>
            </a:r>
          </a:p>
          <a:p>
            <a:pPr algn="ctr"/>
            <a:r>
              <a:rPr lang="en-US" sz="2400" dirty="0"/>
              <a:t>Gewalt</a:t>
            </a:r>
          </a:p>
        </p:txBody>
      </p:sp>
      <p:sp>
        <p:nvSpPr>
          <p:cNvPr id="19" name="TextBox 18">
            <a:extLst>
              <a:ext uri="{FF2B5EF4-FFF2-40B4-BE49-F238E27FC236}">
                <a16:creationId xmlns:a16="http://schemas.microsoft.com/office/drawing/2014/main" id="{DC172E25-A1D5-722F-920F-1ED635990735}"/>
              </a:ext>
            </a:extLst>
          </p:cNvPr>
          <p:cNvSpPr txBox="1"/>
          <p:nvPr/>
        </p:nvSpPr>
        <p:spPr>
          <a:xfrm>
            <a:off x="3977902" y="3943401"/>
            <a:ext cx="163052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err="1"/>
              <a:t>strukturelle</a:t>
            </a:r>
            <a:r>
              <a:rPr lang="en-US" sz="2400" dirty="0"/>
              <a:t> </a:t>
            </a:r>
          </a:p>
          <a:p>
            <a:pPr algn="ctr"/>
            <a:r>
              <a:rPr lang="en-US" sz="2400" dirty="0"/>
              <a:t>Gewalt</a:t>
            </a:r>
          </a:p>
        </p:txBody>
      </p:sp>
    </p:spTree>
    <p:extLst>
      <p:ext uri="{BB962C8B-B14F-4D97-AF65-F5344CB8AC3E}">
        <p14:creationId xmlns:p14="http://schemas.microsoft.com/office/powerpoint/2010/main" val="1572514984"/>
      </p:ext>
    </p:extLst>
  </p:cSld>
  <p:clrMapOvr>
    <a:masterClrMapping/>
  </p:clrMapOvr>
  <p:transition>
    <p:wedg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392745-57E9-E79F-674A-777921C4C700}"/>
              </a:ext>
            </a:extLst>
          </p:cNvPr>
          <p:cNvSpPr>
            <a:spLocks noGrp="1"/>
          </p:cNvSpPr>
          <p:nvPr>
            <p:ph type="title"/>
          </p:nvPr>
        </p:nvSpPr>
        <p:spPr/>
        <p:txBody>
          <a:bodyPr vert="horz" lIns="91440" tIns="45720" rIns="91440" bIns="45720" anchor="ctr">
            <a:normAutofit fontScale="90000"/>
          </a:bodyPr>
          <a:lstStyle/>
          <a:p>
            <a:pPr algn="ctr"/>
            <a:r>
              <a:rPr lang="de-AT" dirty="0">
                <a:solidFill>
                  <a:schemeClr val="accent1">
                    <a:lumMod val="75000"/>
                  </a:schemeClr>
                </a:solidFill>
              </a:rPr>
              <a:t>Personelle Gewalt</a:t>
            </a:r>
            <a:br>
              <a:rPr lang="de-AT" dirty="0">
                <a:solidFill>
                  <a:schemeClr val="accent1">
                    <a:lumMod val="75000"/>
                  </a:schemeClr>
                </a:solidFill>
              </a:rPr>
            </a:br>
            <a:r>
              <a:rPr lang="de-AT" sz="2700" b="1" dirty="0">
                <a:solidFill>
                  <a:schemeClr val="accent1">
                    <a:lumMod val="75000"/>
                  </a:schemeClr>
                </a:solidFill>
              </a:rPr>
              <a:t>aktive Handlungen/Unterlassung/Vernachlässigung</a:t>
            </a:r>
            <a:endParaRPr lang="de-AT" b="1" dirty="0">
              <a:solidFill>
                <a:schemeClr val="accent1">
                  <a:lumMod val="75000"/>
                </a:schemeClr>
              </a:solidFill>
            </a:endParaRPr>
          </a:p>
        </p:txBody>
      </p:sp>
      <p:sp>
        <p:nvSpPr>
          <p:cNvPr id="3" name="Foliennummernplatzhalter 2">
            <a:extLst>
              <a:ext uri="{FF2B5EF4-FFF2-40B4-BE49-F238E27FC236}">
                <a16:creationId xmlns:a16="http://schemas.microsoft.com/office/drawing/2014/main" id="{15BFD32C-6A4A-1C4B-3063-8ED0E7C57033}"/>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13</a:t>
            </a:fld>
            <a:endParaRPr lang="de-AT"/>
          </a:p>
        </p:txBody>
      </p:sp>
      <p:sp>
        <p:nvSpPr>
          <p:cNvPr id="4" name="Inhaltsplatzhalter 3">
            <a:extLst>
              <a:ext uri="{FF2B5EF4-FFF2-40B4-BE49-F238E27FC236}">
                <a16:creationId xmlns:a16="http://schemas.microsoft.com/office/drawing/2014/main" id="{72D352D2-6336-8D46-CCC6-7C4AD47FE4D2}"/>
              </a:ext>
            </a:extLst>
          </p:cNvPr>
          <p:cNvSpPr>
            <a:spLocks noGrp="1"/>
          </p:cNvSpPr>
          <p:nvPr>
            <p:ph sz="quarter" idx="1"/>
          </p:nvPr>
        </p:nvSpPr>
        <p:spPr>
          <a:xfrm>
            <a:off x="612648" y="1631302"/>
            <a:ext cx="3873789" cy="4495800"/>
          </a:xfrm>
          <a:ln>
            <a:solidFill>
              <a:srgbClr val="92D050"/>
            </a:solidFill>
          </a:ln>
        </p:spPr>
        <p:txBody>
          <a:bodyPr>
            <a:normAutofit/>
          </a:bodyPr>
          <a:lstStyle/>
          <a:p>
            <a:pPr marL="0" indent="0" algn="l" rtl="0" fontAlgn="base">
              <a:buNone/>
            </a:pPr>
            <a:r>
              <a:rPr lang="de-AT" sz="1600" b="1" i="0" u="none" strike="noStrike" dirty="0">
                <a:solidFill>
                  <a:srgbClr val="0070C0"/>
                </a:solidFill>
                <a:effectLst/>
                <a:latin typeface="Tw Cen MT" panose="020B0602020104020603" pitchFamily="34" charset="0"/>
              </a:rPr>
              <a:t>Physische Gewalt </a:t>
            </a:r>
            <a:r>
              <a:rPr lang="de-AT" sz="1600" b="0" i="0" u="none" strike="noStrike" dirty="0">
                <a:solidFill>
                  <a:srgbClr val="0070C0"/>
                </a:solidFill>
                <a:effectLst/>
                <a:latin typeface="Tw Cen MT" panose="020B0602020104020603" pitchFamily="34" charset="0"/>
              </a:rPr>
              <a:t>(körperlich): </a:t>
            </a:r>
          </a:p>
          <a:p>
            <a:pPr marL="0" indent="0" algn="l" rtl="0" fontAlgn="base">
              <a:buNone/>
            </a:pPr>
            <a:r>
              <a:rPr lang="de-AT" sz="1600" b="0" i="0" u="none" strike="noStrike" dirty="0">
                <a:solidFill>
                  <a:srgbClr val="0070C0"/>
                </a:solidFill>
                <a:effectLst/>
                <a:latin typeface="Tw Cen MT" panose="020B0602020104020603" pitchFamily="34" charset="0"/>
              </a:rPr>
              <a:t>liegt vor, wenn eine Person einer anderen Person eine Körperverletzung zufügt oder sie an der Gesundheit schädigt - alle Formen von Misshandlungen: </a:t>
            </a:r>
          </a:p>
          <a:p>
            <a:pPr marL="0" indent="0" algn="l" rtl="0" fontAlgn="base">
              <a:buNone/>
            </a:pPr>
            <a:r>
              <a:rPr lang="de-AT" sz="1600" b="0" i="0" u="none" strike="noStrike" dirty="0">
                <a:solidFill>
                  <a:srgbClr val="61B6FF"/>
                </a:solidFill>
                <a:effectLst/>
                <a:latin typeface="Tw Cen MT" panose="020B0602020104020603" pitchFamily="34" charset="0"/>
              </a:rPr>
              <a:t>z.B. schlagen, schütteln, stoßen, treten, boxen, mit Gegenständen werfen…</a:t>
            </a:r>
            <a:r>
              <a:rPr lang="en-US" sz="1600" b="0" i="0" dirty="0">
                <a:solidFill>
                  <a:srgbClr val="000000"/>
                </a:solidFill>
                <a:effectLst/>
                <a:latin typeface="Tw Cen MT" panose="020B0602020104020603" pitchFamily="34" charset="0"/>
              </a:rPr>
              <a:t>​</a:t>
            </a:r>
            <a:endParaRPr lang="en-US" sz="2800" b="0" i="0" dirty="0">
              <a:solidFill>
                <a:srgbClr val="000000"/>
              </a:solidFill>
              <a:effectLst/>
              <a:latin typeface="Arial" panose="020B0604020202020204" pitchFamily="34" charset="0"/>
            </a:endParaRPr>
          </a:p>
          <a:p>
            <a:pPr marL="0" indent="0">
              <a:buNone/>
            </a:pPr>
            <a:endParaRPr lang="de-AT" dirty="0"/>
          </a:p>
        </p:txBody>
      </p:sp>
      <p:sp>
        <p:nvSpPr>
          <p:cNvPr id="5" name="Inhaltsplatzhalter 3">
            <a:extLst>
              <a:ext uri="{FF2B5EF4-FFF2-40B4-BE49-F238E27FC236}">
                <a16:creationId xmlns:a16="http://schemas.microsoft.com/office/drawing/2014/main" id="{CC1852E4-78F0-0AFB-3648-3E31C4AB2B4E}"/>
              </a:ext>
            </a:extLst>
          </p:cNvPr>
          <p:cNvSpPr txBox="1">
            <a:spLocks/>
          </p:cNvSpPr>
          <p:nvPr/>
        </p:nvSpPr>
        <p:spPr>
          <a:xfrm>
            <a:off x="4657562" y="1631302"/>
            <a:ext cx="3873790" cy="4495800"/>
          </a:xfrm>
          <a:prstGeom prst="rect">
            <a:avLst/>
          </a:prstGeom>
          <a:ln>
            <a:solidFill>
              <a:srgbClr val="92D050"/>
            </a:solidFill>
          </a:ln>
        </p:spPr>
        <p:txBody>
          <a:bodyPr vert="horz" lIns="91440" tIns="45720" rIns="91440" bIns="45720" anchor="t">
            <a:normAutofit fontScale="850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fontAlgn="base">
              <a:buNone/>
            </a:pPr>
            <a:r>
              <a:rPr lang="en-US" sz="1900" dirty="0">
                <a:solidFill>
                  <a:srgbClr val="000000"/>
                </a:solidFill>
                <a:latin typeface="Tw Cen MT" panose="020B0602020104020603" pitchFamily="34" charset="0"/>
              </a:rPr>
              <a:t>​</a:t>
            </a:r>
            <a:r>
              <a:rPr lang="de-AT" sz="1900" b="1" dirty="0">
                <a:solidFill>
                  <a:srgbClr val="0070C0"/>
                </a:solidFill>
                <a:latin typeface="Tw Cen MT" panose="020B0602020104020603" pitchFamily="34" charset="0"/>
              </a:rPr>
              <a:t>Sexualisierter Gewalt: </a:t>
            </a:r>
          </a:p>
          <a:p>
            <a:pPr marL="0" indent="0" fontAlgn="base">
              <a:buNone/>
            </a:pPr>
            <a:r>
              <a:rPr lang="de-AT" sz="1900" dirty="0">
                <a:solidFill>
                  <a:srgbClr val="0070C0"/>
                </a:solidFill>
                <a:latin typeface="Tw Cen MT" panose="020B0602020104020603" pitchFamily="34" charset="0"/>
              </a:rPr>
              <a:t>alle sexuellen Handlungen, die einem Kind bzw. einer Frau oder einem Mann aufgedrängt oder aufgezwungen werden. Sie ist ein Akt der Aggression und des Machtmissbrauchs. Sexualisierte Gewalt reicht von der sexuellen Belästigung oder Vergewaltigung Erwachsener und geht bis zum sexuellen Missbrauch von Kindern. (Gewaltinfo.at)</a:t>
            </a:r>
            <a:r>
              <a:rPr lang="en-US" sz="1900" dirty="0">
                <a:solidFill>
                  <a:srgbClr val="000000"/>
                </a:solidFill>
                <a:latin typeface="Tw Cen MT" panose="020B0602020104020603" pitchFamily="34" charset="0"/>
              </a:rPr>
              <a:t>​</a:t>
            </a:r>
            <a:endParaRPr lang="en-US" sz="3300" dirty="0">
              <a:solidFill>
                <a:srgbClr val="000000"/>
              </a:solidFill>
              <a:latin typeface="Arial" panose="020B0604020202020204" pitchFamily="34" charset="0"/>
            </a:endParaRPr>
          </a:p>
          <a:p>
            <a:pPr fontAlgn="base"/>
            <a:r>
              <a:rPr lang="de-AT" sz="1900" dirty="0">
                <a:solidFill>
                  <a:srgbClr val="61B6FF"/>
                </a:solidFill>
                <a:latin typeface="Tw Cen MT" panose="020B0602020104020603" pitchFamily="34" charset="0"/>
              </a:rPr>
              <a:t>Hands-On-Delikte: sexuelle Handlungen am eigenen oder fremden Körper</a:t>
            </a:r>
            <a:r>
              <a:rPr lang="en-US" sz="1900" dirty="0">
                <a:solidFill>
                  <a:srgbClr val="000000"/>
                </a:solidFill>
                <a:latin typeface="Tw Cen MT" panose="020B0602020104020603" pitchFamily="34" charset="0"/>
              </a:rPr>
              <a:t>​</a:t>
            </a:r>
            <a:endParaRPr lang="en-US" sz="3300" dirty="0">
              <a:solidFill>
                <a:srgbClr val="000000"/>
              </a:solidFill>
              <a:latin typeface="Segoe UI" panose="020B0502040204020203" pitchFamily="34" charset="0"/>
            </a:endParaRPr>
          </a:p>
          <a:p>
            <a:pPr fontAlgn="base"/>
            <a:r>
              <a:rPr lang="de-AT" sz="1900" dirty="0">
                <a:solidFill>
                  <a:srgbClr val="61B6FF"/>
                </a:solidFill>
                <a:latin typeface="Tw Cen MT"/>
              </a:rPr>
              <a:t>Hands-Off-Delikte: Sexting, </a:t>
            </a:r>
            <a:r>
              <a:rPr lang="de-AT" sz="1900" dirty="0" err="1">
                <a:solidFill>
                  <a:srgbClr val="61B6FF"/>
                </a:solidFill>
                <a:latin typeface="Tw Cen MT"/>
              </a:rPr>
              <a:t>Sextortion</a:t>
            </a:r>
            <a:r>
              <a:rPr lang="de-AT" sz="1900" dirty="0">
                <a:solidFill>
                  <a:srgbClr val="61B6FF"/>
                </a:solidFill>
                <a:latin typeface="Tw Cen MT"/>
              </a:rPr>
              <a:t>, Grooming, Pornokonsum mit Minderjährigen, Bodyshaming, sexistische Witze, Cat-Calling, </a:t>
            </a:r>
            <a:r>
              <a:rPr lang="de-AT" sz="1700" dirty="0">
                <a:solidFill>
                  <a:srgbClr val="61B6FF"/>
                </a:solidFill>
                <a:latin typeface="TW Cen MT"/>
              </a:rPr>
              <a:t>, Anfertigen &amp; Besitz (Betrachten, Downloaden, Weitergabe) von bildlichem sexualbezogenem Kindesmissbrauchsmaterial / bildlich sexualbezogenen Darstellungen minderjähriger Personen</a:t>
            </a:r>
            <a:endParaRPr lang="en-US" sz="1900" dirty="0">
              <a:latin typeface="Tw Cen MT"/>
            </a:endParaRPr>
          </a:p>
        </p:txBody>
      </p:sp>
    </p:spTree>
    <p:extLst>
      <p:ext uri="{BB962C8B-B14F-4D97-AF65-F5344CB8AC3E}">
        <p14:creationId xmlns:p14="http://schemas.microsoft.com/office/powerpoint/2010/main" val="1267507190"/>
      </p:ext>
    </p:extLst>
  </p:cSld>
  <p:clrMapOvr>
    <a:masterClrMapping/>
  </p:clrMapOvr>
  <p:transition>
    <p:wedg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a:extLst>
              <a:ext uri="{FF2B5EF4-FFF2-40B4-BE49-F238E27FC236}">
                <a16:creationId xmlns:a16="http://schemas.microsoft.com/office/drawing/2014/main" id="{FF251CE5-ED12-EE9E-5E60-81ED74E6A9F3}"/>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14</a:t>
            </a:fld>
            <a:endParaRPr lang="de-AT"/>
          </a:p>
        </p:txBody>
      </p:sp>
      <p:sp>
        <p:nvSpPr>
          <p:cNvPr id="4" name="Inhaltsplatzhalter 3">
            <a:extLst>
              <a:ext uri="{FF2B5EF4-FFF2-40B4-BE49-F238E27FC236}">
                <a16:creationId xmlns:a16="http://schemas.microsoft.com/office/drawing/2014/main" id="{581F4183-2EB7-2F69-F90B-E088C287B444}"/>
              </a:ext>
            </a:extLst>
          </p:cNvPr>
          <p:cNvSpPr>
            <a:spLocks noGrp="1"/>
          </p:cNvSpPr>
          <p:nvPr>
            <p:ph sz="quarter" idx="1"/>
          </p:nvPr>
        </p:nvSpPr>
        <p:spPr>
          <a:xfrm>
            <a:off x="270588" y="1600200"/>
            <a:ext cx="2653066" cy="4744616"/>
          </a:xfrm>
          <a:ln>
            <a:solidFill>
              <a:srgbClr val="92D050"/>
            </a:solidFill>
          </a:ln>
        </p:spPr>
        <p:txBody>
          <a:bodyPr>
            <a:normAutofit lnSpcReduction="10000"/>
          </a:bodyPr>
          <a:lstStyle/>
          <a:p>
            <a:pPr marL="0" indent="0" rtl="0" fontAlgn="base">
              <a:buNone/>
            </a:pPr>
            <a:r>
              <a:rPr lang="de-AT" sz="1800" b="1" i="0" u="none" strike="noStrike" dirty="0">
                <a:solidFill>
                  <a:srgbClr val="0070C0"/>
                </a:solidFill>
                <a:effectLst/>
                <a:latin typeface="Tw Cen MT" panose="020B0602020104020603" pitchFamily="34" charset="0"/>
              </a:rPr>
              <a:t>Psychische Gewalt </a:t>
            </a:r>
            <a:br>
              <a:rPr lang="de-AT" sz="1800" b="1" i="0" u="none" strike="noStrike" dirty="0">
                <a:solidFill>
                  <a:srgbClr val="0070C0"/>
                </a:solidFill>
                <a:effectLst/>
                <a:latin typeface="Tw Cen MT" panose="020B0602020104020603" pitchFamily="34" charset="0"/>
              </a:rPr>
            </a:br>
            <a:r>
              <a:rPr lang="de-AT" sz="1800" b="0" i="0" u="none" strike="noStrike" dirty="0">
                <a:solidFill>
                  <a:srgbClr val="0070C0"/>
                </a:solidFill>
                <a:effectLst/>
                <a:latin typeface="Tw Cen MT" panose="020B0602020104020603" pitchFamily="34" charset="0"/>
              </a:rPr>
              <a:t>(seelisch, emotional):</a:t>
            </a:r>
          </a:p>
          <a:p>
            <a:pPr marL="0" indent="0" rtl="0" fontAlgn="base">
              <a:buNone/>
            </a:pPr>
            <a:r>
              <a:rPr lang="de-AT" sz="1800" b="0" i="0" u="none" strike="noStrike" dirty="0">
                <a:solidFill>
                  <a:srgbClr val="0070C0"/>
                </a:solidFill>
                <a:effectLst/>
                <a:latin typeface="Tw Cen MT" panose="020B0602020104020603" pitchFamily="34" charset="0"/>
              </a:rPr>
              <a:t>liegt vor, wenn persönliche Autorität in einer persönlichen/zwischenmenschlichen Beziehung dazu benutzt wird, die Interessen, die Integrität und das Recht auf Selbst-bestimmung einer anderen Person unangemessen zu beschränken, </a:t>
            </a:r>
            <a:r>
              <a:rPr lang="de-AT" sz="1800" b="0" i="0" u="none" strike="noStrike" dirty="0">
                <a:solidFill>
                  <a:srgbClr val="61B6FF"/>
                </a:solidFill>
                <a:effectLst/>
                <a:latin typeface="Tw Cen MT" panose="020B0602020104020603" pitchFamily="34" charset="0"/>
              </a:rPr>
              <a:t>z.B. durch verbale Äußerungen, Abwertungen, Nötigungen, Diffamierungen; </a:t>
            </a:r>
            <a:r>
              <a:rPr lang="de-DE" sz="1800" b="0" i="0" u="none" strike="noStrike" dirty="0">
                <a:solidFill>
                  <a:srgbClr val="61B6FF"/>
                </a:solidFill>
                <a:effectLst/>
                <a:latin typeface="Tw Cen MT" panose="020B0602020104020603" pitchFamily="34" charset="0"/>
              </a:rPr>
              <a:t>Einschüchterung, Bedrohung, Verspotten, </a:t>
            </a:r>
            <a:r>
              <a:rPr lang="de-DE" sz="1800" b="0" i="0" u="none" strike="noStrike" dirty="0" err="1">
                <a:solidFill>
                  <a:srgbClr val="61B6FF"/>
                </a:solidFill>
                <a:effectLst/>
                <a:latin typeface="Tw Cen MT" panose="020B0602020104020603" pitchFamily="34" charset="0"/>
              </a:rPr>
              <a:t>Guilt</a:t>
            </a:r>
            <a:r>
              <a:rPr lang="de-DE" sz="1800" b="0" i="0" u="none" strike="noStrike" dirty="0">
                <a:solidFill>
                  <a:srgbClr val="61B6FF"/>
                </a:solidFill>
                <a:effectLst/>
                <a:latin typeface="Tw Cen MT" panose="020B0602020104020603" pitchFamily="34" charset="0"/>
              </a:rPr>
              <a:t> </a:t>
            </a:r>
            <a:r>
              <a:rPr lang="de-DE" sz="1800" b="0" i="0" u="none" strike="noStrike" dirty="0" err="1">
                <a:solidFill>
                  <a:srgbClr val="61B6FF"/>
                </a:solidFill>
                <a:effectLst/>
                <a:latin typeface="Tw Cen MT" panose="020B0602020104020603" pitchFamily="34" charset="0"/>
              </a:rPr>
              <a:t>Tripping</a:t>
            </a:r>
            <a:endParaRPr lang="en-US" b="0" i="0" dirty="0">
              <a:solidFill>
                <a:srgbClr val="000000"/>
              </a:solidFill>
              <a:effectLst/>
              <a:latin typeface="Arial" panose="020B0604020202020204" pitchFamily="34" charset="0"/>
            </a:endParaRPr>
          </a:p>
          <a:p>
            <a:endParaRPr lang="de-AT" dirty="0"/>
          </a:p>
        </p:txBody>
      </p:sp>
      <p:sp>
        <p:nvSpPr>
          <p:cNvPr id="5" name="Titel 1">
            <a:extLst>
              <a:ext uri="{FF2B5EF4-FFF2-40B4-BE49-F238E27FC236}">
                <a16:creationId xmlns:a16="http://schemas.microsoft.com/office/drawing/2014/main" id="{ADEF1302-ECF2-2310-0D52-284028F160BF}"/>
              </a:ext>
            </a:extLst>
          </p:cNvPr>
          <p:cNvSpPr>
            <a:spLocks noGrp="1"/>
          </p:cNvSpPr>
          <p:nvPr>
            <p:ph type="title"/>
          </p:nvPr>
        </p:nvSpPr>
        <p:spPr>
          <a:xfrm>
            <a:off x="1619250" y="228600"/>
            <a:ext cx="7146925" cy="990600"/>
          </a:xfrm>
        </p:spPr>
        <p:txBody>
          <a:bodyPr>
            <a:normAutofit fontScale="90000"/>
          </a:bodyPr>
          <a:lstStyle/>
          <a:p>
            <a:pPr algn="ctr"/>
            <a:r>
              <a:rPr lang="de-AT" dirty="0">
                <a:solidFill>
                  <a:schemeClr val="accent1">
                    <a:lumMod val="75000"/>
                  </a:schemeClr>
                </a:solidFill>
              </a:rPr>
              <a:t>Personelle Gewalt</a:t>
            </a:r>
            <a:br>
              <a:rPr lang="de-AT" dirty="0">
                <a:solidFill>
                  <a:schemeClr val="accent1">
                    <a:lumMod val="75000"/>
                  </a:schemeClr>
                </a:solidFill>
              </a:rPr>
            </a:br>
            <a:r>
              <a:rPr lang="de-AT" sz="2700" dirty="0">
                <a:solidFill>
                  <a:schemeClr val="accent1">
                    <a:lumMod val="75000"/>
                  </a:schemeClr>
                </a:solidFill>
              </a:rPr>
              <a:t>aktive Handlungen/Unterlassung/Vernachlässigung</a:t>
            </a:r>
            <a:endParaRPr lang="de-AT" dirty="0">
              <a:solidFill>
                <a:schemeClr val="accent1">
                  <a:lumMod val="75000"/>
                </a:schemeClr>
              </a:solidFill>
            </a:endParaRPr>
          </a:p>
        </p:txBody>
      </p:sp>
      <p:sp>
        <p:nvSpPr>
          <p:cNvPr id="7" name="Inhaltsplatzhalter 3">
            <a:extLst>
              <a:ext uri="{FF2B5EF4-FFF2-40B4-BE49-F238E27FC236}">
                <a16:creationId xmlns:a16="http://schemas.microsoft.com/office/drawing/2014/main" id="{728C3556-7E41-7773-766C-3DA7F8AF173A}"/>
              </a:ext>
            </a:extLst>
          </p:cNvPr>
          <p:cNvSpPr txBox="1">
            <a:spLocks/>
          </p:cNvSpPr>
          <p:nvPr/>
        </p:nvSpPr>
        <p:spPr>
          <a:xfrm>
            <a:off x="3191849" y="1600200"/>
            <a:ext cx="2653066" cy="4744616"/>
          </a:xfrm>
          <a:prstGeom prst="rect">
            <a:avLst/>
          </a:prstGeom>
          <a:ln>
            <a:solidFill>
              <a:srgbClr val="92D050"/>
            </a:solidFill>
          </a:ln>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fontAlgn="base">
              <a:buNone/>
            </a:pPr>
            <a:r>
              <a:rPr lang="de-AT" sz="1700" b="1" dirty="0">
                <a:solidFill>
                  <a:srgbClr val="0070C0"/>
                </a:solidFill>
                <a:latin typeface="Tw Cen MT" panose="020B0602020104020603" pitchFamily="34" charset="0"/>
              </a:rPr>
              <a:t>Spirituelle Gewalt</a:t>
            </a:r>
            <a:r>
              <a:rPr lang="de-AT" sz="1700" dirty="0">
                <a:solidFill>
                  <a:srgbClr val="0070C0"/>
                </a:solidFill>
                <a:latin typeface="Tw Cen MT" panose="020B0602020104020603" pitchFamily="34" charset="0"/>
              </a:rPr>
              <a:t>:</a:t>
            </a:r>
          </a:p>
          <a:p>
            <a:pPr marL="0" indent="0" fontAlgn="base">
              <a:buNone/>
            </a:pPr>
            <a:r>
              <a:rPr lang="de-AT" sz="1700" dirty="0">
                <a:solidFill>
                  <a:srgbClr val="0070C0"/>
                </a:solidFill>
                <a:latin typeface="Tw Cen MT" panose="020B0602020104020603" pitchFamily="34" charset="0"/>
              </a:rPr>
              <a:t>liegt vor, wenn persönliche, geistliche oder institutionelle Autorität dazu benutzt wird, die Interessen, die Integrität und das Recht auf religiöse Selbstbestimmung einer anderen Person unangemessen zu beschränken;</a:t>
            </a:r>
            <a:r>
              <a:rPr lang="de-AT" sz="1700" dirty="0">
                <a:solidFill>
                  <a:srgbClr val="61B6FF"/>
                </a:solidFill>
                <a:latin typeface="Tw Cen MT" panose="020B0602020104020603" pitchFamily="34" charset="0"/>
              </a:rPr>
              <a:t> z.B. mit Gott drohen, Angst machen vor Verdammnis, Nötigung zur Einhaltung religiöser Vorschriften…</a:t>
            </a:r>
            <a:r>
              <a:rPr lang="en-US" sz="1700" dirty="0">
                <a:solidFill>
                  <a:srgbClr val="000000"/>
                </a:solidFill>
                <a:latin typeface="Tw Cen MT" panose="020B0602020104020603" pitchFamily="34" charset="0"/>
              </a:rPr>
              <a:t>​</a:t>
            </a:r>
            <a:endParaRPr lang="en-US" sz="1700" dirty="0">
              <a:solidFill>
                <a:srgbClr val="000000"/>
              </a:solidFill>
              <a:latin typeface="Arial" panose="020B0604020202020204" pitchFamily="34" charset="0"/>
            </a:endParaRPr>
          </a:p>
          <a:p>
            <a:pPr marL="0" indent="0">
              <a:buNone/>
            </a:pPr>
            <a:endParaRPr lang="de-AT" dirty="0"/>
          </a:p>
        </p:txBody>
      </p:sp>
      <p:sp>
        <p:nvSpPr>
          <p:cNvPr id="8" name="Inhaltsplatzhalter 3">
            <a:extLst>
              <a:ext uri="{FF2B5EF4-FFF2-40B4-BE49-F238E27FC236}">
                <a16:creationId xmlns:a16="http://schemas.microsoft.com/office/drawing/2014/main" id="{895B78D1-19DC-4C09-5A7F-62248BFC1FB2}"/>
              </a:ext>
            </a:extLst>
          </p:cNvPr>
          <p:cNvSpPr txBox="1">
            <a:spLocks/>
          </p:cNvSpPr>
          <p:nvPr/>
        </p:nvSpPr>
        <p:spPr>
          <a:xfrm>
            <a:off x="6113110" y="1600200"/>
            <a:ext cx="2653065" cy="4744616"/>
          </a:xfrm>
          <a:prstGeom prst="rect">
            <a:avLst/>
          </a:prstGeom>
          <a:ln>
            <a:solidFill>
              <a:srgbClr val="92D050"/>
            </a:solidFill>
          </a:ln>
        </p:spPr>
        <p:txBody>
          <a:bodyPr vert="horz">
            <a:normAutofit fontScale="925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fontAlgn="base">
              <a:buNone/>
            </a:pPr>
            <a:r>
              <a:rPr lang="de-AT" sz="1800" b="1" dirty="0">
                <a:solidFill>
                  <a:srgbClr val="0070C0"/>
                </a:solidFill>
                <a:latin typeface="Tw Cen MT" panose="020B0602020104020603" pitchFamily="34" charset="0"/>
              </a:rPr>
              <a:t>Finanzielle/ökonomische Gewalt: </a:t>
            </a:r>
          </a:p>
          <a:p>
            <a:pPr marL="0" indent="0" fontAlgn="base">
              <a:buNone/>
            </a:pPr>
            <a:r>
              <a:rPr lang="de-AT" sz="1800" dirty="0">
                <a:solidFill>
                  <a:srgbClr val="0070C0"/>
                </a:solidFill>
                <a:latin typeface="Tw Cen MT" panose="020B0602020104020603" pitchFamily="34" charset="0"/>
              </a:rPr>
              <a:t>Bezeichnet</a:t>
            </a:r>
            <a:r>
              <a:rPr lang="de-AT" sz="1800" b="1" dirty="0">
                <a:solidFill>
                  <a:srgbClr val="0070C0"/>
                </a:solidFill>
                <a:latin typeface="Tw Cen MT" panose="020B0602020104020603" pitchFamily="34" charset="0"/>
              </a:rPr>
              <a:t> </a:t>
            </a:r>
            <a:r>
              <a:rPr lang="de-AT" sz="1800" dirty="0">
                <a:solidFill>
                  <a:srgbClr val="0070C0"/>
                </a:solidFill>
                <a:latin typeface="Tw Cen MT" panose="020B0602020104020603" pitchFamily="34" charset="0"/>
              </a:rPr>
              <a:t>finanzielle Ausbeutung der betroffenen Person, </a:t>
            </a:r>
            <a:r>
              <a:rPr lang="de-AT" sz="1800" dirty="0">
                <a:solidFill>
                  <a:srgbClr val="61B6FF"/>
                </a:solidFill>
                <a:latin typeface="Tw Cen MT" panose="020B0602020104020603" pitchFamily="34" charset="0"/>
              </a:rPr>
              <a:t>z.B. Wegnahme von Taschengeld oder Ersparnissen, Versagen der Bereitstellung ausreichender Geldmittel für die Versorgung und Ernährung, Verkauf von Dingen, die der betroffenen Person gehören, altersinadäquates Bestimmen, wie viel Geld ausgegeben werden darf, Verbieten eines eigenen Kontos, Vorenthalten wichtiger Dokumente, besonders im Kontext legalen Aufenthalts, Vorenthalten von Unterhaltszahlungen etc. </a:t>
            </a:r>
            <a:endParaRPr lang="de-AT" dirty="0">
              <a:solidFill>
                <a:srgbClr val="000000"/>
              </a:solidFill>
              <a:latin typeface="Arial" panose="020B0604020202020204" pitchFamily="34" charset="0"/>
            </a:endParaRPr>
          </a:p>
          <a:p>
            <a:endParaRPr lang="de-AT" dirty="0"/>
          </a:p>
        </p:txBody>
      </p:sp>
    </p:spTree>
    <p:extLst>
      <p:ext uri="{BB962C8B-B14F-4D97-AF65-F5344CB8AC3E}">
        <p14:creationId xmlns:p14="http://schemas.microsoft.com/office/powerpoint/2010/main" val="2603487655"/>
      </p:ext>
    </p:extLst>
  </p:cSld>
  <p:clrMapOvr>
    <a:masterClrMapping/>
  </p:clrMapOvr>
  <p:transition>
    <p:wedg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FE851D0-8945-5140-3A38-6C09494D0B6E}"/>
              </a:ext>
            </a:extLst>
          </p:cNvPr>
          <p:cNvSpPr>
            <a:spLocks noGrp="1"/>
          </p:cNvSpPr>
          <p:nvPr>
            <p:ph type="title"/>
          </p:nvPr>
        </p:nvSpPr>
        <p:spPr/>
        <p:txBody>
          <a:bodyPr>
            <a:normAutofit fontScale="90000"/>
          </a:bodyPr>
          <a:lstStyle/>
          <a:p>
            <a:pPr algn="ctr"/>
            <a:r>
              <a:rPr lang="de-AT" dirty="0">
                <a:solidFill>
                  <a:schemeClr val="accent1">
                    <a:lumMod val="75000"/>
                  </a:schemeClr>
                </a:solidFill>
              </a:rPr>
              <a:t>Strukturelle und Kulturelle Gewalt</a:t>
            </a:r>
          </a:p>
        </p:txBody>
      </p:sp>
      <p:sp>
        <p:nvSpPr>
          <p:cNvPr id="3" name="Foliennummernplatzhalter 2">
            <a:extLst>
              <a:ext uri="{FF2B5EF4-FFF2-40B4-BE49-F238E27FC236}">
                <a16:creationId xmlns:a16="http://schemas.microsoft.com/office/drawing/2014/main" id="{C1126C07-E103-0480-D7EB-64390D5DB9E9}"/>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15</a:t>
            </a:fld>
            <a:endParaRPr lang="de-AT"/>
          </a:p>
        </p:txBody>
      </p:sp>
      <p:sp>
        <p:nvSpPr>
          <p:cNvPr id="4" name="Inhaltsplatzhalter 3">
            <a:extLst>
              <a:ext uri="{FF2B5EF4-FFF2-40B4-BE49-F238E27FC236}">
                <a16:creationId xmlns:a16="http://schemas.microsoft.com/office/drawing/2014/main" id="{2775A549-2BF9-2176-54A0-A43C30E3E2D0}"/>
              </a:ext>
            </a:extLst>
          </p:cNvPr>
          <p:cNvSpPr>
            <a:spLocks noGrp="1"/>
          </p:cNvSpPr>
          <p:nvPr>
            <p:ph sz="quarter" idx="1"/>
          </p:nvPr>
        </p:nvSpPr>
        <p:spPr>
          <a:xfrm>
            <a:off x="612648" y="1768151"/>
            <a:ext cx="3754079" cy="4495800"/>
          </a:xfrm>
          <a:ln>
            <a:solidFill>
              <a:srgbClr val="92D050"/>
            </a:solidFill>
          </a:ln>
        </p:spPr>
        <p:txBody>
          <a:bodyPr>
            <a:normAutofit/>
          </a:bodyPr>
          <a:lstStyle/>
          <a:p>
            <a:pPr marL="0" indent="0" algn="l" rtl="0" fontAlgn="base">
              <a:buNone/>
            </a:pPr>
            <a:r>
              <a:rPr lang="de-AT" sz="1800" b="1" i="0" u="none" strike="noStrike" dirty="0">
                <a:solidFill>
                  <a:srgbClr val="000000"/>
                </a:solidFill>
                <a:effectLst/>
                <a:latin typeface="Tw Cen MT" panose="020B0602020104020603" pitchFamily="34" charset="0"/>
              </a:rPr>
              <a:t>Strukturelle Gewalt:</a:t>
            </a:r>
            <a:r>
              <a:rPr lang="en-US" sz="1800" b="0" i="0" dirty="0">
                <a:solidFill>
                  <a:srgbClr val="000000"/>
                </a:solidFill>
                <a:effectLst/>
                <a:latin typeface="Tw Cen MT" panose="020B0602020104020603" pitchFamily="34" charset="0"/>
              </a:rPr>
              <a:t>​</a:t>
            </a:r>
            <a:endParaRPr lang="en-US" b="0" i="0" dirty="0">
              <a:solidFill>
                <a:srgbClr val="000000"/>
              </a:solidFill>
              <a:effectLst/>
              <a:latin typeface="Segoe UI" panose="020B0502040204020203" pitchFamily="34" charset="0"/>
            </a:endParaRPr>
          </a:p>
          <a:p>
            <a:pPr marL="0" indent="0" algn="l" rtl="0" fontAlgn="base">
              <a:buNone/>
            </a:pPr>
            <a:r>
              <a:rPr lang="de-AT" sz="1800" dirty="0">
                <a:solidFill>
                  <a:srgbClr val="0070C0"/>
                </a:solidFill>
                <a:latin typeface="Tw Cen MT" panose="020B0602020104020603" pitchFamily="34" charset="0"/>
              </a:rPr>
              <a:t>w</a:t>
            </a:r>
            <a:r>
              <a:rPr lang="de-AT" sz="1800" b="0" i="0" u="none" strike="noStrike" dirty="0">
                <a:solidFill>
                  <a:srgbClr val="0070C0"/>
                </a:solidFill>
                <a:effectLst/>
                <a:latin typeface="Tw Cen MT" panose="020B0602020104020603" pitchFamily="34" charset="0"/>
              </a:rPr>
              <a:t>ird die Gewalt von institutionellen oder gesellschaftlichen Strukturen bestimmt, handelt es sich um strukturelle Gewalt. </a:t>
            </a:r>
          </a:p>
          <a:p>
            <a:pPr marL="0" indent="0" algn="l" rtl="0" fontAlgn="base">
              <a:buNone/>
            </a:pPr>
            <a:r>
              <a:rPr lang="de-AT" sz="1800" b="0" i="0" u="none" strike="noStrike" dirty="0">
                <a:solidFill>
                  <a:srgbClr val="0070C0"/>
                </a:solidFill>
                <a:effectLst/>
                <a:latin typeface="Tw Cen MT" panose="020B0602020104020603" pitchFamily="34" charset="0"/>
              </a:rPr>
              <a:t>„Strukturelle Gewalt weist auf ungleiche (gesellschaftliche) Verhältnisse hin, die Menschen in ihrer Entwicklung behindern oder sogar bedrohen.“ (gewaltinfo.at)</a:t>
            </a:r>
            <a:r>
              <a:rPr lang="en-US" sz="1800" b="0" i="0" dirty="0">
                <a:solidFill>
                  <a:srgbClr val="000000"/>
                </a:solidFill>
                <a:effectLst/>
                <a:latin typeface="Tw Cen MT" panose="020B0602020104020603" pitchFamily="34" charset="0"/>
              </a:rPr>
              <a:t>​</a:t>
            </a:r>
            <a:endParaRPr lang="en-US" b="0" i="0" dirty="0">
              <a:solidFill>
                <a:srgbClr val="000000"/>
              </a:solidFill>
              <a:effectLst/>
              <a:latin typeface="Segoe UI" panose="020B0502040204020203" pitchFamily="34" charset="0"/>
            </a:endParaRPr>
          </a:p>
          <a:p>
            <a:pPr marL="0" indent="0" algn="l" rtl="0" fontAlgn="base">
              <a:buNone/>
            </a:pPr>
            <a:r>
              <a:rPr lang="de-AT" sz="1800" b="0" i="0" u="none" strike="noStrike" dirty="0">
                <a:solidFill>
                  <a:srgbClr val="61B6FF"/>
                </a:solidFill>
                <a:effectLst/>
                <a:latin typeface="Tw Cen MT" panose="020B0602020104020603" pitchFamily="34" charset="0"/>
              </a:rPr>
              <a:t>z.B. inhumane Lebensbedingungen, Schlafenszeiten in Pflegeheimen,…</a:t>
            </a:r>
            <a:r>
              <a:rPr lang="de-AT" sz="1800" b="0" i="0" dirty="0">
                <a:solidFill>
                  <a:srgbClr val="000000"/>
                </a:solidFill>
                <a:effectLst/>
                <a:latin typeface="Tw Cen MT" panose="020B0602020104020603" pitchFamily="34" charset="0"/>
              </a:rPr>
              <a:t>​</a:t>
            </a:r>
            <a:endParaRPr lang="de-AT" b="0" i="0" dirty="0">
              <a:solidFill>
                <a:srgbClr val="000000"/>
              </a:solidFill>
              <a:effectLst/>
              <a:latin typeface="Segoe UI" panose="020B0502040204020203" pitchFamily="34" charset="0"/>
            </a:endParaRPr>
          </a:p>
          <a:p>
            <a:pPr marL="0" indent="0" algn="l" rtl="0" fontAlgn="base">
              <a:buNone/>
            </a:pPr>
            <a:r>
              <a:rPr lang="de-AT" sz="1800" b="0" i="0" dirty="0">
                <a:solidFill>
                  <a:srgbClr val="000000"/>
                </a:solidFill>
                <a:effectLst/>
                <a:latin typeface="Tw Cen MT" panose="020B0602020104020603" pitchFamily="34" charset="0"/>
              </a:rPr>
              <a:t>​</a:t>
            </a:r>
            <a:endParaRPr lang="de-AT" b="0" i="0" dirty="0">
              <a:solidFill>
                <a:srgbClr val="000000"/>
              </a:solidFill>
              <a:effectLst/>
              <a:latin typeface="Segoe UI" panose="020B0502040204020203" pitchFamily="34" charset="0"/>
            </a:endParaRPr>
          </a:p>
          <a:p>
            <a:endParaRPr lang="de-AT" dirty="0"/>
          </a:p>
        </p:txBody>
      </p:sp>
      <p:sp>
        <p:nvSpPr>
          <p:cNvPr id="5" name="Inhaltsplatzhalter 3">
            <a:extLst>
              <a:ext uri="{FF2B5EF4-FFF2-40B4-BE49-F238E27FC236}">
                <a16:creationId xmlns:a16="http://schemas.microsoft.com/office/drawing/2014/main" id="{1177903A-0EAC-C510-39A9-08A621974AD5}"/>
              </a:ext>
            </a:extLst>
          </p:cNvPr>
          <p:cNvSpPr txBox="1">
            <a:spLocks/>
          </p:cNvSpPr>
          <p:nvPr/>
        </p:nvSpPr>
        <p:spPr>
          <a:xfrm>
            <a:off x="4777273" y="1768151"/>
            <a:ext cx="3754079" cy="4495800"/>
          </a:xfrm>
          <a:prstGeom prst="rect">
            <a:avLst/>
          </a:prstGeom>
          <a:ln>
            <a:solidFill>
              <a:srgbClr val="92D050"/>
            </a:solidFill>
          </a:ln>
        </p:spPr>
        <p:txBody>
          <a:bodyPr vert="horz">
            <a:normAutofit fontScale="92500" lnSpcReduction="1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fontAlgn="base">
              <a:buNone/>
            </a:pPr>
            <a:r>
              <a:rPr lang="de-AT" sz="1800" b="1" dirty="0">
                <a:solidFill>
                  <a:srgbClr val="000000"/>
                </a:solidFill>
                <a:latin typeface="Tw Cen MT" panose="020B0602020104020603" pitchFamily="34" charset="0"/>
              </a:rPr>
              <a:t>Kulturelle Gewalt:</a:t>
            </a:r>
            <a:r>
              <a:rPr lang="en-US" sz="1800" dirty="0">
                <a:solidFill>
                  <a:srgbClr val="000000"/>
                </a:solidFill>
                <a:latin typeface="Tw Cen MT" panose="020B0602020104020603" pitchFamily="34" charset="0"/>
              </a:rPr>
              <a:t>​</a:t>
            </a:r>
            <a:endParaRPr lang="en-US" dirty="0">
              <a:solidFill>
                <a:srgbClr val="000000"/>
              </a:solidFill>
              <a:latin typeface="Segoe UI" panose="020B0502040204020203" pitchFamily="34" charset="0"/>
            </a:endParaRPr>
          </a:p>
          <a:p>
            <a:pPr marL="0" indent="0" fontAlgn="base">
              <a:buNone/>
            </a:pPr>
            <a:r>
              <a:rPr lang="de-AT" sz="1800" dirty="0">
                <a:solidFill>
                  <a:srgbClr val="0070C0"/>
                </a:solidFill>
                <a:latin typeface="Tw Cen MT" panose="020B0602020104020603" pitchFamily="34" charset="0"/>
              </a:rPr>
              <a:t>„Gewalt der Vorurteile, die innerhalb einer Kultur herrschen und das Handeln bestimmen“. (Osterbrink &amp; </a:t>
            </a:r>
            <a:r>
              <a:rPr lang="de-AT" sz="1800" dirty="0" err="1">
                <a:solidFill>
                  <a:srgbClr val="0070C0"/>
                </a:solidFill>
                <a:latin typeface="Tw Cen MT" panose="020B0602020104020603" pitchFamily="34" charset="0"/>
              </a:rPr>
              <a:t>Andratsch</a:t>
            </a:r>
            <a:r>
              <a:rPr lang="de-AT" sz="1800" dirty="0">
                <a:solidFill>
                  <a:srgbClr val="0070C0"/>
                </a:solidFill>
                <a:latin typeface="Tw Cen MT" panose="020B0602020104020603" pitchFamily="34" charset="0"/>
              </a:rPr>
              <a:t>, 2015) </a:t>
            </a:r>
          </a:p>
          <a:p>
            <a:pPr marL="0" indent="0" fontAlgn="base">
              <a:buNone/>
            </a:pPr>
            <a:r>
              <a:rPr lang="de-AT" sz="1800" dirty="0">
                <a:solidFill>
                  <a:srgbClr val="0070C0"/>
                </a:solidFill>
                <a:latin typeface="Tw Cen MT" panose="020B0602020104020603" pitchFamily="34" charset="0"/>
              </a:rPr>
              <a:t>In Abgrenzung zu den beiden anderen Formen existiert Kulturelle Gewalt </a:t>
            </a:r>
            <a:r>
              <a:rPr lang="de-AT" sz="1800" b="1" dirty="0">
                <a:solidFill>
                  <a:srgbClr val="0070C0"/>
                </a:solidFill>
                <a:latin typeface="Tw Cen MT" panose="020B0602020104020603" pitchFamily="34" charset="0"/>
              </a:rPr>
              <a:t>nur ideell.</a:t>
            </a:r>
            <a:r>
              <a:rPr lang="de-AT" sz="1800" dirty="0">
                <a:solidFill>
                  <a:srgbClr val="0070C0"/>
                </a:solidFill>
                <a:latin typeface="Tw Cen MT" panose="020B0602020104020603" pitchFamily="34" charset="0"/>
              </a:rPr>
              <a:t> </a:t>
            </a:r>
          </a:p>
          <a:p>
            <a:pPr marL="0" indent="0" fontAlgn="base">
              <a:buNone/>
            </a:pPr>
            <a:r>
              <a:rPr lang="de-AT" sz="1800" dirty="0">
                <a:solidFill>
                  <a:srgbClr val="0070C0"/>
                </a:solidFill>
                <a:latin typeface="Tw Cen MT" panose="020B0602020104020603" pitchFamily="34" charset="0"/>
              </a:rPr>
              <a:t>Sie legitimiert konkrete Gewalt und ist z.B. in Religion, Ideologie, Sprache, Kunst, Wissenschaft, Recht, Medien und Erziehung verankert. </a:t>
            </a:r>
            <a:r>
              <a:rPr lang="en-US" sz="1800" dirty="0">
                <a:solidFill>
                  <a:srgbClr val="000000"/>
                </a:solidFill>
                <a:latin typeface="Tw Cen MT" panose="020B0602020104020603" pitchFamily="34" charset="0"/>
              </a:rPr>
              <a:t>​</a:t>
            </a:r>
            <a:endParaRPr lang="en-US" dirty="0">
              <a:solidFill>
                <a:srgbClr val="000000"/>
              </a:solidFill>
              <a:latin typeface="Segoe UI" panose="020B0502040204020203" pitchFamily="34" charset="0"/>
            </a:endParaRPr>
          </a:p>
          <a:p>
            <a:pPr marL="0" indent="0" fontAlgn="base">
              <a:buNone/>
            </a:pPr>
            <a:r>
              <a:rPr lang="de-AT" sz="1800" dirty="0">
                <a:solidFill>
                  <a:srgbClr val="61B6FF"/>
                </a:solidFill>
                <a:latin typeface="Tw Cen MT" panose="020B0602020104020603" pitchFamily="34" charset="0"/>
              </a:rPr>
              <a:t>z.B. generelle Akzeptanz von Gewalt, gesellschaftliche Rollenbilder (Pflicht zur gewaltsamen Erziehung der Kinder etc.), Ideologien wie Vorstellung von Herrenrasse und Chauvinismus</a:t>
            </a:r>
            <a:r>
              <a:rPr lang="de-AT" sz="1800" dirty="0">
                <a:solidFill>
                  <a:srgbClr val="000000"/>
                </a:solidFill>
                <a:latin typeface="Tw Cen MT" panose="020B0602020104020603" pitchFamily="34" charset="0"/>
              </a:rPr>
              <a:t>​</a:t>
            </a:r>
            <a:endParaRPr lang="de-AT" dirty="0">
              <a:solidFill>
                <a:srgbClr val="000000"/>
              </a:solidFill>
              <a:latin typeface="Segoe UI" panose="020B0502040204020203" pitchFamily="34" charset="0"/>
            </a:endParaRPr>
          </a:p>
          <a:p>
            <a:endParaRPr lang="de-AT" dirty="0"/>
          </a:p>
        </p:txBody>
      </p:sp>
    </p:spTree>
    <p:extLst>
      <p:ext uri="{BB962C8B-B14F-4D97-AF65-F5344CB8AC3E}">
        <p14:creationId xmlns:p14="http://schemas.microsoft.com/office/powerpoint/2010/main" val="658727279"/>
      </p:ext>
    </p:extLst>
  </p:cSld>
  <p:clrMapOvr>
    <a:masterClrMapping/>
  </p:clrMapOvr>
  <p:transition>
    <p:wedg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3095" cy="1221768"/>
          </a:xfrm>
        </p:spPr>
        <p:txBody>
          <a:bodyPr vert="horz" lIns="91440" tIns="45720" rIns="91440" bIns="45720" anchor="ctr">
            <a:noAutofit/>
          </a:bodyPr>
          <a:lstStyle/>
          <a:p>
            <a:pPr algn="ctr"/>
            <a:r>
              <a:rPr lang="de-DE" sz="2800" b="1" dirty="0">
                <a:solidFill>
                  <a:srgbClr val="00B050"/>
                </a:solidFill>
              </a:rPr>
              <a:t>Wann beginnt Gewalt?</a:t>
            </a:r>
            <a:br>
              <a:rPr lang="de-DE" sz="2800" b="1" dirty="0"/>
            </a:br>
            <a:r>
              <a:rPr lang="de-DE" sz="2800" b="1" dirty="0">
                <a:solidFill>
                  <a:srgbClr val="00B050"/>
                </a:solidFill>
              </a:rPr>
              <a:t>Unterschiedliche Grade von Grenzverletzungen</a:t>
            </a:r>
          </a:p>
        </p:txBody>
      </p:sp>
      <p:sp>
        <p:nvSpPr>
          <p:cNvPr id="3" name="Inhaltsplatzhalter 2"/>
          <p:cNvSpPr>
            <a:spLocks noGrp="1"/>
          </p:cNvSpPr>
          <p:nvPr>
            <p:ph idx="1"/>
          </p:nvPr>
        </p:nvSpPr>
        <p:spPr>
          <a:xfrm>
            <a:off x="2123728" y="1772816"/>
            <a:ext cx="8153400" cy="4495800"/>
          </a:xfrm>
        </p:spPr>
        <p:txBody>
          <a:bodyPr/>
          <a:lstStyle/>
          <a:p>
            <a:endParaRPr lang="de-DE"/>
          </a:p>
          <a:p>
            <a:endParaRPr lang="de-DE"/>
          </a:p>
        </p:txBody>
      </p:sp>
      <p:sp>
        <p:nvSpPr>
          <p:cNvPr id="5" name="Textfeld 4"/>
          <p:cNvSpPr txBox="1"/>
          <p:nvPr/>
        </p:nvSpPr>
        <p:spPr>
          <a:xfrm>
            <a:off x="8275701" y="5661248"/>
            <a:ext cx="184731" cy="369332"/>
          </a:xfrm>
          <a:prstGeom prst="rect">
            <a:avLst/>
          </a:prstGeom>
          <a:noFill/>
        </p:spPr>
        <p:txBody>
          <a:bodyPr wrap="none" rtlCol="0">
            <a:spAutoFit/>
          </a:bodyPr>
          <a:lstStyle/>
          <a:p>
            <a:endParaRPr lang="de-AT">
              <a:solidFill>
                <a:prstClr val="black"/>
              </a:solidFill>
            </a:endParaRPr>
          </a:p>
        </p:txBody>
      </p:sp>
      <p:sp>
        <p:nvSpPr>
          <p:cNvPr id="6" name="Textfeld 5"/>
          <p:cNvSpPr txBox="1"/>
          <p:nvPr/>
        </p:nvSpPr>
        <p:spPr>
          <a:xfrm>
            <a:off x="1835696" y="2204864"/>
            <a:ext cx="2520280" cy="369332"/>
          </a:xfrm>
          <a:prstGeom prst="rect">
            <a:avLst/>
          </a:prstGeom>
          <a:noFill/>
        </p:spPr>
        <p:txBody>
          <a:bodyPr wrap="square" rtlCol="0">
            <a:spAutoFit/>
          </a:bodyPr>
          <a:lstStyle/>
          <a:p>
            <a:endParaRPr lang="de-AT">
              <a:solidFill>
                <a:sysClr val="windowText" lastClr="000000"/>
              </a:solidFill>
            </a:endParaRPr>
          </a:p>
        </p:txBody>
      </p:sp>
      <p:sp>
        <p:nvSpPr>
          <p:cNvPr id="8" name="Foliennummernplatzhalter 7"/>
          <p:cNvSpPr>
            <a:spLocks noGrp="1"/>
          </p:cNvSpPr>
          <p:nvPr>
            <p:ph type="sldNum" sz="quarter" idx="12"/>
          </p:nvPr>
        </p:nvSpPr>
        <p:spPr>
          <a:xfrm>
            <a:off x="10141" y="1268760"/>
            <a:ext cx="533400" cy="244476"/>
          </a:xfrm>
        </p:spPr>
        <p:txBody>
          <a:bodyPr>
            <a:normAutofit fontScale="85000" lnSpcReduction="20000"/>
          </a:bodyPr>
          <a:lstStyle/>
          <a:p>
            <a:fld id="{B90F5A57-8277-4128-9E0F-D3B511DCDD08}" type="slidenum">
              <a:rPr lang="de-AT" smtClean="0"/>
              <a:pPr/>
              <a:t>16</a:t>
            </a:fld>
            <a:endParaRPr lang="de-AT"/>
          </a:p>
        </p:txBody>
      </p:sp>
      <p:grpSp>
        <p:nvGrpSpPr>
          <p:cNvPr id="9" name="Gruppieren 8"/>
          <p:cNvGrpSpPr/>
          <p:nvPr/>
        </p:nvGrpSpPr>
        <p:grpSpPr>
          <a:xfrm>
            <a:off x="10141" y="980728"/>
            <a:ext cx="9133859" cy="5877272"/>
            <a:chOff x="10141" y="980728"/>
            <a:chExt cx="9133859" cy="5877272"/>
          </a:xfrm>
        </p:grpSpPr>
        <p:sp>
          <p:nvSpPr>
            <p:cNvPr id="7" name="Rechteck 6"/>
            <p:cNvSpPr/>
            <p:nvPr/>
          </p:nvSpPr>
          <p:spPr>
            <a:xfrm>
              <a:off x="10141" y="1513236"/>
              <a:ext cx="9133859" cy="5344764"/>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graphicFrame>
          <p:nvGraphicFramePr>
            <p:cNvPr id="4" name="Diagramm 3"/>
            <p:cNvGraphicFramePr/>
            <p:nvPr/>
          </p:nvGraphicFramePr>
          <p:xfrm>
            <a:off x="1655329" y="980728"/>
            <a:ext cx="6096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Abgerundetes Rechteck 8"/>
            <p:cNvSpPr txBox="1"/>
            <p:nvPr/>
          </p:nvSpPr>
          <p:spPr>
            <a:xfrm>
              <a:off x="3284285" y="4725840"/>
              <a:ext cx="2838087" cy="1206009"/>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de-DE" sz="2400" b="1" kern="1200">
                  <a:solidFill>
                    <a:schemeClr val="tx1"/>
                  </a:solidFill>
                </a:rPr>
                <a:t>Grenzverletzung</a:t>
              </a:r>
            </a:p>
          </p:txBody>
        </p:sp>
        <p:sp>
          <p:nvSpPr>
            <p:cNvPr id="19" name="Gleichschenkliges Dreieck 18"/>
            <p:cNvSpPr/>
            <p:nvPr/>
          </p:nvSpPr>
          <p:spPr>
            <a:xfrm>
              <a:off x="2712286" y="1828406"/>
              <a:ext cx="4003145" cy="2708266"/>
            </a:xfrm>
            <a:prstGeom prst="triangle">
              <a:avLst>
                <a:gd name="adj" fmla="val 49754"/>
              </a:avLst>
            </a:prstGeom>
            <a:solidFill>
              <a:srgbClr val="FFC000"/>
            </a:soli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a:lstStyle/>
            <a:p>
              <a:endParaRPr lang="de-AT"/>
            </a:p>
          </p:txBody>
        </p:sp>
        <p:sp>
          <p:nvSpPr>
            <p:cNvPr id="20" name="Gleichschenkliges Dreieck 19"/>
            <p:cNvSpPr/>
            <p:nvPr/>
          </p:nvSpPr>
          <p:spPr>
            <a:xfrm>
              <a:off x="3649486" y="1803587"/>
              <a:ext cx="2142432" cy="1465930"/>
            </a:xfrm>
            <a:prstGeom prst="triangle">
              <a:avLst/>
            </a:prstGeom>
            <a:solidFill>
              <a:srgbClr val="FF0000"/>
            </a:soli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a:lstStyle/>
            <a:p>
              <a:endParaRPr lang="de-AT"/>
            </a:p>
          </p:txBody>
        </p:sp>
        <p:sp>
          <p:nvSpPr>
            <p:cNvPr id="21" name="Abgerundetes Rechteck 8"/>
            <p:cNvSpPr txBox="1"/>
            <p:nvPr/>
          </p:nvSpPr>
          <p:spPr>
            <a:xfrm>
              <a:off x="3362341" y="3280786"/>
              <a:ext cx="2838087" cy="1206009"/>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de-DE" sz="2400" b="1" kern="1200">
                  <a:solidFill>
                    <a:schemeClr val="tx1"/>
                  </a:solidFill>
                </a:rPr>
                <a:t>Übergriff</a:t>
              </a:r>
            </a:p>
          </p:txBody>
        </p:sp>
        <p:sp>
          <p:nvSpPr>
            <p:cNvPr id="22" name="Abgerundetes Rechteck 8"/>
            <p:cNvSpPr txBox="1"/>
            <p:nvPr/>
          </p:nvSpPr>
          <p:spPr>
            <a:xfrm>
              <a:off x="3461475" y="2158092"/>
              <a:ext cx="2518454" cy="1206009"/>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algn="ctr" defTabSz="1066800">
                <a:lnSpc>
                  <a:spcPct val="90000"/>
                </a:lnSpc>
                <a:spcBef>
                  <a:spcPct val="0"/>
                </a:spcBef>
                <a:spcAft>
                  <a:spcPct val="35000"/>
                </a:spcAft>
              </a:pPr>
              <a:r>
                <a:rPr lang="de-DE" sz="1400" b="1" dirty="0" err="1">
                  <a:solidFill>
                    <a:schemeClr val="bg1"/>
                  </a:solidFill>
                </a:rPr>
                <a:t>strafrechtl</a:t>
              </a:r>
              <a:r>
                <a:rPr lang="de-DE" sz="1400" b="1" dirty="0">
                  <a:solidFill>
                    <a:schemeClr val="bg1"/>
                  </a:solidFill>
                </a:rPr>
                <a:t>.</a:t>
              </a:r>
            </a:p>
            <a:p>
              <a:pPr lvl="0" algn="ctr" defTabSz="1066800">
                <a:lnSpc>
                  <a:spcPct val="90000"/>
                </a:lnSpc>
                <a:spcBef>
                  <a:spcPct val="0"/>
                </a:spcBef>
                <a:spcAft>
                  <a:spcPct val="35000"/>
                </a:spcAft>
              </a:pPr>
              <a:r>
                <a:rPr lang="de-DE" sz="1400" b="1" dirty="0">
                  <a:solidFill>
                    <a:schemeClr val="bg1"/>
                  </a:solidFill>
                </a:rPr>
                <a:t>relevanter </a:t>
              </a:r>
            </a:p>
            <a:p>
              <a:pPr lvl="0" algn="ctr" defTabSz="1066800">
                <a:lnSpc>
                  <a:spcPct val="90000"/>
                </a:lnSpc>
                <a:spcBef>
                  <a:spcPct val="0"/>
                </a:spcBef>
                <a:spcAft>
                  <a:spcPct val="35000"/>
                </a:spcAft>
              </a:pPr>
              <a:r>
                <a:rPr lang="de-DE" sz="1400" b="1" dirty="0">
                  <a:solidFill>
                    <a:schemeClr val="bg1"/>
                  </a:solidFill>
                </a:rPr>
                <a:t>Übergriff </a:t>
              </a:r>
              <a:endParaRPr lang="de-DE" sz="2000" b="1" dirty="0">
                <a:solidFill>
                  <a:schemeClr val="bg1"/>
                </a:solidFill>
              </a:endParaRPr>
            </a:p>
          </p:txBody>
        </p:sp>
      </p:grpSp>
    </p:spTree>
    <p:extLst>
      <p:ext uri="{BB962C8B-B14F-4D97-AF65-F5344CB8AC3E}">
        <p14:creationId xmlns:p14="http://schemas.microsoft.com/office/powerpoint/2010/main" val="28304087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3095" cy="1221768"/>
          </a:xfrm>
        </p:spPr>
        <p:txBody>
          <a:bodyPr>
            <a:noAutofit/>
          </a:bodyPr>
          <a:lstStyle/>
          <a:p>
            <a:pPr algn="ctr"/>
            <a:r>
              <a:rPr lang="de-AT" sz="3000" b="1">
                <a:solidFill>
                  <a:srgbClr val="00B050"/>
                </a:solidFill>
              </a:rPr>
              <a:t>„Was darf ich jetzt noch tun?“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17</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p:txBody>
          <a:bodyPr>
            <a:normAutofit/>
          </a:bodyPr>
          <a:lstStyle/>
          <a:p>
            <a:pPr marL="365760" lvl="1" indent="0">
              <a:buNone/>
            </a:pPr>
            <a:endParaRPr lang="de-AT" sz="2500">
              <a:solidFill>
                <a:srgbClr val="0070C0"/>
              </a:solidFill>
            </a:endParaRPr>
          </a:p>
          <a:p>
            <a:pPr marL="365760" lvl="1" indent="0">
              <a:buNone/>
            </a:pPr>
            <a:endParaRPr lang="de-AT" sz="5100">
              <a:solidFill>
                <a:srgbClr val="0070C0"/>
              </a:solidFill>
            </a:endParaRPr>
          </a:p>
        </p:txBody>
      </p:sp>
      <p:pic>
        <p:nvPicPr>
          <p:cNvPr id="4" name="Grafi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955904" y="2226753"/>
            <a:ext cx="5065780" cy="3867894"/>
          </a:xfrm>
          <a:prstGeom prst="rect">
            <a:avLst/>
          </a:prstGeom>
        </p:spPr>
      </p:pic>
      <p:sp>
        <p:nvSpPr>
          <p:cNvPr id="8" name="Rechteck 7"/>
          <p:cNvSpPr/>
          <p:nvPr/>
        </p:nvSpPr>
        <p:spPr>
          <a:xfrm>
            <a:off x="6660232" y="6292334"/>
            <a:ext cx="994183" cy="246221"/>
          </a:xfrm>
          <a:prstGeom prst="rect">
            <a:avLst/>
          </a:prstGeom>
        </p:spPr>
        <p:txBody>
          <a:bodyPr wrap="none">
            <a:spAutoFit/>
          </a:bodyPr>
          <a:lstStyle/>
          <a:p>
            <a:r>
              <a:rPr lang="de-DE" sz="1000"/>
              <a:t>Quelle: Ruppert</a:t>
            </a:r>
            <a:endParaRPr lang="de-AT" sz="1000"/>
          </a:p>
        </p:txBody>
      </p:sp>
    </p:spTree>
    <p:extLst>
      <p:ext uri="{BB962C8B-B14F-4D97-AF65-F5344CB8AC3E}">
        <p14:creationId xmlns:p14="http://schemas.microsoft.com/office/powerpoint/2010/main" val="11665415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sz="3000" b="1">
                <a:solidFill>
                  <a:srgbClr val="00B050"/>
                </a:solidFill>
              </a:rPr>
              <a:t>Nähe und Macht in Beziehungen</a:t>
            </a:r>
            <a:endParaRPr lang="de-AT" sz="3000">
              <a:solidFill>
                <a:schemeClr val="tx1"/>
              </a:solidFill>
            </a:endParaRPr>
          </a:p>
        </p:txBody>
      </p:sp>
      <p:sp>
        <p:nvSpPr>
          <p:cNvPr id="3" name="Inhaltsplatzhalter 2"/>
          <p:cNvSpPr>
            <a:spLocks noGrp="1"/>
          </p:cNvSpPr>
          <p:nvPr>
            <p:ph sz="quarter" idx="1"/>
          </p:nvPr>
        </p:nvSpPr>
        <p:spPr>
          <a:xfrm>
            <a:off x="179512" y="1556792"/>
            <a:ext cx="8711880" cy="5112568"/>
          </a:xfrm>
        </p:spPr>
        <p:txBody>
          <a:bodyPr>
            <a:normAutofit/>
          </a:bodyPr>
          <a:lstStyle/>
          <a:p>
            <a:pPr marL="365760" lvl="1" indent="0" algn="ctr">
              <a:buNone/>
            </a:pPr>
            <a:r>
              <a:rPr lang="de-DE" sz="2800" b="1">
                <a:solidFill>
                  <a:srgbClr val="0070C0"/>
                </a:solidFill>
              </a:rPr>
              <a:t>„Wer darf was bei mir?“ und „Was mache ich bei…?“</a:t>
            </a:r>
            <a:endParaRPr lang="de-DE" sz="2800">
              <a:solidFill>
                <a:srgbClr val="0070C0"/>
              </a:solidFill>
            </a:endParaRPr>
          </a:p>
          <a:p>
            <a:pPr lvl="1"/>
            <a:endParaRPr lang="de-DE" sz="2500" b="1">
              <a:solidFill>
                <a:srgbClr val="0070C0"/>
              </a:solidFill>
            </a:endParaRPr>
          </a:p>
          <a:p>
            <a:pPr lvl="1"/>
            <a:r>
              <a:rPr lang="de-DE" sz="2500" b="1">
                <a:solidFill>
                  <a:srgbClr val="0070C0"/>
                </a:solidFill>
              </a:rPr>
              <a:t>Fragebogen ausfüllen: </a:t>
            </a:r>
            <a:r>
              <a:rPr lang="de-DE" sz="2500">
                <a:solidFill>
                  <a:srgbClr val="0070C0"/>
                </a:solidFill>
              </a:rPr>
              <a:t>nahe/bekannte/unbekannte Person</a:t>
            </a:r>
          </a:p>
          <a:p>
            <a:pPr marL="365760" lvl="1" indent="0">
              <a:buNone/>
            </a:pPr>
            <a:br>
              <a:rPr lang="de-DE">
                <a:solidFill>
                  <a:srgbClr val="0070C0"/>
                </a:solidFill>
              </a:rPr>
            </a:br>
            <a:endParaRPr lang="de-DE" sz="700">
              <a:solidFill>
                <a:srgbClr val="0070C0"/>
              </a:solidFill>
            </a:endParaRPr>
          </a:p>
          <a:p>
            <a:pPr lvl="1">
              <a:spcBef>
                <a:spcPts val="0"/>
              </a:spcBef>
            </a:pPr>
            <a:r>
              <a:rPr lang="de-DE" sz="2500" b="1">
                <a:solidFill>
                  <a:srgbClr val="0070C0"/>
                </a:solidFill>
              </a:rPr>
              <a:t>Reflexion im Plenum</a:t>
            </a:r>
          </a:p>
          <a:p>
            <a:pPr lvl="2"/>
            <a:r>
              <a:rPr lang="de-DE" sz="2600">
                <a:solidFill>
                  <a:srgbClr val="0070C0"/>
                </a:solidFill>
              </a:rPr>
              <a:t>Welche Erkenntnisse habe ich gewonnen? </a:t>
            </a:r>
          </a:p>
          <a:p>
            <a:pPr lvl="2"/>
            <a:r>
              <a:rPr lang="de-DE" sz="2600">
                <a:solidFill>
                  <a:srgbClr val="0070C0"/>
                </a:solidFill>
              </a:rPr>
              <a:t>Gibt es Unterschiede zwischen </a:t>
            </a:r>
          </a:p>
          <a:p>
            <a:pPr marL="685800" lvl="2" indent="0">
              <a:buNone/>
            </a:pPr>
            <a:r>
              <a:rPr lang="de-DE" sz="2600">
                <a:solidFill>
                  <a:srgbClr val="0070C0"/>
                </a:solidFill>
              </a:rPr>
              <a:t>	beiden Seiten? </a:t>
            </a:r>
          </a:p>
          <a:p>
            <a:pPr lvl="2"/>
            <a:r>
              <a:rPr lang="de-DE" sz="2600">
                <a:solidFill>
                  <a:srgbClr val="0070C0"/>
                </a:solidFill>
              </a:rPr>
              <a:t>Wann ist Nähe stimmig und </a:t>
            </a:r>
          </a:p>
          <a:p>
            <a:pPr marL="685800" lvl="2" indent="0">
              <a:buNone/>
            </a:pPr>
            <a:r>
              <a:rPr lang="de-DE" sz="2600">
                <a:solidFill>
                  <a:srgbClr val="0070C0"/>
                </a:solidFill>
              </a:rPr>
              <a:t>	angemessen?</a:t>
            </a:r>
          </a:p>
          <a:p>
            <a:pPr marL="365760" lvl="1" indent="0">
              <a:buNone/>
            </a:pPr>
            <a:endParaRPr lang="de-DE" sz="2400">
              <a:solidFill>
                <a:srgbClr val="0070C0"/>
              </a:solidFill>
            </a:endParaRPr>
          </a:p>
          <a:p>
            <a:pPr marL="365760" lvl="1" indent="0">
              <a:buNone/>
            </a:pPr>
            <a:endParaRPr lang="de-DE" sz="1900">
              <a:solidFill>
                <a:srgbClr val="0070C0"/>
              </a:solidFill>
            </a:endParaRPr>
          </a:p>
          <a:p>
            <a:pPr marL="365760" lvl="1" indent="0">
              <a:buNone/>
            </a:pPr>
            <a:endParaRPr lang="de-DE" sz="5100">
              <a:solidFill>
                <a:srgbClr val="0070C0"/>
              </a:solidFill>
            </a:endParaRPr>
          </a:p>
          <a:p>
            <a:pPr marL="365760" lvl="1" indent="0">
              <a:buNone/>
            </a:pPr>
            <a:endParaRPr lang="de-AT" sz="510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18</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Ellipse 3"/>
          <p:cNvSpPr/>
          <p:nvPr/>
        </p:nvSpPr>
        <p:spPr>
          <a:xfrm>
            <a:off x="5647122" y="4654671"/>
            <a:ext cx="3239272" cy="20162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de-DE" sz="2000" b="1"/>
              <a:t>Respektvoller, wertschätzender,</a:t>
            </a:r>
          </a:p>
          <a:p>
            <a:pPr algn="ctr"/>
            <a:r>
              <a:rPr lang="de-DE" sz="2000" b="1"/>
              <a:t>grenzachtender, reflektierter </a:t>
            </a:r>
          </a:p>
          <a:p>
            <a:pPr algn="ctr"/>
            <a:r>
              <a:rPr lang="de-DE" sz="2000" b="1"/>
              <a:t>Umgang</a:t>
            </a:r>
            <a:endParaRPr lang="de-AT" sz="2000" b="1"/>
          </a:p>
        </p:txBody>
      </p:sp>
    </p:spTree>
    <p:extLst>
      <p:ext uri="{BB962C8B-B14F-4D97-AF65-F5344CB8AC3E}">
        <p14:creationId xmlns:p14="http://schemas.microsoft.com/office/powerpoint/2010/main" val="29737427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par>
                          <p:cTn id="15" fill="hold">
                            <p:stCondLst>
                              <p:cond delay="0"/>
                            </p:stCondLst>
                            <p:childTnLst>
                              <p:par>
                                <p:cTn id="16" presetID="1" presetClass="entr" presetSubtype="0" fill="hold" grpId="0" nodeType="afterEffect">
                                  <p:stCondLst>
                                    <p:cond delay="500"/>
                                  </p:stCondLst>
                                  <p:childTnLst>
                                    <p:set>
                                      <p:cBhvr>
                                        <p:cTn id="17" dur="1" fill="hold">
                                          <p:stCondLst>
                                            <p:cond delay="0"/>
                                          </p:stCondLst>
                                        </p:cTn>
                                        <p:tgtEl>
                                          <p:spTgt spid="3">
                                            <p:txEl>
                                              <p:pRg st="5" end="5"/>
                                            </p:txEl>
                                          </p:spTgt>
                                        </p:tgtEl>
                                        <p:attrNameLst>
                                          <p:attrName>style.visibility</p:attrName>
                                        </p:attrNameLst>
                                      </p:cBhvr>
                                      <p:to>
                                        <p:strVal val="visible"/>
                                      </p:to>
                                    </p:set>
                                  </p:childTnLst>
                                </p:cTn>
                              </p:par>
                            </p:childTnLst>
                          </p:cTn>
                        </p:par>
                        <p:par>
                          <p:cTn id="18" fill="hold">
                            <p:stCondLst>
                              <p:cond delay="500"/>
                            </p:stCondLst>
                            <p:childTnLst>
                              <p:par>
                                <p:cTn id="19" presetID="1" presetClass="entr" presetSubtype="0" fill="hold" grpId="0" nodeType="afterEffect">
                                  <p:stCondLst>
                                    <p:cond delay="50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par>
                          <p:cTn id="21" fill="hold">
                            <p:stCondLst>
                              <p:cond delay="1000"/>
                            </p:stCondLst>
                            <p:childTnLst>
                              <p:par>
                                <p:cTn id="22" presetID="1" presetClass="entr" presetSubtype="0" fill="hold" grpId="0" nodeType="afterEffect">
                                  <p:stCondLst>
                                    <p:cond delay="500"/>
                                  </p:stCondLst>
                                  <p:childTnLst>
                                    <p:set>
                                      <p:cBhvr>
                                        <p:cTn id="23" dur="1" fill="hold">
                                          <p:stCondLst>
                                            <p:cond delay="0"/>
                                          </p:stCondLst>
                                        </p:cTn>
                                        <p:tgtEl>
                                          <p:spTgt spid="3">
                                            <p:txEl>
                                              <p:pRg st="7" end="7"/>
                                            </p:txEl>
                                          </p:spTgt>
                                        </p:tgtEl>
                                        <p:attrNameLst>
                                          <p:attrName>style.visibility</p:attrName>
                                        </p:attrNameLst>
                                      </p:cBhvr>
                                      <p:to>
                                        <p:strVal val="visible"/>
                                      </p:to>
                                    </p:set>
                                  </p:childTnLst>
                                </p:cTn>
                              </p:par>
                              <p:par>
                                <p:cTn id="24" presetID="1" presetClass="entr" presetSubtype="0" fill="hold" grpId="0" nodeType="withEffect">
                                  <p:stCondLst>
                                    <p:cond delay="500"/>
                                  </p:stCondLst>
                                  <p:childTnLst>
                                    <p:set>
                                      <p:cBhvr>
                                        <p:cTn id="25" dur="1" fill="hold">
                                          <p:stCondLst>
                                            <p:cond delay="0"/>
                                          </p:stCondLst>
                                        </p:cTn>
                                        <p:tgtEl>
                                          <p:spTgt spid="3">
                                            <p:txEl>
                                              <p:pRg st="8" end="8"/>
                                            </p:txEl>
                                          </p:spTgt>
                                        </p:tgtEl>
                                        <p:attrNameLst>
                                          <p:attrName>style.visibility</p:attrName>
                                        </p:attrNameLst>
                                      </p:cBhvr>
                                      <p:to>
                                        <p:strVal val="visible"/>
                                      </p:to>
                                    </p:set>
                                  </p:childTnLst>
                                </p:cTn>
                              </p:par>
                              <p:par>
                                <p:cTn id="26" presetID="1" presetClass="entr" presetSubtype="0" fill="hold" grpId="0" nodeType="withEffect">
                                  <p:stCondLst>
                                    <p:cond delay="500"/>
                                  </p:stCondLst>
                                  <p:childTnLst>
                                    <p:set>
                                      <p:cBhvr>
                                        <p:cTn id="27"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3095" cy="1221768"/>
          </a:xfrm>
        </p:spPr>
        <p:txBody>
          <a:bodyPr>
            <a:noAutofit/>
          </a:bodyPr>
          <a:lstStyle/>
          <a:p>
            <a:pPr algn="ctr"/>
            <a:r>
              <a:rPr lang="de-AT" sz="3000" b="1">
                <a:solidFill>
                  <a:srgbClr val="00B050"/>
                </a:solidFill>
              </a:rPr>
              <a:t>Nähe und Macht in Beziehungen</a:t>
            </a:r>
          </a:p>
        </p:txBody>
      </p:sp>
      <p:sp>
        <p:nvSpPr>
          <p:cNvPr id="3" name="Inhaltsplatzhalter 2"/>
          <p:cNvSpPr>
            <a:spLocks noGrp="1"/>
          </p:cNvSpPr>
          <p:nvPr>
            <p:ph sz="quarter" idx="1"/>
          </p:nvPr>
        </p:nvSpPr>
        <p:spPr>
          <a:xfrm>
            <a:off x="637245" y="1710904"/>
            <a:ext cx="8279832" cy="4907085"/>
          </a:xfrm>
        </p:spPr>
        <p:txBody>
          <a:bodyPr>
            <a:normAutofit lnSpcReduction="10000"/>
          </a:bodyPr>
          <a:lstStyle/>
          <a:p>
            <a:r>
              <a:rPr lang="de-AT" sz="2600" b="1">
                <a:solidFill>
                  <a:srgbClr val="0070C0"/>
                </a:solidFill>
              </a:rPr>
              <a:t>Individuelle Komponente</a:t>
            </a:r>
          </a:p>
          <a:p>
            <a:pPr lvl="1"/>
            <a:r>
              <a:rPr lang="de-DE" sz="2300">
                <a:solidFill>
                  <a:srgbClr val="0070C0"/>
                </a:solidFill>
              </a:rPr>
              <a:t>„Was für mich passt, muss nicht für andere passen.“</a:t>
            </a:r>
          </a:p>
          <a:p>
            <a:pPr lvl="1"/>
            <a:r>
              <a:rPr lang="de-AT" sz="2300">
                <a:solidFill>
                  <a:srgbClr val="0070C0"/>
                </a:solidFill>
              </a:rPr>
              <a:t>Wahrnehmung von körperlichen /emotionalen Grenzen</a:t>
            </a:r>
          </a:p>
          <a:p>
            <a:pPr lvl="1"/>
            <a:r>
              <a:rPr lang="de-DE" sz="2300">
                <a:solidFill>
                  <a:srgbClr val="0070C0"/>
                </a:solidFill>
              </a:rPr>
              <a:t>Grenzen aufzeigen und respektieren</a:t>
            </a:r>
            <a:endParaRPr lang="de-AT" sz="2300">
              <a:solidFill>
                <a:srgbClr val="0070C0"/>
              </a:solidFill>
            </a:endParaRPr>
          </a:p>
          <a:p>
            <a:r>
              <a:rPr lang="de-AT" sz="2600" b="1">
                <a:solidFill>
                  <a:srgbClr val="0070C0"/>
                </a:solidFill>
              </a:rPr>
              <a:t>Verantwortung</a:t>
            </a:r>
            <a:r>
              <a:rPr lang="de-AT" sz="2600">
                <a:solidFill>
                  <a:srgbClr val="0070C0"/>
                </a:solidFill>
              </a:rPr>
              <a:t> liegt bei Erwachsenen/Autorität/Funktionsträger*in</a:t>
            </a:r>
          </a:p>
          <a:p>
            <a:pPr lvl="1"/>
            <a:r>
              <a:rPr lang="de-DE" sz="2300">
                <a:solidFill>
                  <a:srgbClr val="0070C0"/>
                </a:solidFill>
              </a:rPr>
              <a:t>Großer Vertrauensvorschuss (</a:t>
            </a:r>
            <a:r>
              <a:rPr lang="de-DE" sz="2300" err="1">
                <a:solidFill>
                  <a:srgbClr val="0070C0"/>
                </a:solidFill>
              </a:rPr>
              <a:t>Ärzt</a:t>
            </a:r>
            <a:r>
              <a:rPr lang="de-DE" sz="2300">
                <a:solidFill>
                  <a:srgbClr val="0070C0"/>
                </a:solidFill>
              </a:rPr>
              <a:t>*innen, Seelsorger*innen…)</a:t>
            </a:r>
            <a:endParaRPr lang="de-AT" sz="2300">
              <a:solidFill>
                <a:srgbClr val="0070C0"/>
              </a:solidFill>
            </a:endParaRPr>
          </a:p>
          <a:p>
            <a:r>
              <a:rPr lang="de-AT" sz="2600" b="1">
                <a:solidFill>
                  <a:srgbClr val="0070C0"/>
                </a:solidFill>
              </a:rPr>
              <a:t>Gute (Körper-)Kontakte sind:</a:t>
            </a:r>
          </a:p>
          <a:p>
            <a:pPr lvl="1"/>
            <a:r>
              <a:rPr lang="de-AT" sz="2500">
                <a:solidFill>
                  <a:srgbClr val="0070C0"/>
                </a:solidFill>
              </a:rPr>
              <a:t>Beidseitig erwünscht (Respekt vor dem NEIN; Asymmetrische Beziehungen – Machtgefälle)</a:t>
            </a:r>
          </a:p>
          <a:p>
            <a:pPr lvl="1"/>
            <a:r>
              <a:rPr lang="de-AT" sz="2500">
                <a:solidFill>
                  <a:srgbClr val="0070C0"/>
                </a:solidFill>
              </a:rPr>
              <a:t>Ohne sexuelle Motivation, ohne Gewalt</a:t>
            </a:r>
          </a:p>
          <a:p>
            <a:pPr lvl="1"/>
            <a:r>
              <a:rPr lang="de-AT" sz="2500">
                <a:solidFill>
                  <a:srgbClr val="0070C0"/>
                </a:solidFill>
              </a:rPr>
              <a:t>Situationsbezogen: Aufsichts- und Fürsorgepflicht </a:t>
            </a:r>
          </a:p>
          <a:p>
            <a:pPr marL="365760" lvl="1" indent="0">
              <a:buNone/>
            </a:pPr>
            <a:endParaRPr lang="de-AT" sz="2500">
              <a:solidFill>
                <a:srgbClr val="0070C0"/>
              </a:solidFill>
            </a:endParaRPr>
          </a:p>
          <a:p>
            <a:pPr marL="365760" lvl="1" indent="0">
              <a:buNone/>
            </a:pPr>
            <a:endParaRPr lang="de-AT" sz="510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19</a:t>
            </a:fld>
            <a:endParaRPr lang="de-AT"/>
          </a:p>
        </p:txBody>
      </p:sp>
    </p:spTree>
    <p:extLst>
      <p:ext uri="{BB962C8B-B14F-4D97-AF65-F5344CB8AC3E}">
        <p14:creationId xmlns:p14="http://schemas.microsoft.com/office/powerpoint/2010/main" val="6396197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3095" cy="1221768"/>
          </a:xfrm>
        </p:spPr>
        <p:txBody>
          <a:bodyPr>
            <a:noAutofit/>
          </a:bodyPr>
          <a:lstStyle/>
          <a:p>
            <a:pPr algn="ctr"/>
            <a:r>
              <a:rPr lang="de-AT" sz="3000" b="1">
                <a:solidFill>
                  <a:srgbClr val="00B050"/>
                </a:solidFill>
              </a:rPr>
              <a:t>Nähe und Macht in Beziehungen</a:t>
            </a:r>
          </a:p>
        </p:txBody>
      </p:sp>
      <p:sp>
        <p:nvSpPr>
          <p:cNvPr id="3" name="Inhaltsplatzhalter 2"/>
          <p:cNvSpPr>
            <a:spLocks noGrp="1"/>
          </p:cNvSpPr>
          <p:nvPr>
            <p:ph sz="quarter" idx="1"/>
          </p:nvPr>
        </p:nvSpPr>
        <p:spPr>
          <a:xfrm>
            <a:off x="611560" y="1556792"/>
            <a:ext cx="8279832" cy="5112568"/>
          </a:xfrm>
        </p:spPr>
        <p:txBody>
          <a:bodyPr>
            <a:normAutofit/>
          </a:bodyPr>
          <a:lstStyle/>
          <a:p>
            <a:endParaRPr lang="de-DE" sz="2600" b="1">
              <a:solidFill>
                <a:srgbClr val="0070C0"/>
              </a:solidFill>
            </a:endParaRPr>
          </a:p>
          <a:p>
            <a:pPr>
              <a:buFont typeface="Wingdings" panose="05000000000000000000" pitchFamily="2" charset="2"/>
              <a:buChar char="Ø"/>
            </a:pPr>
            <a:r>
              <a:rPr lang="de-DE" sz="2600">
                <a:solidFill>
                  <a:srgbClr val="0070C0"/>
                </a:solidFill>
              </a:rPr>
              <a:t>Auf die eigenen Grenzen und die der anderen Person achten </a:t>
            </a:r>
          </a:p>
          <a:p>
            <a:pPr>
              <a:buFont typeface="Wingdings" panose="05000000000000000000" pitchFamily="2" charset="2"/>
              <a:buChar char="Ø"/>
            </a:pPr>
            <a:r>
              <a:rPr lang="de-DE" sz="2600">
                <a:solidFill>
                  <a:srgbClr val="0070C0"/>
                </a:solidFill>
              </a:rPr>
              <a:t>An den Bedürfnissen der anderen Person orientieren</a:t>
            </a:r>
          </a:p>
          <a:p>
            <a:pPr>
              <a:buFont typeface="Wingdings" panose="05000000000000000000" pitchFamily="2" charset="2"/>
              <a:buChar char="Ø"/>
            </a:pPr>
            <a:r>
              <a:rPr lang="de-DE" sz="2600">
                <a:solidFill>
                  <a:srgbClr val="0070C0"/>
                </a:solidFill>
              </a:rPr>
              <a:t>Eigene Bedürfnisse zurückstellen, aber eigene Grenzen aufzeigen</a:t>
            </a:r>
          </a:p>
          <a:p>
            <a:pPr>
              <a:buFont typeface="Wingdings" panose="05000000000000000000" pitchFamily="2" charset="2"/>
              <a:buChar char="Ø"/>
            </a:pPr>
            <a:r>
              <a:rPr lang="de-DE" sz="2600">
                <a:solidFill>
                  <a:srgbClr val="0070C0"/>
                </a:solidFill>
              </a:rPr>
              <a:t>Eigene Vorannahmen hinterfragen</a:t>
            </a:r>
          </a:p>
          <a:p>
            <a:pPr>
              <a:buFont typeface="Wingdings" panose="05000000000000000000" pitchFamily="2" charset="2"/>
              <a:buChar char="Ø"/>
            </a:pPr>
            <a:r>
              <a:rPr lang="de-DE" sz="2600">
                <a:solidFill>
                  <a:srgbClr val="0070C0"/>
                </a:solidFill>
              </a:rPr>
              <a:t>Nachfragen – Einverständnis einholen</a:t>
            </a:r>
          </a:p>
          <a:p>
            <a:pPr>
              <a:buFont typeface="Wingdings" panose="05000000000000000000" pitchFamily="2" charset="2"/>
              <a:buChar char="Ø"/>
            </a:pPr>
            <a:r>
              <a:rPr lang="de-DE" sz="2600">
                <a:solidFill>
                  <a:srgbClr val="0070C0"/>
                </a:solidFill>
              </a:rPr>
              <a:t>In der Gruppe / in Gremien kritisch reflektieren</a:t>
            </a:r>
          </a:p>
          <a:p>
            <a:pPr>
              <a:buFont typeface="Wingdings" panose="05000000000000000000" pitchFamily="2" charset="2"/>
              <a:buChar char="Ø"/>
            </a:pPr>
            <a:r>
              <a:rPr lang="de-DE" sz="2600">
                <a:solidFill>
                  <a:srgbClr val="0070C0"/>
                </a:solidFill>
              </a:rPr>
              <a:t>…</a:t>
            </a:r>
          </a:p>
          <a:p>
            <a:pPr marL="0" indent="0">
              <a:buNone/>
            </a:pPr>
            <a:endParaRPr lang="de-DE" sz="2600" b="1">
              <a:solidFill>
                <a:srgbClr val="0070C0"/>
              </a:solidFill>
            </a:endParaRPr>
          </a:p>
          <a:p>
            <a:endParaRPr lang="de-DE" sz="2600" b="1">
              <a:solidFill>
                <a:srgbClr val="0070C0"/>
              </a:solidFill>
            </a:endParaRPr>
          </a:p>
          <a:p>
            <a:endParaRPr lang="de-AT" sz="2500">
              <a:solidFill>
                <a:srgbClr val="0070C0"/>
              </a:solidFill>
            </a:endParaRPr>
          </a:p>
          <a:p>
            <a:pPr marL="365760" lvl="1" indent="0">
              <a:buNone/>
            </a:pPr>
            <a:endParaRPr lang="de-AT" sz="510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20</a:t>
            </a:fld>
            <a:endParaRPr lang="de-AT"/>
          </a:p>
        </p:txBody>
      </p:sp>
    </p:spTree>
    <p:extLst>
      <p:ext uri="{BB962C8B-B14F-4D97-AF65-F5344CB8AC3E}">
        <p14:creationId xmlns:p14="http://schemas.microsoft.com/office/powerpoint/2010/main" val="2985330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half" idx="2"/>
          </p:nvPr>
        </p:nvSpPr>
        <p:spPr/>
        <p:txBody>
          <a:bodyPr/>
          <a:lstStyle/>
          <a:p>
            <a:endParaRPr lang="de-AT"/>
          </a:p>
        </p:txBody>
      </p:sp>
      <p:sp>
        <p:nvSpPr>
          <p:cNvPr id="3" name="Titel 2"/>
          <p:cNvSpPr>
            <a:spLocks noGrp="1"/>
          </p:cNvSpPr>
          <p:nvPr>
            <p:ph type="title"/>
          </p:nvPr>
        </p:nvSpPr>
        <p:spPr/>
        <p:txBody>
          <a:bodyPr/>
          <a:lstStyle/>
          <a:p>
            <a:r>
              <a:rPr lang="de-DE"/>
              <a:t>Pause</a:t>
            </a:r>
            <a:endParaRPr lang="de-AT"/>
          </a:p>
        </p:txBody>
      </p:sp>
      <p:sp>
        <p:nvSpPr>
          <p:cNvPr id="4" name="Foliennummernplatzhalter 3"/>
          <p:cNvSpPr>
            <a:spLocks noGrp="1"/>
          </p:cNvSpPr>
          <p:nvPr>
            <p:ph type="sldNum" sz="quarter" idx="11"/>
          </p:nvPr>
        </p:nvSpPr>
        <p:spPr/>
        <p:txBody>
          <a:bodyPr/>
          <a:lstStyle/>
          <a:p>
            <a:fld id="{B90F5A57-8277-4128-9E0F-D3B511DCDD08}" type="slidenum">
              <a:rPr lang="de-AT" smtClean="0"/>
              <a:pPr/>
              <a:t>21</a:t>
            </a:fld>
            <a:endParaRPr lang="de-AT"/>
          </a:p>
        </p:txBody>
      </p:sp>
      <p:pic>
        <p:nvPicPr>
          <p:cNvPr id="9" name="Bildplatzhalter 8" descr="Ein Bild, das Himmel, draußen, Strand, Wasser enthält.&#10;&#10;Automatisch generierte Beschreibung">
            <a:extLst>
              <a:ext uri="{FF2B5EF4-FFF2-40B4-BE49-F238E27FC236}">
                <a16:creationId xmlns:a16="http://schemas.microsoft.com/office/drawing/2014/main" id="{5FEAF061-2B3E-449C-B490-89BA7BFB222A}"/>
              </a:ext>
            </a:extLst>
          </p:cNvPr>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t="9835" b="9835"/>
          <a:stretch>
            <a:fillRect/>
          </a:stretch>
        </p:blipFill>
        <p:spPr/>
      </p:pic>
    </p:spTree>
    <p:extLst>
      <p:ext uri="{BB962C8B-B14F-4D97-AF65-F5344CB8AC3E}">
        <p14:creationId xmlns:p14="http://schemas.microsoft.com/office/powerpoint/2010/main" val="75097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half" idx="2"/>
          </p:nvPr>
        </p:nvSpPr>
        <p:spPr/>
        <p:txBody>
          <a:bodyPr/>
          <a:lstStyle/>
          <a:p>
            <a:endParaRPr lang="de-AT"/>
          </a:p>
        </p:txBody>
      </p:sp>
      <p:sp>
        <p:nvSpPr>
          <p:cNvPr id="3" name="Titel 2"/>
          <p:cNvSpPr>
            <a:spLocks noGrp="1"/>
          </p:cNvSpPr>
          <p:nvPr>
            <p:ph type="title"/>
          </p:nvPr>
        </p:nvSpPr>
        <p:spPr/>
        <p:txBody>
          <a:bodyPr/>
          <a:lstStyle/>
          <a:p>
            <a:r>
              <a:rPr lang="de-DE"/>
              <a:t>Präventionsbeauftragte</a:t>
            </a:r>
            <a:endParaRPr lang="de-AT"/>
          </a:p>
        </p:txBody>
      </p:sp>
      <p:sp>
        <p:nvSpPr>
          <p:cNvPr id="4" name="Foliennummernplatzhalter 3"/>
          <p:cNvSpPr>
            <a:spLocks noGrp="1"/>
          </p:cNvSpPr>
          <p:nvPr>
            <p:ph type="sldNum" sz="quarter" idx="11"/>
          </p:nvPr>
        </p:nvSpPr>
        <p:spPr/>
        <p:txBody>
          <a:bodyPr/>
          <a:lstStyle/>
          <a:p>
            <a:fld id="{B90F5A57-8277-4128-9E0F-D3B511DCDD08}" type="slidenum">
              <a:rPr lang="de-AT" smtClean="0"/>
              <a:pPr/>
              <a:t>22</a:t>
            </a:fld>
            <a:endParaRPr lang="de-AT"/>
          </a:p>
        </p:txBody>
      </p:sp>
      <p:pic>
        <p:nvPicPr>
          <p:cNvPr id="6" name="Bildplatzhalter 5"/>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l="3317" r="3317"/>
          <a:stretch>
            <a:fillRect/>
          </a:stretch>
        </p:blipFill>
        <p:spPr>
          <a:xfrm rot="10800000">
            <a:off x="1560513" y="0"/>
            <a:ext cx="7583487" cy="4568825"/>
          </a:xfrm>
        </p:spPr>
      </p:pic>
    </p:spTree>
    <p:extLst>
      <p:ext uri="{BB962C8B-B14F-4D97-AF65-F5344CB8AC3E}">
        <p14:creationId xmlns:p14="http://schemas.microsoft.com/office/powerpoint/2010/main" val="23665682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51051" y="-2568"/>
            <a:ext cx="7491715" cy="1221768"/>
          </a:xfrm>
        </p:spPr>
        <p:txBody>
          <a:bodyPr vert="horz" lIns="91440" tIns="45720" rIns="91440" bIns="45720" anchor="ctr">
            <a:noAutofit/>
          </a:bodyPr>
          <a:lstStyle/>
          <a:p>
            <a:pPr algn="ctr"/>
            <a:r>
              <a:rPr lang="de-AT" sz="3000" b="1" dirty="0">
                <a:solidFill>
                  <a:srgbClr val="00B050"/>
                </a:solidFill>
              </a:rPr>
              <a:t>Aus der Rahmenordnung (3.0)</a:t>
            </a:r>
          </a:p>
        </p:txBody>
      </p:sp>
      <p:sp>
        <p:nvSpPr>
          <p:cNvPr id="3" name="Inhaltsplatzhalter 2"/>
          <p:cNvSpPr>
            <a:spLocks noGrp="1"/>
          </p:cNvSpPr>
          <p:nvPr>
            <p:ph sz="quarter" idx="1"/>
          </p:nvPr>
        </p:nvSpPr>
        <p:spPr>
          <a:xfrm>
            <a:off x="533400" y="1540023"/>
            <a:ext cx="8404420" cy="4639816"/>
          </a:xfrm>
        </p:spPr>
        <p:txBody>
          <a:bodyPr>
            <a:noAutofit/>
          </a:bodyPr>
          <a:lstStyle/>
          <a:p>
            <a:pPr marL="514350" indent="-514350">
              <a:buSzPct val="100000"/>
              <a:buFont typeface="+mj-lt"/>
              <a:buAutoNum type="arabicPeriod"/>
            </a:pPr>
            <a:endParaRPr lang="de-AT">
              <a:solidFill>
                <a:srgbClr val="0070C0"/>
              </a:solidFill>
            </a:endParaRPr>
          </a:p>
          <a:p>
            <a:pPr marL="0" indent="0">
              <a:buSzPct val="100000"/>
              <a:buNone/>
            </a:pPr>
            <a:r>
              <a:rPr lang="de-AT" i="1">
                <a:solidFill>
                  <a:srgbClr val="0070C0"/>
                </a:solidFill>
              </a:rPr>
              <a:t>„…Teil der Maßnahmen zur Verhinderung von sexuellem Missbrauch ist eine </a:t>
            </a:r>
            <a:r>
              <a:rPr lang="de-AT" b="1" i="1">
                <a:solidFill>
                  <a:srgbClr val="0070C0"/>
                </a:solidFill>
              </a:rPr>
              <a:t>breite interne Information.</a:t>
            </a:r>
            <a:r>
              <a:rPr lang="de-AT" i="1">
                <a:solidFill>
                  <a:srgbClr val="0070C0"/>
                </a:solidFill>
              </a:rPr>
              <a:t> Aus diesem Grund sollte sich der </a:t>
            </a:r>
            <a:r>
              <a:rPr lang="de-AT" b="1" i="1">
                <a:solidFill>
                  <a:srgbClr val="0070C0"/>
                </a:solidFill>
              </a:rPr>
              <a:t>Pfarrgemeinderat</a:t>
            </a:r>
            <a:r>
              <a:rPr lang="de-AT" i="1">
                <a:solidFill>
                  <a:srgbClr val="0070C0"/>
                </a:solidFill>
              </a:rPr>
              <a:t> mindestens </a:t>
            </a:r>
            <a:r>
              <a:rPr lang="de-AT" b="1" i="1">
                <a:solidFill>
                  <a:srgbClr val="0070C0"/>
                </a:solidFill>
              </a:rPr>
              <a:t>einmal pro Funktionsperiode </a:t>
            </a:r>
            <a:r>
              <a:rPr lang="de-AT" i="1">
                <a:solidFill>
                  <a:srgbClr val="0070C0"/>
                </a:solidFill>
              </a:rPr>
              <a:t>mit diesem Thema beschäftigen. Dieser kann und soll dabei auf die Anregungen der Stabsstelle für Prävention gegen Missbrauch und Gewalt zurückgreifen bzw. auf eigens geschulte regionale Kontakt- und Auskunftspersonen zur Thematik…“ </a:t>
            </a:r>
            <a:endParaRPr lang="de-AT">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23</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21699197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42489" y="-2568"/>
            <a:ext cx="7500277" cy="1221768"/>
          </a:xfrm>
        </p:spPr>
        <p:txBody>
          <a:bodyPr vert="horz" lIns="91440" tIns="45720" rIns="91440" bIns="45720" anchor="ctr">
            <a:noAutofit/>
          </a:bodyPr>
          <a:lstStyle/>
          <a:p>
            <a:pPr algn="ctr"/>
            <a:r>
              <a:rPr lang="de-AT" sz="3000" b="1" dirty="0">
                <a:solidFill>
                  <a:srgbClr val="00B050"/>
                </a:solidFill>
              </a:rPr>
              <a:t>Aus der Rahmenordnung (3.0)</a:t>
            </a:r>
          </a:p>
        </p:txBody>
      </p:sp>
      <p:sp>
        <p:nvSpPr>
          <p:cNvPr id="3" name="Inhaltsplatzhalter 2"/>
          <p:cNvSpPr>
            <a:spLocks noGrp="1"/>
          </p:cNvSpPr>
          <p:nvPr>
            <p:ph sz="quarter" idx="1"/>
          </p:nvPr>
        </p:nvSpPr>
        <p:spPr>
          <a:xfrm>
            <a:off x="533400" y="1516698"/>
            <a:ext cx="8404420" cy="4639816"/>
          </a:xfrm>
        </p:spPr>
        <p:txBody>
          <a:bodyPr>
            <a:noAutofit/>
          </a:bodyPr>
          <a:lstStyle/>
          <a:p>
            <a:pPr marL="514350" indent="-514350">
              <a:buSzPct val="100000"/>
              <a:buFont typeface="+mj-lt"/>
              <a:buAutoNum type="arabicPeriod"/>
            </a:pPr>
            <a:endParaRPr lang="de-AT">
              <a:solidFill>
                <a:srgbClr val="0070C0"/>
              </a:solidFill>
            </a:endParaRPr>
          </a:p>
          <a:p>
            <a:pPr marL="0" indent="0">
              <a:buNone/>
            </a:pPr>
            <a:r>
              <a:rPr lang="de-AT" i="1">
                <a:solidFill>
                  <a:srgbClr val="0070C0"/>
                </a:solidFill>
              </a:rPr>
              <a:t>„…</a:t>
            </a:r>
            <a:r>
              <a:rPr lang="de-AT" b="1" i="1">
                <a:solidFill>
                  <a:srgbClr val="0070C0"/>
                </a:solidFill>
              </a:rPr>
              <a:t>In jedem Pfarrgemeinderat</a:t>
            </a:r>
            <a:r>
              <a:rPr lang="de-AT" i="1">
                <a:solidFill>
                  <a:srgbClr val="0070C0"/>
                </a:solidFill>
              </a:rPr>
              <a:t> soll </a:t>
            </a:r>
            <a:r>
              <a:rPr lang="de-AT" b="1" i="1">
                <a:solidFill>
                  <a:srgbClr val="0070C0"/>
                </a:solidFill>
              </a:rPr>
              <a:t>eine Person</a:t>
            </a:r>
            <a:r>
              <a:rPr lang="de-AT" i="1">
                <a:solidFill>
                  <a:srgbClr val="0070C0"/>
                </a:solidFill>
              </a:rPr>
              <a:t> </a:t>
            </a:r>
            <a:r>
              <a:rPr lang="de-AT" b="1" i="1">
                <a:solidFill>
                  <a:srgbClr val="0070C0"/>
                </a:solidFill>
              </a:rPr>
              <a:t>eigens für diese Thematik beauftragt sein</a:t>
            </a:r>
            <a:r>
              <a:rPr lang="de-AT" i="1">
                <a:solidFill>
                  <a:srgbClr val="0070C0"/>
                </a:solidFill>
              </a:rPr>
              <a:t> (Präventionsbeauftragte bzw. Präventionsbeauftragter in den Pfarren). Diese Person unterstützt den verantwortlichen Priester beim Wachhalten der Thematik und bei der Einhaltung der Rahmenordnung. Der Name dieser Person ist dem jeweiligen Vikariat mitzuteilen…“</a:t>
            </a:r>
            <a:endParaRPr lang="de-DE">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24</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8566679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33927" y="-2568"/>
            <a:ext cx="7508839" cy="1221768"/>
          </a:xfrm>
        </p:spPr>
        <p:txBody>
          <a:bodyPr vert="horz" lIns="91440" tIns="45720" rIns="91440" bIns="45720" anchor="ctr">
            <a:noAutofit/>
          </a:bodyPr>
          <a:lstStyle/>
          <a:p>
            <a:pPr algn="ctr"/>
            <a:r>
              <a:rPr lang="de-AT" sz="3000" b="1" dirty="0">
                <a:solidFill>
                  <a:srgbClr val="00B050"/>
                </a:solidFill>
              </a:rPr>
              <a:t>Aus der PGO (2022)</a:t>
            </a:r>
          </a:p>
        </p:txBody>
      </p:sp>
      <p:sp>
        <p:nvSpPr>
          <p:cNvPr id="3" name="Inhaltsplatzhalter 2"/>
          <p:cNvSpPr>
            <a:spLocks noGrp="1"/>
          </p:cNvSpPr>
          <p:nvPr>
            <p:ph sz="quarter" idx="1"/>
          </p:nvPr>
        </p:nvSpPr>
        <p:spPr>
          <a:xfrm>
            <a:off x="533400" y="1739305"/>
            <a:ext cx="8404420" cy="4639816"/>
          </a:xfrm>
        </p:spPr>
        <p:txBody>
          <a:bodyPr>
            <a:noAutofit/>
          </a:bodyPr>
          <a:lstStyle/>
          <a:p>
            <a:pPr marL="0" marR="0" lvl="0" indent="0" algn="l" defTabSz="914400" rtl="0" eaLnBrk="1" fontAlgn="auto" latinLnBrk="0" hangingPunct="1">
              <a:lnSpc>
                <a:spcPct val="100000"/>
              </a:lnSpc>
              <a:spcBef>
                <a:spcPts val="700"/>
              </a:spcBef>
              <a:spcAft>
                <a:spcPts val="0"/>
              </a:spcAft>
              <a:buClr>
                <a:srgbClr val="00ADDC"/>
              </a:buClr>
              <a:buSzPct val="60000"/>
              <a:buFont typeface="Wingdings"/>
              <a:buNone/>
              <a:tabLst/>
              <a:defRPr/>
            </a:pPr>
            <a:r>
              <a:rPr kumimoji="0" lang="de-AT" sz="2400" b="1" i="0" u="none" strike="noStrike" kern="1200" cap="none" spc="0" normalizeH="0" baseline="0" noProof="0">
                <a:ln>
                  <a:noFill/>
                </a:ln>
                <a:solidFill>
                  <a:srgbClr val="0070C0"/>
                </a:solidFill>
                <a:effectLst/>
                <a:uLnTx/>
                <a:uFillTx/>
                <a:latin typeface="Tw Cen MT"/>
                <a:ea typeface="+mn-ea"/>
                <a:cs typeface="+mn-cs"/>
              </a:rPr>
              <a:t>Punkt 3.4</a:t>
            </a:r>
            <a:r>
              <a:rPr kumimoji="0" lang="de-AT" sz="2400" b="0" i="0" u="none" strike="noStrike" kern="1200" cap="none" spc="0" normalizeH="0" baseline="0" noProof="0">
                <a:ln>
                  <a:noFill/>
                </a:ln>
                <a:solidFill>
                  <a:srgbClr val="0070C0"/>
                </a:solidFill>
                <a:effectLst/>
                <a:uLnTx/>
                <a:uFillTx/>
                <a:latin typeface="Tw Cen MT"/>
                <a:ea typeface="+mn-ea"/>
                <a:cs typeface="+mn-cs"/>
              </a:rPr>
              <a:t> </a:t>
            </a:r>
            <a:r>
              <a:rPr kumimoji="0" lang="de-AT" sz="2400" b="1" i="1" u="none" strike="noStrike" kern="1200" cap="none" spc="0" normalizeH="0" baseline="0" noProof="0">
                <a:ln>
                  <a:noFill/>
                </a:ln>
                <a:solidFill>
                  <a:srgbClr val="0070C0"/>
                </a:solidFill>
                <a:effectLst/>
                <a:uLnTx/>
                <a:uFillTx/>
                <a:latin typeface="Tw Cen MT"/>
                <a:ea typeface="+mn-ea"/>
                <a:cs typeface="+mn-cs"/>
              </a:rPr>
              <a:t>Organisatorische Aufgaben für den Pfarrgemeinderat</a:t>
            </a:r>
            <a:r>
              <a:rPr kumimoji="0" lang="de-AT" sz="2400" b="1" i="0" u="none" strike="noStrike" kern="1200" cap="none" spc="0" normalizeH="0" baseline="0" noProof="0">
                <a:ln>
                  <a:noFill/>
                </a:ln>
                <a:solidFill>
                  <a:srgbClr val="0070C0"/>
                </a:solidFill>
                <a:effectLst/>
                <a:uLnTx/>
                <a:uFillTx/>
                <a:latin typeface="Tw Cen MT"/>
                <a:ea typeface="+mn-ea"/>
                <a:cs typeface="+mn-cs"/>
              </a:rPr>
              <a:t> </a:t>
            </a:r>
            <a:br>
              <a:rPr kumimoji="0" lang="de-AT" sz="2400" b="0" i="0" u="none" strike="noStrike" kern="1200" cap="none" spc="0" normalizeH="0" baseline="0" noProof="0">
                <a:ln>
                  <a:noFill/>
                </a:ln>
                <a:solidFill>
                  <a:srgbClr val="0070C0"/>
                </a:solidFill>
                <a:effectLst/>
                <a:uLnTx/>
                <a:uFillTx/>
                <a:latin typeface="Tw Cen MT"/>
                <a:ea typeface="+mn-ea"/>
                <a:cs typeface="+mn-cs"/>
              </a:rPr>
            </a:br>
            <a:r>
              <a:rPr kumimoji="0" lang="de-AT" sz="2400" b="0" i="0" u="none" strike="noStrike" kern="1200" cap="none" spc="0" normalizeH="0" baseline="0" noProof="0">
                <a:ln>
                  <a:noFill/>
                </a:ln>
                <a:solidFill>
                  <a:srgbClr val="0070C0"/>
                </a:solidFill>
                <a:effectLst/>
                <a:uLnTx/>
                <a:uFillTx/>
                <a:latin typeface="Tw Cen MT"/>
                <a:ea typeface="+mn-ea"/>
                <a:cs typeface="+mn-cs"/>
              </a:rPr>
              <a:t>               (Seite 11/ </a:t>
            </a:r>
            <a:r>
              <a:rPr kumimoji="0" lang="de-AT" sz="2400" b="1" i="0" u="none" strike="noStrike" kern="1200" cap="none" spc="0" normalizeH="0" baseline="0" noProof="0">
                <a:ln>
                  <a:noFill/>
                </a:ln>
                <a:solidFill>
                  <a:srgbClr val="0070C0"/>
                </a:solidFill>
                <a:effectLst/>
                <a:uLnTx/>
                <a:uFillTx/>
                <a:latin typeface="Tw Cen MT"/>
                <a:ea typeface="+mn-ea"/>
                <a:cs typeface="+mn-cs"/>
              </a:rPr>
              <a:t>Absatz e</a:t>
            </a:r>
            <a:r>
              <a:rPr kumimoji="0" lang="de-AT" sz="2400" b="0" i="0" u="none" strike="noStrike" kern="1200" cap="none" spc="0" normalizeH="0" baseline="0" noProof="0">
                <a:ln>
                  <a:noFill/>
                </a:ln>
                <a:solidFill>
                  <a:srgbClr val="0070C0"/>
                </a:solidFill>
                <a:effectLst/>
                <a:uLnTx/>
                <a:uFillTx/>
                <a:latin typeface="Tw Cen MT"/>
                <a:ea typeface="+mn-ea"/>
                <a:cs typeface="+mn-cs"/>
              </a:rPr>
              <a:t> ) </a:t>
            </a:r>
          </a:p>
          <a:p>
            <a:pPr marL="0" marR="0" lvl="0" indent="0" algn="l" defTabSz="914400" rtl="0" eaLnBrk="1" fontAlgn="auto" latinLnBrk="0" hangingPunct="1">
              <a:lnSpc>
                <a:spcPct val="100000"/>
              </a:lnSpc>
              <a:spcBef>
                <a:spcPts val="700"/>
              </a:spcBef>
              <a:spcAft>
                <a:spcPts val="0"/>
              </a:spcAft>
              <a:buClr>
                <a:srgbClr val="00ADDC"/>
              </a:buClr>
              <a:buSzPct val="60000"/>
              <a:buFont typeface="Wingdings"/>
              <a:buNone/>
              <a:tabLst/>
              <a:defRPr/>
            </a:pPr>
            <a:r>
              <a:rPr kumimoji="0" lang="de-AT" sz="2400" b="0" i="0" u="none" strike="noStrike" kern="1200" cap="none" spc="0" normalizeH="0" baseline="0" noProof="0">
                <a:ln>
                  <a:noFill/>
                </a:ln>
                <a:solidFill>
                  <a:srgbClr val="0070C0"/>
                </a:solidFill>
                <a:effectLst/>
                <a:uLnTx/>
                <a:uFillTx/>
                <a:latin typeface="Tw Cen MT"/>
                <a:ea typeface="+mn-ea"/>
                <a:cs typeface="+mn-cs"/>
              </a:rPr>
              <a:t>"In jeder Pfarre ist eine verantwortliche Person zur Prävention von Missbrauch und sexueller Gewalt vom PGR zu benennen (vgl. PGO 4.2.3.d und PVO 2.2.5.e).</a:t>
            </a:r>
            <a:br>
              <a:rPr kumimoji="0" lang="de-AT" sz="2400" b="0" i="0" u="none" strike="noStrike" kern="1200" cap="none" spc="0" normalizeH="0" baseline="0" noProof="0">
                <a:ln>
                  <a:noFill/>
                </a:ln>
                <a:solidFill>
                  <a:srgbClr val="0070C0"/>
                </a:solidFill>
                <a:effectLst/>
                <a:uLnTx/>
                <a:uFillTx/>
                <a:latin typeface="Tw Cen MT"/>
                <a:ea typeface="+mn-ea"/>
                <a:cs typeface="+mn-cs"/>
              </a:rPr>
            </a:br>
            <a:r>
              <a:rPr kumimoji="0" lang="de-AT" sz="2400" b="0" i="0" u="none" strike="noStrike" kern="1200" cap="none" spc="0" normalizeH="0" baseline="0" noProof="0">
                <a:ln>
                  <a:noFill/>
                </a:ln>
                <a:solidFill>
                  <a:srgbClr val="0070C0"/>
                </a:solidFill>
                <a:effectLst/>
                <a:uLnTx/>
                <a:uFillTx/>
                <a:latin typeface="Tw Cen MT"/>
                <a:ea typeface="+mn-ea"/>
                <a:cs typeface="+mn-cs"/>
              </a:rPr>
              <a:t>Sie versteht sich als proaktive Themenanwältin für Missbrauchs- und Gewaltprävention und für die Einhaltung der Rahmenordnung „Die Wahrheit wird euch frei machen”.</a:t>
            </a:r>
            <a:br>
              <a:rPr kumimoji="0" lang="de-AT" sz="2400" b="0" i="0" u="none" strike="noStrike" kern="1200" cap="none" spc="0" normalizeH="0" baseline="0" noProof="0">
                <a:ln>
                  <a:noFill/>
                </a:ln>
                <a:solidFill>
                  <a:srgbClr val="0070C0"/>
                </a:solidFill>
                <a:effectLst/>
                <a:uLnTx/>
                <a:uFillTx/>
                <a:latin typeface="Tw Cen MT"/>
                <a:ea typeface="+mn-ea"/>
                <a:cs typeface="+mn-cs"/>
              </a:rPr>
            </a:br>
            <a:r>
              <a:rPr kumimoji="0" lang="de-AT" sz="2400" b="0" i="0" u="none" strike="noStrike" kern="1200" cap="none" spc="0" normalizeH="0" baseline="0" noProof="0">
                <a:ln>
                  <a:noFill/>
                </a:ln>
                <a:solidFill>
                  <a:srgbClr val="0070C0"/>
                </a:solidFill>
                <a:effectLst/>
                <a:uLnTx/>
                <a:uFillTx/>
                <a:latin typeface="Tw Cen MT"/>
                <a:ea typeface="+mn-ea"/>
                <a:cs typeface="+mn-cs"/>
              </a:rPr>
              <a:t>Sie ist Ansprechperson für den Pfarrer, alle Mitarbeiterinnen und Mitarbeiter der Pfarre und die Stabsstelle Gewaltprävention zu diesem Thema. Der Name der beauftragten Person und eine Kontaktmöglichkeit ist in der Pfarre öffentlich zu machen und dem Vikariat mitzuteilen."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25</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7651872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33927" y="-2568"/>
            <a:ext cx="7508839" cy="1221768"/>
          </a:xfrm>
        </p:spPr>
        <p:txBody>
          <a:bodyPr vert="horz" lIns="91440" tIns="45720" rIns="91440" bIns="45720" anchor="ctr">
            <a:noAutofit/>
          </a:bodyPr>
          <a:lstStyle/>
          <a:p>
            <a:pPr algn="ctr"/>
            <a:r>
              <a:rPr lang="de-AT" sz="3000" b="1" dirty="0">
                <a:solidFill>
                  <a:srgbClr val="00B050"/>
                </a:solidFill>
              </a:rPr>
              <a:t>Aus der PGO (2022)</a:t>
            </a:r>
          </a:p>
        </p:txBody>
      </p:sp>
      <p:sp>
        <p:nvSpPr>
          <p:cNvPr id="3" name="Inhaltsplatzhalter 2"/>
          <p:cNvSpPr>
            <a:spLocks noGrp="1"/>
          </p:cNvSpPr>
          <p:nvPr>
            <p:ph sz="quarter" idx="1"/>
          </p:nvPr>
        </p:nvSpPr>
        <p:spPr>
          <a:xfrm>
            <a:off x="533400" y="1636564"/>
            <a:ext cx="8404420" cy="3578153"/>
          </a:xfrm>
        </p:spPr>
        <p:txBody>
          <a:bodyPr>
            <a:noAutofit/>
          </a:bodyPr>
          <a:lstStyle/>
          <a:p>
            <a:pPr marL="0" indent="0">
              <a:lnSpc>
                <a:spcPct val="120000"/>
              </a:lnSpc>
              <a:buNone/>
            </a:pPr>
            <a:r>
              <a:rPr lang="de-AT" sz="2400">
                <a:solidFill>
                  <a:srgbClr val="0070C0"/>
                </a:solidFill>
              </a:rPr>
              <a:t>Seite 15 unter </a:t>
            </a:r>
            <a:r>
              <a:rPr lang="de-AT" sz="2400" b="1">
                <a:solidFill>
                  <a:srgbClr val="0070C0"/>
                </a:solidFill>
              </a:rPr>
              <a:t>Punkt</a:t>
            </a:r>
            <a:r>
              <a:rPr lang="de-AT" sz="2400">
                <a:solidFill>
                  <a:srgbClr val="0070C0"/>
                </a:solidFill>
              </a:rPr>
              <a:t> </a:t>
            </a:r>
            <a:r>
              <a:rPr lang="de-AT" sz="2400" b="1">
                <a:solidFill>
                  <a:srgbClr val="0070C0"/>
                </a:solidFill>
              </a:rPr>
              <a:t>4.2.3 </a:t>
            </a:r>
            <a:r>
              <a:rPr lang="de-AT" sz="2400" b="1" i="1">
                <a:solidFill>
                  <a:srgbClr val="0070C0"/>
                </a:solidFill>
              </a:rPr>
              <a:t>Konstituierende Sitzung</a:t>
            </a:r>
          </a:p>
          <a:p>
            <a:pPr marL="0" indent="0">
              <a:lnSpc>
                <a:spcPct val="120000"/>
              </a:lnSpc>
              <a:buNone/>
            </a:pPr>
            <a:r>
              <a:rPr lang="de-AT" sz="2400">
                <a:solidFill>
                  <a:srgbClr val="0070C0"/>
                </a:solidFill>
              </a:rPr>
              <a:t>d)  Es werden Personen für folgende Funktionen per Wahl festgelegt:</a:t>
            </a:r>
          </a:p>
          <a:p>
            <a:pPr marL="0" indent="0">
              <a:lnSpc>
                <a:spcPct val="120000"/>
              </a:lnSpc>
              <a:spcBef>
                <a:spcPts val="0"/>
              </a:spcBef>
              <a:buNone/>
            </a:pPr>
            <a:r>
              <a:rPr lang="de-AT" sz="2400">
                <a:solidFill>
                  <a:srgbClr val="0070C0"/>
                </a:solidFill>
              </a:rPr>
              <a:t>"...eine verantwortliche Person zur Prävention von Missbrauch und sexueller Gewalt (vgl. PGO 3.4.e). </a:t>
            </a:r>
            <a:br>
              <a:rPr lang="de-AT" sz="2400">
                <a:solidFill>
                  <a:srgbClr val="0070C0"/>
                </a:solidFill>
              </a:rPr>
            </a:br>
            <a:r>
              <a:rPr lang="de-AT" sz="2400">
                <a:solidFill>
                  <a:srgbClr val="0070C0"/>
                </a:solidFill>
              </a:rPr>
              <a:t>Die bzw. der Präventionsbeauftragte muss</a:t>
            </a:r>
          </a:p>
          <a:p>
            <a:pPr marL="0" indent="0">
              <a:lnSpc>
                <a:spcPct val="120000"/>
              </a:lnSpc>
              <a:spcBef>
                <a:spcPts val="0"/>
              </a:spcBef>
              <a:buNone/>
            </a:pPr>
            <a:r>
              <a:rPr lang="de-AT" sz="2400">
                <a:solidFill>
                  <a:srgbClr val="0070C0"/>
                </a:solidFill>
              </a:rPr>
              <a:t>nicht unbedingt Mitglied im PGR sein und soll kein Priester sein;"</a:t>
            </a:r>
          </a:p>
          <a:p>
            <a:pPr marL="0" indent="0">
              <a:lnSpc>
                <a:spcPct val="120000"/>
              </a:lnSpc>
              <a:spcBef>
                <a:spcPts val="0"/>
              </a:spcBef>
              <a:buNone/>
            </a:pPr>
            <a:r>
              <a:rPr lang="de-AT" sz="2400"/>
              <a:t> </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26</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37382678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a:noAutofit/>
          </a:bodyPr>
          <a:lstStyle/>
          <a:p>
            <a:pPr algn="ctr"/>
            <a:r>
              <a:rPr lang="de-AT" sz="3600" b="1">
                <a:solidFill>
                  <a:srgbClr val="00B050"/>
                </a:solidFill>
              </a:rPr>
              <a:t>Aus der PGO (2022)</a:t>
            </a:r>
          </a:p>
        </p:txBody>
      </p:sp>
      <p:sp>
        <p:nvSpPr>
          <p:cNvPr id="3" name="Inhaltsplatzhalter 2"/>
          <p:cNvSpPr>
            <a:spLocks noGrp="1"/>
          </p:cNvSpPr>
          <p:nvPr>
            <p:ph sz="quarter" idx="1"/>
          </p:nvPr>
        </p:nvSpPr>
        <p:spPr>
          <a:xfrm>
            <a:off x="533400" y="1516698"/>
            <a:ext cx="8404420" cy="4639816"/>
          </a:xfrm>
        </p:spPr>
        <p:txBody>
          <a:bodyPr>
            <a:noAutofit/>
          </a:bodyPr>
          <a:lstStyle/>
          <a:p>
            <a:pPr marL="0" indent="0">
              <a:lnSpc>
                <a:spcPct val="120000"/>
              </a:lnSpc>
              <a:buNone/>
            </a:pPr>
            <a:r>
              <a:rPr lang="de-AT" sz="2400">
                <a:solidFill>
                  <a:srgbClr val="0070C0"/>
                </a:solidFill>
              </a:rPr>
              <a:t>und Seite 26</a:t>
            </a:r>
            <a:br>
              <a:rPr lang="de-AT" sz="2400">
                <a:solidFill>
                  <a:srgbClr val="0070C0"/>
                </a:solidFill>
              </a:rPr>
            </a:br>
            <a:br>
              <a:rPr lang="de-AT" sz="2400">
                <a:solidFill>
                  <a:srgbClr val="0070C0"/>
                </a:solidFill>
              </a:rPr>
            </a:br>
            <a:r>
              <a:rPr lang="de-AT" sz="2400" b="1">
                <a:solidFill>
                  <a:srgbClr val="0070C0"/>
                </a:solidFill>
              </a:rPr>
              <a:t>Punkt 2.2.5 </a:t>
            </a:r>
            <a:r>
              <a:rPr lang="de-AT" sz="2400" b="1" i="1">
                <a:solidFill>
                  <a:srgbClr val="0070C0"/>
                </a:solidFill>
              </a:rPr>
              <a:t>Fachausschüsse</a:t>
            </a:r>
          </a:p>
          <a:p>
            <a:pPr marL="0" indent="0">
              <a:lnSpc>
                <a:spcPct val="120000"/>
              </a:lnSpc>
              <a:buNone/>
            </a:pPr>
            <a:r>
              <a:rPr lang="de-AT" sz="2400">
                <a:solidFill>
                  <a:srgbClr val="0070C0"/>
                </a:solidFill>
              </a:rPr>
              <a:t>e)  In Pfarrverbänden beschließt der Pfarrverbandsrat unter Beachtung von PVO 5.2.a, ob für jede Pfarre eine </a:t>
            </a:r>
            <a:r>
              <a:rPr lang="de-AT" sz="2400" err="1">
                <a:solidFill>
                  <a:srgbClr val="0070C0"/>
                </a:solidFill>
              </a:rPr>
              <a:t>Präventionsbeauftragte</a:t>
            </a:r>
            <a:r>
              <a:rPr lang="de-AT" sz="2400">
                <a:solidFill>
                  <a:srgbClr val="0070C0"/>
                </a:solidFill>
              </a:rPr>
              <a:t> bzw. ein </a:t>
            </a:r>
            <a:r>
              <a:rPr lang="de-AT" sz="2400" err="1">
                <a:solidFill>
                  <a:srgbClr val="0070C0"/>
                </a:solidFill>
              </a:rPr>
              <a:t>Präventionsbeauftragter</a:t>
            </a:r>
            <a:r>
              <a:rPr lang="de-AT" sz="2400">
                <a:solidFill>
                  <a:srgbClr val="0070C0"/>
                </a:solidFill>
              </a:rPr>
              <a:t> ernannt wird oder nur eine Person für alle Pfarren des Pfarrverbands.</a:t>
            </a:r>
          </a:p>
          <a:p>
            <a:pPr marL="0" indent="0">
              <a:lnSpc>
                <a:spcPct val="120000"/>
              </a:lnSpc>
              <a:spcBef>
                <a:spcPts val="0"/>
              </a:spcBef>
              <a:buNone/>
            </a:pPr>
            <a:endParaRPr lang="de-AT" sz="2400">
              <a:solidFill>
                <a:srgbClr val="0070C0"/>
              </a:solidFill>
            </a:endParaRPr>
          </a:p>
          <a:p>
            <a:pPr marL="0" indent="0">
              <a:lnSpc>
                <a:spcPct val="120000"/>
              </a:lnSpc>
              <a:spcBef>
                <a:spcPts val="0"/>
              </a:spcBef>
              <a:buNone/>
            </a:pPr>
            <a:r>
              <a:rPr lang="de-AT" sz="2400"/>
              <a:t> </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27</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19914865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83932" y="-2568"/>
            <a:ext cx="7182115" cy="1221768"/>
          </a:xfrm>
        </p:spPr>
        <p:txBody>
          <a:bodyPr>
            <a:noAutofit/>
          </a:bodyPr>
          <a:lstStyle/>
          <a:p>
            <a:pPr algn="ctr"/>
            <a:r>
              <a:rPr lang="de-DE" sz="3600" b="1">
                <a:solidFill>
                  <a:srgbClr val="00B050"/>
                </a:solidFill>
              </a:rPr>
              <a:t>Rollenbeschreibung und Reflexion</a:t>
            </a:r>
            <a:endParaRPr lang="de-AT" sz="3600" b="1">
              <a:solidFill>
                <a:srgbClr val="00B050"/>
              </a:solidFill>
            </a:endParaRPr>
          </a:p>
        </p:txBody>
      </p:sp>
      <p:sp>
        <p:nvSpPr>
          <p:cNvPr id="3" name="Inhaltsplatzhalter 2"/>
          <p:cNvSpPr>
            <a:spLocks noGrp="1"/>
          </p:cNvSpPr>
          <p:nvPr>
            <p:ph sz="quarter" idx="1"/>
          </p:nvPr>
        </p:nvSpPr>
        <p:spPr>
          <a:xfrm>
            <a:off x="533400" y="1540023"/>
            <a:ext cx="8404420" cy="4639816"/>
          </a:xfrm>
        </p:spPr>
        <p:txBody>
          <a:bodyPr vert="horz" lIns="91440" tIns="45720" rIns="91440" bIns="45720" anchor="t">
            <a:noAutofit/>
          </a:bodyPr>
          <a:lstStyle/>
          <a:p>
            <a:pPr marL="0" indent="0">
              <a:buSzPct val="100000"/>
              <a:buNone/>
            </a:pPr>
            <a:r>
              <a:rPr lang="de-AT" dirty="0">
                <a:solidFill>
                  <a:srgbClr val="0070C0"/>
                </a:solidFill>
              </a:rPr>
              <a:t>Was sind meine Vorstellungen über meine Funktion als </a:t>
            </a:r>
            <a:r>
              <a:rPr lang="de-AT" dirty="0" err="1">
                <a:solidFill>
                  <a:srgbClr val="0070C0"/>
                </a:solidFill>
              </a:rPr>
              <a:t>Präventionsbeauftragte:r</a:t>
            </a:r>
            <a:r>
              <a:rPr lang="de-AT" dirty="0">
                <a:solidFill>
                  <a:srgbClr val="0070C0"/>
                </a:solidFill>
              </a:rPr>
              <a:t> ?</a:t>
            </a:r>
          </a:p>
          <a:p>
            <a:pPr marL="0" indent="0">
              <a:buSzPct val="100000"/>
              <a:buNone/>
            </a:pPr>
            <a:endParaRPr lang="de-AT" dirty="0">
              <a:solidFill>
                <a:srgbClr val="0070C0"/>
              </a:solidFill>
            </a:endParaRPr>
          </a:p>
          <a:p>
            <a:pPr marL="0" indent="0">
              <a:buNone/>
            </a:pPr>
            <a:r>
              <a:rPr lang="de-AT" dirty="0">
                <a:solidFill>
                  <a:srgbClr val="0070C0"/>
                </a:solidFill>
              </a:rPr>
              <a:t>Lesen Sie die Rollenbeschreibung und überlegen Sie sich folgendes:</a:t>
            </a:r>
            <a:endParaRPr lang="de-AT"/>
          </a:p>
          <a:p>
            <a:pPr>
              <a:buSzPct val="100000"/>
              <a:buFont typeface="Wingdings" panose="05000000000000000000" pitchFamily="2" charset="2"/>
              <a:buChar char="Ø"/>
            </a:pPr>
            <a:r>
              <a:rPr lang="de-AT" sz="2400" dirty="0">
                <a:solidFill>
                  <a:srgbClr val="0070C0"/>
                </a:solidFill>
              </a:rPr>
              <a:t>Wie kann ich meine Funktion als </a:t>
            </a:r>
            <a:r>
              <a:rPr lang="de-AT" sz="2400" dirty="0" err="1">
                <a:solidFill>
                  <a:srgbClr val="0070C0"/>
                </a:solidFill>
              </a:rPr>
              <a:t>Präventionsbeauftragte:r</a:t>
            </a:r>
            <a:r>
              <a:rPr lang="de-AT" sz="2400" dirty="0">
                <a:solidFill>
                  <a:srgbClr val="0070C0"/>
                </a:solidFill>
              </a:rPr>
              <a:t> in meiner Pfarre umsetzen? </a:t>
            </a:r>
          </a:p>
          <a:p>
            <a:pPr>
              <a:buSzPct val="100000"/>
              <a:buFont typeface="Wingdings" panose="05000000000000000000" pitchFamily="2" charset="2"/>
              <a:buChar char="Ø"/>
            </a:pPr>
            <a:r>
              <a:rPr lang="de-AT" sz="2400" dirty="0">
                <a:solidFill>
                  <a:srgbClr val="0070C0"/>
                </a:solidFill>
              </a:rPr>
              <a:t>Was und wen brauche für die Umsetzung?</a:t>
            </a:r>
          </a:p>
          <a:p>
            <a:pPr>
              <a:buSzPct val="100000"/>
              <a:buFont typeface="Wingdings" panose="05000000000000000000" pitchFamily="2" charset="2"/>
              <a:buChar char="Ø"/>
            </a:pPr>
            <a:r>
              <a:rPr lang="de-AT" sz="2400" dirty="0">
                <a:solidFill>
                  <a:srgbClr val="0070C0"/>
                </a:solidFill>
              </a:rPr>
              <a:t>Was brauche ich von Stabsstelle?</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36965780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vert="horz" lIns="91440" tIns="45720" rIns="91440" bIns="45720" anchor="ctr">
            <a:noAutofit/>
          </a:bodyPr>
          <a:lstStyle/>
          <a:p>
            <a:pPr algn="ctr"/>
            <a:r>
              <a:rPr lang="de-AT" sz="3000" b="1" dirty="0">
                <a:solidFill>
                  <a:srgbClr val="00B050"/>
                </a:solidFill>
              </a:rPr>
              <a:t>Rollen- und Aufgabenbeschreibung der Präventionsbeauftragten (PB)</a:t>
            </a:r>
          </a:p>
        </p:txBody>
      </p:sp>
      <p:sp>
        <p:nvSpPr>
          <p:cNvPr id="3" name="Inhaltsplatzhalter 2"/>
          <p:cNvSpPr>
            <a:spLocks noGrp="1"/>
          </p:cNvSpPr>
          <p:nvPr>
            <p:ph sz="quarter" idx="1"/>
          </p:nvPr>
        </p:nvSpPr>
        <p:spPr>
          <a:xfrm>
            <a:off x="533400" y="1653687"/>
            <a:ext cx="8404420" cy="4639816"/>
          </a:xfrm>
        </p:spPr>
        <p:txBody>
          <a:bodyPr>
            <a:noAutofit/>
          </a:bodyPr>
          <a:lstStyle/>
          <a:p>
            <a:pPr marL="0" indent="0">
              <a:buNone/>
            </a:pPr>
            <a:r>
              <a:rPr lang="de-AT" sz="2400">
                <a:solidFill>
                  <a:srgbClr val="0070C0"/>
                </a:solidFill>
              </a:rPr>
              <a:t>Umfassendes Kompetenzprofil:</a:t>
            </a:r>
          </a:p>
          <a:p>
            <a:pPr>
              <a:buFont typeface="Wingdings" panose="05000000000000000000" pitchFamily="2" charset="2"/>
              <a:buChar char="Ø"/>
            </a:pPr>
            <a:r>
              <a:rPr lang="de-AT" sz="2400">
                <a:solidFill>
                  <a:srgbClr val="0070C0"/>
                </a:solidFill>
              </a:rPr>
              <a:t>Struktur </a:t>
            </a:r>
          </a:p>
          <a:p>
            <a:pPr>
              <a:buFont typeface="Wingdings" panose="05000000000000000000" pitchFamily="2" charset="2"/>
              <a:buChar char="Ø"/>
            </a:pPr>
            <a:r>
              <a:rPr lang="de-AT" sz="2400">
                <a:solidFill>
                  <a:srgbClr val="0070C0"/>
                </a:solidFill>
              </a:rPr>
              <a:t>Auswahl / Kompetenzen der*des PB</a:t>
            </a:r>
          </a:p>
          <a:p>
            <a:pPr>
              <a:buFont typeface="Wingdings" panose="05000000000000000000" pitchFamily="2" charset="2"/>
              <a:buChar char="Ø"/>
            </a:pPr>
            <a:r>
              <a:rPr lang="de-AT" sz="2400">
                <a:solidFill>
                  <a:srgbClr val="0070C0"/>
                </a:solidFill>
              </a:rPr>
              <a:t>Aufgaben einer*s PB</a:t>
            </a:r>
          </a:p>
          <a:p>
            <a:pPr lvl="1">
              <a:buFont typeface="Wingdings" panose="05000000000000000000" pitchFamily="2" charset="2"/>
              <a:buChar char="§"/>
            </a:pPr>
            <a:r>
              <a:rPr lang="de-AT" sz="2400">
                <a:solidFill>
                  <a:srgbClr val="0070C0"/>
                </a:solidFill>
              </a:rPr>
              <a:t>Themenanwältin für Missbrauchs- und Gewaltprävention</a:t>
            </a:r>
          </a:p>
          <a:p>
            <a:pPr lvl="1">
              <a:buFont typeface="Wingdings" panose="05000000000000000000" pitchFamily="2" charset="2"/>
              <a:buChar char="§"/>
            </a:pPr>
            <a:r>
              <a:rPr lang="de-AT" sz="2400">
                <a:solidFill>
                  <a:srgbClr val="0070C0"/>
                </a:solidFill>
              </a:rPr>
              <a:t>Unterstützt den Pfarrer bei Einhaltung der RO</a:t>
            </a:r>
          </a:p>
          <a:p>
            <a:pPr lvl="1">
              <a:buFont typeface="Wingdings" panose="05000000000000000000" pitchFamily="2" charset="2"/>
              <a:buChar char="§"/>
            </a:pPr>
            <a:r>
              <a:rPr lang="de-AT" sz="2400">
                <a:solidFill>
                  <a:srgbClr val="0070C0"/>
                </a:solidFill>
              </a:rPr>
              <a:t>Unterstützt die*den nächsthöhere*n Dienstvorgesetzten bei einem Verdachtsfall</a:t>
            </a:r>
          </a:p>
          <a:p>
            <a:pPr>
              <a:buFont typeface="Wingdings" panose="05000000000000000000" pitchFamily="2" charset="2"/>
              <a:buChar char="Ø"/>
            </a:pPr>
            <a:r>
              <a:rPr lang="de-AT" sz="2400">
                <a:solidFill>
                  <a:srgbClr val="0070C0"/>
                </a:solidFill>
              </a:rPr>
              <a:t>Prozessqualität</a:t>
            </a:r>
          </a:p>
          <a:p>
            <a:pPr marL="0" indent="0">
              <a:lnSpc>
                <a:spcPct val="120000"/>
              </a:lnSpc>
              <a:spcBef>
                <a:spcPts val="0"/>
              </a:spcBef>
              <a:buNone/>
            </a:pPr>
            <a:endParaRPr lang="de-AT" sz="2400">
              <a:solidFill>
                <a:srgbClr val="0070C0"/>
              </a:solidFill>
            </a:endParaRPr>
          </a:p>
          <a:p>
            <a:pPr marL="0" indent="0">
              <a:lnSpc>
                <a:spcPct val="120000"/>
              </a:lnSpc>
              <a:spcBef>
                <a:spcPts val="0"/>
              </a:spcBef>
              <a:buNone/>
            </a:pPr>
            <a:r>
              <a:rPr lang="de-AT" sz="2400"/>
              <a:t> </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29</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33498075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vert="horz" lIns="91440" tIns="45720" rIns="91440" bIns="45720" anchor="ctr">
            <a:noAutofit/>
          </a:bodyPr>
          <a:lstStyle/>
          <a:p>
            <a:pPr algn="ctr"/>
            <a:r>
              <a:rPr lang="de-AT" sz="3000" b="1" dirty="0">
                <a:solidFill>
                  <a:srgbClr val="00B050"/>
                </a:solidFill>
              </a:rPr>
              <a:t>Rollen- und Aufgabenbeschreibung der Präventionsbeauftragten (PB)</a:t>
            </a:r>
          </a:p>
        </p:txBody>
      </p:sp>
      <p:sp>
        <p:nvSpPr>
          <p:cNvPr id="3" name="Inhaltsplatzhalter 2"/>
          <p:cNvSpPr>
            <a:spLocks noGrp="1"/>
          </p:cNvSpPr>
          <p:nvPr>
            <p:ph sz="quarter" idx="1"/>
          </p:nvPr>
        </p:nvSpPr>
        <p:spPr>
          <a:xfrm>
            <a:off x="533400" y="1679372"/>
            <a:ext cx="8404420" cy="4639816"/>
          </a:xfrm>
        </p:spPr>
        <p:txBody>
          <a:bodyPr vert="horz" lIns="91440" tIns="45720" rIns="91440" bIns="45720" anchor="t">
            <a:noAutofit/>
          </a:bodyPr>
          <a:lstStyle/>
          <a:p>
            <a:pPr marL="0" indent="0">
              <a:buNone/>
            </a:pPr>
            <a:r>
              <a:rPr lang="de-AT" sz="2000" dirty="0">
                <a:solidFill>
                  <a:srgbClr val="0070C0"/>
                </a:solidFill>
              </a:rPr>
              <a:t>STRUKTUR</a:t>
            </a:r>
          </a:p>
          <a:p>
            <a:pPr>
              <a:buFont typeface="Wingdings" panose="05000000000000000000" pitchFamily="2" charset="2"/>
              <a:buChar char="Ø"/>
            </a:pPr>
            <a:r>
              <a:rPr lang="de-AT" sz="2000" dirty="0">
                <a:solidFill>
                  <a:srgbClr val="0070C0"/>
                </a:solidFill>
              </a:rPr>
              <a:t>Es </a:t>
            </a:r>
            <a:r>
              <a:rPr lang="de-AT" sz="2000" b="1" dirty="0">
                <a:solidFill>
                  <a:srgbClr val="0070C0"/>
                </a:solidFill>
              </a:rPr>
              <a:t>muss </a:t>
            </a:r>
            <a:r>
              <a:rPr lang="de-AT" sz="2000" dirty="0">
                <a:solidFill>
                  <a:srgbClr val="0070C0"/>
                </a:solidFill>
              </a:rPr>
              <a:t>in jeder Pfarre mindestens eine bzw. einen PB geben (vgl. PGO 3.4.e), idealerweise in jeder Teilgemeinde.</a:t>
            </a:r>
          </a:p>
          <a:p>
            <a:pPr>
              <a:buFont typeface="Wingdings" panose="05000000000000000000" pitchFamily="2" charset="2"/>
              <a:buChar char="Ø"/>
            </a:pPr>
            <a:r>
              <a:rPr lang="de-AT" sz="2000" dirty="0">
                <a:solidFill>
                  <a:srgbClr val="0070C0"/>
                </a:solidFill>
              </a:rPr>
              <a:t>In Pfarrverbänden kann der Pfarrverbandsrat auch eine gemeinsame bzw. einen gemeinsamen PB beschließen </a:t>
            </a:r>
            <a:br>
              <a:rPr lang="de-AT" sz="2000" dirty="0"/>
            </a:br>
            <a:r>
              <a:rPr lang="de-AT" sz="2000" dirty="0">
                <a:solidFill>
                  <a:srgbClr val="0070C0"/>
                </a:solidFill>
              </a:rPr>
              <a:t>(vgl. PVO 2.2.5.e). Wenn nur eine bzw. ein PB in einer Pfarre mit Teilgemeinden oder für den gesamten Pfarrverband zuständig ist, ist die Vernetzung mit Mitgliedern der dazugehörigen Teilgemeinden bzw. Pfarren eine Voraussetzung (z.B. Aufbau eines Teams).</a:t>
            </a:r>
          </a:p>
          <a:p>
            <a:pPr>
              <a:buFont typeface="Wingdings" panose="05000000000000000000" pitchFamily="2" charset="2"/>
              <a:buChar char="Ø"/>
            </a:pPr>
            <a:r>
              <a:rPr lang="de-AT" sz="2000" dirty="0">
                <a:solidFill>
                  <a:srgbClr val="0070C0"/>
                </a:solidFill>
              </a:rPr>
              <a:t>Auswahl der bzw. des PB erfolgt durch Pfarrer gemeinsam mit PGR.</a:t>
            </a:r>
          </a:p>
          <a:p>
            <a:pPr>
              <a:buFont typeface="Wingdings" panose="05000000000000000000" pitchFamily="2" charset="2"/>
              <a:buChar char="Ø"/>
            </a:pPr>
            <a:r>
              <a:rPr lang="de-AT" sz="2000" dirty="0">
                <a:solidFill>
                  <a:srgbClr val="0070C0"/>
                </a:solidFill>
              </a:rPr>
              <a:t>PB wird vom PGR per Wahl festgelegt und muss nicht Mitglied des PGR sein (vgl. PGO 4.2.3.d).</a:t>
            </a:r>
          </a:p>
          <a:p>
            <a:pPr marL="0" indent="0">
              <a:lnSpc>
                <a:spcPct val="120000"/>
              </a:lnSpc>
              <a:spcBef>
                <a:spcPts val="0"/>
              </a:spcBef>
              <a:buNone/>
            </a:pPr>
            <a:endParaRPr lang="de-AT" sz="2400">
              <a:solidFill>
                <a:srgbClr val="0070C0"/>
              </a:solidFill>
            </a:endParaRPr>
          </a:p>
          <a:p>
            <a:pPr marL="0" indent="0">
              <a:lnSpc>
                <a:spcPct val="120000"/>
              </a:lnSpc>
              <a:spcBef>
                <a:spcPts val="0"/>
              </a:spcBef>
              <a:buNone/>
            </a:pPr>
            <a:endParaRPr lang="de-AT" sz="2400"/>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30</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1711985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a:noAutofit/>
          </a:bodyPr>
          <a:lstStyle/>
          <a:p>
            <a:pPr algn="ctr"/>
            <a:r>
              <a:rPr lang="de-AT" sz="2800" b="1">
                <a:solidFill>
                  <a:srgbClr val="00B050"/>
                </a:solidFill>
              </a:rPr>
              <a:t>Rollen- und Aufgabenbeschreibung der Präventionsbeauftragten (PB)</a:t>
            </a:r>
          </a:p>
        </p:txBody>
      </p:sp>
      <p:sp>
        <p:nvSpPr>
          <p:cNvPr id="3" name="Inhaltsplatzhalter 2"/>
          <p:cNvSpPr>
            <a:spLocks noGrp="1"/>
          </p:cNvSpPr>
          <p:nvPr>
            <p:ph sz="quarter" idx="1"/>
          </p:nvPr>
        </p:nvSpPr>
        <p:spPr>
          <a:xfrm>
            <a:off x="533400" y="1670810"/>
            <a:ext cx="8404420" cy="4485704"/>
          </a:xfrm>
        </p:spPr>
        <p:txBody>
          <a:bodyPr>
            <a:noAutofit/>
          </a:bodyPr>
          <a:lstStyle/>
          <a:p>
            <a:pPr marL="0" indent="0">
              <a:buNone/>
            </a:pPr>
            <a:r>
              <a:rPr lang="de-AT" sz="2000">
                <a:solidFill>
                  <a:srgbClr val="0070C0"/>
                </a:solidFill>
              </a:rPr>
              <a:t>AUSWAHL UND KOMPETENZ DER PB</a:t>
            </a:r>
          </a:p>
          <a:p>
            <a:pPr marL="0" indent="0">
              <a:buNone/>
            </a:pPr>
            <a:endParaRPr lang="de-AT" sz="2000">
              <a:solidFill>
                <a:srgbClr val="0070C0"/>
              </a:solidFill>
            </a:endParaRPr>
          </a:p>
          <a:p>
            <a:pPr>
              <a:buFont typeface="Wingdings" panose="05000000000000000000" pitchFamily="2" charset="2"/>
              <a:buChar char="Ø"/>
            </a:pPr>
            <a:r>
              <a:rPr lang="de-AT" sz="2000">
                <a:solidFill>
                  <a:srgbClr val="0070C0"/>
                </a:solidFill>
              </a:rPr>
              <a:t>PB ist bereit, sich dem umfassenden Thema Missbrauchs- und Gewaltprävention proaktiv zu widmen.</a:t>
            </a:r>
          </a:p>
          <a:p>
            <a:pPr>
              <a:buFont typeface="Wingdings" panose="05000000000000000000" pitchFamily="2" charset="2"/>
              <a:buChar char="Ø"/>
            </a:pPr>
            <a:endParaRPr lang="de-AT" sz="2000">
              <a:solidFill>
                <a:srgbClr val="0070C0"/>
              </a:solidFill>
            </a:endParaRPr>
          </a:p>
          <a:p>
            <a:pPr>
              <a:buFont typeface="Wingdings" panose="05000000000000000000" pitchFamily="2" charset="2"/>
              <a:buChar char="Ø"/>
            </a:pPr>
            <a:r>
              <a:rPr lang="de-AT" sz="2000">
                <a:solidFill>
                  <a:srgbClr val="0070C0"/>
                </a:solidFill>
              </a:rPr>
              <a:t>Spezifischer Ausbildungshintergrund ist von Vorteil.</a:t>
            </a:r>
          </a:p>
          <a:p>
            <a:pPr>
              <a:buFont typeface="Wingdings" panose="05000000000000000000" pitchFamily="2" charset="2"/>
              <a:buChar char="Ø"/>
            </a:pPr>
            <a:endParaRPr lang="de-AT" sz="2000">
              <a:solidFill>
                <a:srgbClr val="0070C0"/>
              </a:solidFill>
            </a:endParaRPr>
          </a:p>
          <a:p>
            <a:pPr>
              <a:buFont typeface="Wingdings" panose="05000000000000000000" pitchFamily="2" charset="2"/>
              <a:buChar char="Ø"/>
            </a:pPr>
            <a:r>
              <a:rPr lang="de-AT" sz="2000">
                <a:solidFill>
                  <a:srgbClr val="0070C0"/>
                </a:solidFill>
              </a:rPr>
              <a:t>PB soll eine reife, ausgewogene und gut vernetzte Person der Pfarre (Metablick auf die Pfarre) sein.</a:t>
            </a:r>
          </a:p>
          <a:p>
            <a:pPr marL="0" indent="0">
              <a:lnSpc>
                <a:spcPct val="120000"/>
              </a:lnSpc>
              <a:spcBef>
                <a:spcPts val="0"/>
              </a:spcBef>
              <a:buNone/>
            </a:pPr>
            <a:endParaRPr lang="de-AT" sz="2400">
              <a:solidFill>
                <a:srgbClr val="0070C0"/>
              </a:solidFill>
            </a:endParaRPr>
          </a:p>
          <a:p>
            <a:pPr marL="0" indent="0">
              <a:lnSpc>
                <a:spcPct val="120000"/>
              </a:lnSpc>
              <a:spcBef>
                <a:spcPts val="0"/>
              </a:spcBef>
              <a:buNone/>
            </a:pPr>
            <a:r>
              <a:rPr lang="de-AT" sz="2400"/>
              <a:t> </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31</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29909975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vert="horz" lIns="91440" tIns="45720" rIns="91440" bIns="45720" anchor="ctr">
            <a:noAutofit/>
          </a:bodyPr>
          <a:lstStyle/>
          <a:p>
            <a:pPr algn="ctr"/>
            <a:r>
              <a:rPr lang="de-AT" sz="3000" b="1" dirty="0">
                <a:solidFill>
                  <a:srgbClr val="00B050"/>
                </a:solidFill>
              </a:rPr>
              <a:t>Rollen- und Aufgabenbeschreibung der Präventionsbeauftragten (PB)</a:t>
            </a:r>
          </a:p>
        </p:txBody>
      </p:sp>
      <p:sp>
        <p:nvSpPr>
          <p:cNvPr id="3" name="Inhaltsplatzhalter 2"/>
          <p:cNvSpPr>
            <a:spLocks noGrp="1"/>
          </p:cNvSpPr>
          <p:nvPr>
            <p:ph sz="quarter" idx="1"/>
          </p:nvPr>
        </p:nvSpPr>
        <p:spPr>
          <a:xfrm>
            <a:off x="533400" y="1687934"/>
            <a:ext cx="8404420" cy="4639816"/>
          </a:xfrm>
        </p:spPr>
        <p:txBody>
          <a:bodyPr vert="horz" lIns="91440" tIns="45720" rIns="91440" bIns="45720" anchor="t">
            <a:noAutofit/>
          </a:bodyPr>
          <a:lstStyle/>
          <a:p>
            <a:pPr marL="0" indent="0">
              <a:buNone/>
            </a:pPr>
            <a:r>
              <a:rPr lang="de-AT" sz="2000" dirty="0">
                <a:solidFill>
                  <a:srgbClr val="0070C0"/>
                </a:solidFill>
              </a:rPr>
              <a:t>AUSWAHL UND KOMPETENZ DER PB</a:t>
            </a:r>
          </a:p>
          <a:p>
            <a:pPr marL="0" indent="0">
              <a:buNone/>
            </a:pPr>
            <a:endParaRPr lang="de-AT" sz="2000">
              <a:solidFill>
                <a:srgbClr val="0070C0"/>
              </a:solidFill>
            </a:endParaRPr>
          </a:p>
          <a:p>
            <a:pPr>
              <a:buFont typeface="Wingdings" panose="05000000000000000000" pitchFamily="2" charset="2"/>
              <a:buChar char="Ø"/>
            </a:pPr>
            <a:r>
              <a:rPr lang="de-AT" sz="2000" dirty="0">
                <a:solidFill>
                  <a:srgbClr val="0070C0"/>
                </a:solidFill>
              </a:rPr>
              <a:t>PB muss nicht Mitglied des PGR sein und soll keine in der Pastoral tätige hauptamtliche Mitarbeiterin bzw. kein in der Pastoral tätiger hauptamtlicher Mitarbeiter sein.</a:t>
            </a:r>
          </a:p>
          <a:p>
            <a:pPr>
              <a:buFont typeface="Wingdings" panose="05000000000000000000" pitchFamily="2" charset="2"/>
              <a:buChar char="Ø"/>
            </a:pPr>
            <a:r>
              <a:rPr lang="de-AT" sz="2000" dirty="0">
                <a:solidFill>
                  <a:srgbClr val="0070C0"/>
                </a:solidFill>
              </a:rPr>
              <a:t>Wenn keine bzw. kein PB gemeldet wird, wird die/der stellvertretende PGR-Vorsitzende automatisch PB.</a:t>
            </a:r>
          </a:p>
          <a:p>
            <a:pPr>
              <a:buFont typeface="Wingdings" panose="05000000000000000000" pitchFamily="2" charset="2"/>
              <a:buChar char="Ø"/>
            </a:pPr>
            <a:r>
              <a:rPr lang="de-AT" sz="2000" dirty="0">
                <a:solidFill>
                  <a:srgbClr val="0070C0"/>
                </a:solidFill>
              </a:rPr>
              <a:t>PB sollte mit dem Thema Gewalt und Missbrauch sowie Konfliktsituationen angemessen und professionell umgehen können und das Bewusstsein haben, dass es sich um sensible Themen handelt und diese auch in der Pfarre verharmlost werden können („Bei uns doch nicht!“).</a:t>
            </a:r>
          </a:p>
          <a:p>
            <a:pPr marL="0" indent="0">
              <a:lnSpc>
                <a:spcPct val="120000"/>
              </a:lnSpc>
              <a:spcBef>
                <a:spcPts val="0"/>
              </a:spcBef>
              <a:buNone/>
            </a:pPr>
            <a:endParaRPr lang="de-AT" sz="2400">
              <a:solidFill>
                <a:srgbClr val="0070C0"/>
              </a:solidFill>
            </a:endParaRPr>
          </a:p>
          <a:p>
            <a:pPr marL="0" indent="0">
              <a:lnSpc>
                <a:spcPct val="120000"/>
              </a:lnSpc>
              <a:spcBef>
                <a:spcPts val="0"/>
              </a:spcBef>
              <a:buNone/>
            </a:pPr>
            <a:endParaRPr lang="de-AT" sz="2400"/>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32</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22461246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a:noAutofit/>
          </a:bodyPr>
          <a:lstStyle/>
          <a:p>
            <a:pPr algn="ctr"/>
            <a:r>
              <a:rPr lang="de-AT" sz="2800" b="1">
                <a:solidFill>
                  <a:srgbClr val="00B050"/>
                </a:solidFill>
              </a:rPr>
              <a:t>Rollen- und Aufgabenbeschreibung der Präventionsbeauftragten (PB)</a:t>
            </a:r>
          </a:p>
        </p:txBody>
      </p:sp>
      <p:sp>
        <p:nvSpPr>
          <p:cNvPr id="3" name="Inhaltsplatzhalter 2"/>
          <p:cNvSpPr>
            <a:spLocks noGrp="1"/>
          </p:cNvSpPr>
          <p:nvPr>
            <p:ph sz="quarter" idx="1"/>
          </p:nvPr>
        </p:nvSpPr>
        <p:spPr>
          <a:xfrm>
            <a:off x="533400" y="1653687"/>
            <a:ext cx="8404420" cy="4639816"/>
          </a:xfrm>
        </p:spPr>
        <p:txBody>
          <a:bodyPr>
            <a:noAutofit/>
          </a:bodyPr>
          <a:lstStyle/>
          <a:p>
            <a:pPr marL="0" indent="0">
              <a:buNone/>
            </a:pPr>
            <a:r>
              <a:rPr lang="de-AT" sz="2000">
                <a:solidFill>
                  <a:srgbClr val="0070C0"/>
                </a:solidFill>
              </a:rPr>
              <a:t>AUSWAHL UND KOMPETENZ DER PB</a:t>
            </a:r>
          </a:p>
          <a:p>
            <a:pPr marL="0" indent="0">
              <a:buNone/>
            </a:pPr>
            <a:endParaRPr lang="de-AT" sz="2000">
              <a:solidFill>
                <a:srgbClr val="0070C0"/>
              </a:solidFill>
            </a:endParaRPr>
          </a:p>
          <a:p>
            <a:pPr>
              <a:buFont typeface="Wingdings" panose="05000000000000000000" pitchFamily="2" charset="2"/>
              <a:buChar char="Ø"/>
            </a:pPr>
            <a:r>
              <a:rPr lang="de-AT" sz="2000">
                <a:solidFill>
                  <a:srgbClr val="0070C0"/>
                </a:solidFill>
              </a:rPr>
              <a:t>PB legt zu Beginn ihrer bzw. seiner Tätigkeit eine Strafregisterbescheinigung Kinder- und Jugendfürsorge vor (Bestätigung von Pfarre; Kosten sind von der Pfarre zu tragen; Hinterlegung in Pfarre).</a:t>
            </a:r>
          </a:p>
          <a:p>
            <a:pPr>
              <a:buFont typeface="Wingdings" panose="05000000000000000000" pitchFamily="2" charset="2"/>
              <a:buChar char="Ø"/>
            </a:pPr>
            <a:r>
              <a:rPr lang="de-AT" sz="2000">
                <a:solidFill>
                  <a:srgbClr val="0070C0"/>
                </a:solidFill>
              </a:rPr>
              <a:t>PB unterschreibt die Verpflichtungs- und Datenschutzerklärung. Mit der Unterschrift verpflichtet sich die bzw. der PB zu einem sorgsamen Umgang mit Verschwiegenheit, Informationsweitergabe und Diskretion.</a:t>
            </a:r>
          </a:p>
          <a:p>
            <a:pPr>
              <a:buFont typeface="Wingdings" panose="05000000000000000000" pitchFamily="2" charset="2"/>
              <a:buChar char="Ø"/>
            </a:pPr>
            <a:r>
              <a:rPr lang="de-AT" sz="2000">
                <a:solidFill>
                  <a:srgbClr val="0070C0"/>
                </a:solidFill>
              </a:rPr>
              <a:t>PB ist bzw. macht sich vertraut mit der Rahmenordnung „Die Wahrheit wird euch frei machen“.</a:t>
            </a:r>
          </a:p>
          <a:p>
            <a:pPr>
              <a:buFont typeface="Wingdings" panose="05000000000000000000" pitchFamily="2" charset="2"/>
              <a:buChar char="Ø"/>
            </a:pPr>
            <a:r>
              <a:rPr lang="de-AT" sz="2000">
                <a:solidFill>
                  <a:srgbClr val="0070C0"/>
                </a:solidFill>
              </a:rPr>
              <a:t>PB ist bereit, fachspezifische Weiterbildungen, die durch die Stabsstelle Prävention angeboten werden, zu besuchen.</a:t>
            </a:r>
          </a:p>
          <a:p>
            <a:pPr marL="0" indent="0">
              <a:lnSpc>
                <a:spcPct val="120000"/>
              </a:lnSpc>
              <a:spcBef>
                <a:spcPts val="0"/>
              </a:spcBef>
              <a:buNone/>
            </a:pPr>
            <a:endParaRPr lang="de-AT" sz="2400">
              <a:solidFill>
                <a:srgbClr val="0070C0"/>
              </a:solidFill>
            </a:endParaRPr>
          </a:p>
          <a:p>
            <a:pPr marL="0" indent="0">
              <a:lnSpc>
                <a:spcPct val="120000"/>
              </a:lnSpc>
              <a:spcBef>
                <a:spcPts val="0"/>
              </a:spcBef>
              <a:buNone/>
            </a:pPr>
            <a:r>
              <a:rPr lang="de-AT" sz="2400"/>
              <a:t> </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33</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12420750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a:noAutofit/>
          </a:bodyPr>
          <a:lstStyle/>
          <a:p>
            <a:pPr algn="ctr"/>
            <a:r>
              <a:rPr lang="de-AT" sz="2800" b="1">
                <a:solidFill>
                  <a:srgbClr val="00B050"/>
                </a:solidFill>
              </a:rPr>
              <a:t>Rollen- und Aufgabenbeschreibung der Präventionsbeauftragten (PB)</a:t>
            </a:r>
          </a:p>
        </p:txBody>
      </p:sp>
      <p:sp>
        <p:nvSpPr>
          <p:cNvPr id="3" name="Inhaltsplatzhalter 2"/>
          <p:cNvSpPr>
            <a:spLocks noGrp="1"/>
          </p:cNvSpPr>
          <p:nvPr>
            <p:ph sz="quarter" idx="1"/>
          </p:nvPr>
        </p:nvSpPr>
        <p:spPr>
          <a:xfrm>
            <a:off x="533400" y="1670810"/>
            <a:ext cx="8404420" cy="4639816"/>
          </a:xfrm>
        </p:spPr>
        <p:txBody>
          <a:bodyPr>
            <a:noAutofit/>
          </a:bodyPr>
          <a:lstStyle/>
          <a:p>
            <a:pPr marL="0" indent="0">
              <a:buNone/>
            </a:pPr>
            <a:r>
              <a:rPr lang="de-AT" sz="2000">
                <a:solidFill>
                  <a:srgbClr val="0070C0"/>
                </a:solidFill>
              </a:rPr>
              <a:t>AUFGABEN EINER*S PB</a:t>
            </a:r>
          </a:p>
          <a:p>
            <a:pPr marL="0" indent="0">
              <a:buNone/>
            </a:pPr>
            <a:endParaRPr lang="de-AT" sz="2000">
              <a:solidFill>
                <a:srgbClr val="0070C0"/>
              </a:solidFill>
            </a:endParaRPr>
          </a:p>
          <a:p>
            <a:pPr marL="0" indent="0">
              <a:buNone/>
            </a:pPr>
            <a:r>
              <a:rPr lang="de-AT" sz="2000" b="1">
                <a:solidFill>
                  <a:srgbClr val="0070C0"/>
                </a:solidFill>
              </a:rPr>
              <a:t>Themenanwältin für </a:t>
            </a:r>
            <a:br>
              <a:rPr lang="de-AT" sz="2000" b="1">
                <a:solidFill>
                  <a:srgbClr val="0070C0"/>
                </a:solidFill>
              </a:rPr>
            </a:br>
            <a:r>
              <a:rPr lang="de-AT" sz="2000" b="1">
                <a:solidFill>
                  <a:srgbClr val="0070C0"/>
                </a:solidFill>
              </a:rPr>
              <a:t>Missbrauchs- und Gewaltprävention</a:t>
            </a:r>
          </a:p>
          <a:p>
            <a:pPr marL="0" indent="0">
              <a:buNone/>
            </a:pPr>
            <a:endParaRPr lang="de-AT" sz="2000" b="1">
              <a:solidFill>
                <a:srgbClr val="0070C0"/>
              </a:solidFill>
            </a:endParaRPr>
          </a:p>
          <a:p>
            <a:pPr>
              <a:buFont typeface="Wingdings" panose="05000000000000000000" pitchFamily="2" charset="2"/>
              <a:buChar char="Ø"/>
            </a:pPr>
            <a:r>
              <a:rPr lang="de-AT" sz="2000">
                <a:solidFill>
                  <a:srgbClr val="0070C0"/>
                </a:solidFill>
                <a:latin typeface="+mj-lt"/>
              </a:rPr>
              <a:t>PB weiß um schutzbedürftige Menschen, sensible Orte sowie wichtige und akute Themen in der Pfarre und initiiert entsprechende Präventionsmaßnahmen.</a:t>
            </a:r>
          </a:p>
          <a:p>
            <a:pPr>
              <a:buFont typeface="Wingdings" panose="05000000000000000000" pitchFamily="2" charset="2"/>
              <a:buChar char="Ø"/>
            </a:pPr>
            <a:r>
              <a:rPr lang="de-AT" sz="2000">
                <a:solidFill>
                  <a:srgbClr val="0070C0"/>
                </a:solidFill>
                <a:latin typeface="+mj-lt"/>
              </a:rPr>
              <a:t>PB soll ihre bzw. seine Rolle und ihre bzw. seine Aufgabe(n) </a:t>
            </a:r>
            <a:br>
              <a:rPr lang="de-AT" sz="2000">
                <a:solidFill>
                  <a:srgbClr val="0070C0"/>
                </a:solidFill>
                <a:latin typeface="+mj-lt"/>
              </a:rPr>
            </a:br>
            <a:r>
              <a:rPr lang="de-AT" sz="2000">
                <a:solidFill>
                  <a:srgbClr val="0070C0"/>
                </a:solidFill>
                <a:latin typeface="+mj-lt"/>
              </a:rPr>
              <a:t>in der Pfarre bekannt machen.</a:t>
            </a:r>
          </a:p>
          <a:p>
            <a:pPr>
              <a:buFont typeface="Wingdings" panose="05000000000000000000" pitchFamily="2" charset="2"/>
              <a:buChar char="Ø"/>
            </a:pPr>
            <a:r>
              <a:rPr lang="de-AT" sz="2000">
                <a:solidFill>
                  <a:srgbClr val="0070C0"/>
                </a:solidFill>
                <a:latin typeface="+mj-lt"/>
              </a:rPr>
              <a:t>PB thematisiert Gewaltprävention auf Pfarr-Homepage, in Pfarrzeitung, über Ankündigung und Information</a:t>
            </a:r>
            <a:endParaRPr lang="de-AT" sz="2000">
              <a:solidFill>
                <a:srgbClr val="0070C0"/>
              </a:solidFill>
            </a:endParaRPr>
          </a:p>
          <a:p>
            <a:pPr marL="0" indent="0">
              <a:lnSpc>
                <a:spcPct val="120000"/>
              </a:lnSpc>
              <a:spcBef>
                <a:spcPts val="0"/>
              </a:spcBef>
              <a:buNone/>
            </a:pPr>
            <a:r>
              <a:rPr lang="de-AT" sz="2000"/>
              <a:t> </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34</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30304466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vert="horz" lIns="91440" tIns="45720" rIns="91440" bIns="45720" anchor="ctr">
            <a:noAutofit/>
          </a:bodyPr>
          <a:lstStyle/>
          <a:p>
            <a:pPr algn="ctr"/>
            <a:r>
              <a:rPr lang="de-AT" sz="3000" b="1" dirty="0">
                <a:solidFill>
                  <a:srgbClr val="00B050"/>
                </a:solidFill>
              </a:rPr>
              <a:t>Rollen- und Aufgabenbeschreibung der Präventionsbeauftragten (PB)</a:t>
            </a:r>
          </a:p>
        </p:txBody>
      </p:sp>
      <p:sp>
        <p:nvSpPr>
          <p:cNvPr id="3" name="Inhaltsplatzhalter 2"/>
          <p:cNvSpPr>
            <a:spLocks noGrp="1"/>
          </p:cNvSpPr>
          <p:nvPr>
            <p:ph sz="quarter" idx="1"/>
          </p:nvPr>
        </p:nvSpPr>
        <p:spPr>
          <a:xfrm>
            <a:off x="533400" y="1645125"/>
            <a:ext cx="8404420" cy="4639816"/>
          </a:xfrm>
        </p:spPr>
        <p:txBody>
          <a:bodyPr>
            <a:noAutofit/>
          </a:bodyPr>
          <a:lstStyle/>
          <a:p>
            <a:pPr marL="0" indent="0">
              <a:buNone/>
            </a:pPr>
            <a:r>
              <a:rPr lang="de-AT" sz="2000">
                <a:solidFill>
                  <a:srgbClr val="0070C0"/>
                </a:solidFill>
              </a:rPr>
              <a:t>AUFGABEN EINER*S PB</a:t>
            </a:r>
          </a:p>
          <a:p>
            <a:pPr>
              <a:buFont typeface="Wingdings" panose="05000000000000000000" pitchFamily="2" charset="2"/>
              <a:buChar char="Ø"/>
            </a:pPr>
            <a:r>
              <a:rPr lang="de-AT" sz="2000">
                <a:solidFill>
                  <a:srgbClr val="0070C0"/>
                </a:solidFill>
                <a:latin typeface="+mj-lt"/>
              </a:rPr>
              <a:t>Es empfiehlt sich, ein Netzwerk mit Organisationen im Pfarrgebiet (z.B. Polizei, Frauennotruf, Feuerwehr) bzw. anderen PB (auf Dekanatsebene, Vikariatsebene oder mit PB von Orden) zu bilden.</a:t>
            </a:r>
          </a:p>
          <a:p>
            <a:pPr>
              <a:buFont typeface="Wingdings" panose="05000000000000000000" pitchFamily="2" charset="2"/>
              <a:buChar char="Ø"/>
            </a:pPr>
            <a:r>
              <a:rPr lang="de-AT" sz="2000">
                <a:solidFill>
                  <a:srgbClr val="0070C0"/>
                </a:solidFill>
                <a:latin typeface="+mj-lt"/>
              </a:rPr>
              <a:t>Angebote der Stabsstelle Prävention werden von PB beworben.</a:t>
            </a:r>
          </a:p>
          <a:p>
            <a:pPr>
              <a:buFont typeface="Wingdings" panose="05000000000000000000" pitchFamily="2" charset="2"/>
              <a:buChar char="Ø"/>
            </a:pPr>
            <a:r>
              <a:rPr lang="de-AT" sz="2000">
                <a:solidFill>
                  <a:srgbClr val="0070C0"/>
                </a:solidFill>
                <a:latin typeface="+mj-lt"/>
              </a:rPr>
              <a:t>Regelmäßige Veranstaltungen zum Thema Missbrauchs- und Gewaltprävention (u.a. auch in verschiedenen Kontexten: z.B. verbale Gewalt, sicherer Umgang mit dem Internet, Schwerpunkt Senior*innen, Anti-Rassismus-Arbeit, etc.) werden von PB initiiert.</a:t>
            </a:r>
          </a:p>
          <a:p>
            <a:pPr>
              <a:buFont typeface="Wingdings" panose="05000000000000000000" pitchFamily="2" charset="2"/>
              <a:buChar char="Ø"/>
            </a:pPr>
            <a:r>
              <a:rPr lang="de-AT" sz="2000">
                <a:solidFill>
                  <a:srgbClr val="0070C0"/>
                </a:solidFill>
                <a:latin typeface="+mj-lt"/>
              </a:rPr>
              <a:t>Wirksamkeit von pfarrlichen Präventionsinitiativen wird von PB reflektiert (mit Pfarrer/PGR/Stabsstelle Prävention).</a:t>
            </a:r>
          </a:p>
          <a:p>
            <a:pPr marL="0" indent="0">
              <a:lnSpc>
                <a:spcPct val="120000"/>
              </a:lnSpc>
              <a:spcBef>
                <a:spcPts val="0"/>
              </a:spcBef>
              <a:buNone/>
            </a:pPr>
            <a:r>
              <a:rPr lang="de-AT" sz="2000"/>
              <a:t> </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35</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22622197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vert="horz" lIns="91440" tIns="45720" rIns="91440" bIns="45720" anchor="ctr">
            <a:noAutofit/>
          </a:bodyPr>
          <a:lstStyle/>
          <a:p>
            <a:pPr algn="ctr"/>
            <a:r>
              <a:rPr lang="de-AT" sz="3000" b="1" dirty="0">
                <a:solidFill>
                  <a:srgbClr val="00B050"/>
                </a:solidFill>
              </a:rPr>
              <a:t>Rollen- und Aufgabenbeschreibung der Präventionsbeauftragten (PB)</a:t>
            </a:r>
          </a:p>
        </p:txBody>
      </p:sp>
      <p:sp>
        <p:nvSpPr>
          <p:cNvPr id="3" name="Inhaltsplatzhalter 2"/>
          <p:cNvSpPr>
            <a:spLocks noGrp="1"/>
          </p:cNvSpPr>
          <p:nvPr>
            <p:ph sz="quarter" idx="1"/>
          </p:nvPr>
        </p:nvSpPr>
        <p:spPr>
          <a:xfrm>
            <a:off x="533400" y="1662249"/>
            <a:ext cx="8404420" cy="4639816"/>
          </a:xfrm>
        </p:spPr>
        <p:txBody>
          <a:bodyPr>
            <a:noAutofit/>
          </a:bodyPr>
          <a:lstStyle/>
          <a:p>
            <a:pPr marL="0" indent="0">
              <a:buNone/>
            </a:pPr>
            <a:r>
              <a:rPr lang="de-AT" sz="2000">
                <a:solidFill>
                  <a:srgbClr val="0070C0"/>
                </a:solidFill>
              </a:rPr>
              <a:t>AUFGABEN EINER*S PB</a:t>
            </a:r>
          </a:p>
          <a:p>
            <a:pPr marL="0" indent="0">
              <a:buNone/>
            </a:pPr>
            <a:r>
              <a:rPr lang="de-AT" sz="2000" b="1">
                <a:solidFill>
                  <a:srgbClr val="0070C0"/>
                </a:solidFill>
              </a:rPr>
              <a:t>Unterstützt den Pfarrer bei Einhaltung der RO</a:t>
            </a:r>
          </a:p>
          <a:p>
            <a:pPr>
              <a:buFont typeface="Wingdings" panose="05000000000000000000" pitchFamily="2" charset="2"/>
              <a:buChar char="Ø"/>
            </a:pPr>
            <a:r>
              <a:rPr lang="de-AT" sz="2000">
                <a:solidFill>
                  <a:srgbClr val="0070C0"/>
                </a:solidFill>
              </a:rPr>
              <a:t>PB setzt sich dafür ein, dass alle Mitarbeiterinnen und Mitarbeiter in der Pfarre mit dem Thema vertraut sind.</a:t>
            </a:r>
          </a:p>
          <a:p>
            <a:pPr>
              <a:buFont typeface="Wingdings" panose="05000000000000000000" pitchFamily="2" charset="2"/>
              <a:buChar char="Ø"/>
            </a:pPr>
            <a:r>
              <a:rPr lang="de-AT" sz="2000">
                <a:solidFill>
                  <a:srgbClr val="0070C0"/>
                </a:solidFill>
              </a:rPr>
              <a:t>PB behält die Übersicht, ob alle pfarrlichen Mitarbeiterinnen und Mitarbeiter die Verpflichtungserklärung unterzeichnet haben.</a:t>
            </a:r>
          </a:p>
          <a:p>
            <a:pPr>
              <a:buFont typeface="Wingdings" panose="05000000000000000000" pitchFamily="2" charset="2"/>
              <a:buChar char="Ø"/>
            </a:pPr>
            <a:r>
              <a:rPr lang="de-AT" sz="2000">
                <a:solidFill>
                  <a:srgbClr val="0070C0"/>
                </a:solidFill>
              </a:rPr>
              <a:t>Thema Prävention wird von PB im PGR und Gemeindeausschüssen angesprochen (Empfehlung der Stabsstelle Prävention: </a:t>
            </a:r>
            <a:br>
              <a:rPr lang="de-AT" sz="2000">
                <a:solidFill>
                  <a:srgbClr val="0070C0"/>
                </a:solidFill>
              </a:rPr>
            </a:br>
            <a:r>
              <a:rPr lang="de-AT" sz="2000">
                <a:solidFill>
                  <a:srgbClr val="0070C0"/>
                </a:solidFill>
              </a:rPr>
              <a:t>mind. 1x/Jahr).</a:t>
            </a:r>
          </a:p>
          <a:p>
            <a:pPr>
              <a:buFont typeface="Wingdings" panose="05000000000000000000" pitchFamily="2" charset="2"/>
              <a:buChar char="Ø"/>
            </a:pPr>
            <a:r>
              <a:rPr lang="de-AT" sz="2000">
                <a:solidFill>
                  <a:srgbClr val="0070C0"/>
                </a:solidFill>
              </a:rPr>
              <a:t>PB achtet darauf, dass hauptamtliche und ehrenamtliche Mitarbeiterinnen und Mitarbeiter v.a. im Bereich Kinder- und Jugendarbeit der Erzdiözese gemeldet und geschult sind (Gruppenleiterinnen- und Gruppenleiterschulungen, Kurzschulungen für Mitarbeiterinnen und Mitarbeiterwie z.B. Tischeltern, etc.).</a:t>
            </a:r>
          </a:p>
          <a:p>
            <a:pPr marL="0" indent="0">
              <a:lnSpc>
                <a:spcPct val="120000"/>
              </a:lnSpc>
              <a:spcBef>
                <a:spcPts val="0"/>
              </a:spcBef>
              <a:buNone/>
            </a:pPr>
            <a:r>
              <a:rPr lang="de-AT" sz="2000"/>
              <a:t> </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36</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2503520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a:noAutofit/>
          </a:bodyPr>
          <a:lstStyle/>
          <a:p>
            <a:pPr algn="ctr"/>
            <a:r>
              <a:rPr lang="de-AT" sz="2800" b="1">
                <a:solidFill>
                  <a:srgbClr val="00B050"/>
                </a:solidFill>
              </a:rPr>
              <a:t>Rollen- und Aufgabenbeschreibung der Präventionsbeauftragten (PB)</a:t>
            </a:r>
          </a:p>
        </p:txBody>
      </p:sp>
      <p:sp>
        <p:nvSpPr>
          <p:cNvPr id="3" name="Inhaltsplatzhalter 2"/>
          <p:cNvSpPr>
            <a:spLocks noGrp="1"/>
          </p:cNvSpPr>
          <p:nvPr>
            <p:ph sz="quarter" idx="1"/>
          </p:nvPr>
        </p:nvSpPr>
        <p:spPr>
          <a:xfrm>
            <a:off x="533400" y="1687934"/>
            <a:ext cx="8404420" cy="4639816"/>
          </a:xfrm>
        </p:spPr>
        <p:txBody>
          <a:bodyPr>
            <a:noAutofit/>
          </a:bodyPr>
          <a:lstStyle/>
          <a:p>
            <a:pPr marL="0" indent="0">
              <a:buNone/>
            </a:pPr>
            <a:r>
              <a:rPr lang="de-AT" sz="2000">
                <a:solidFill>
                  <a:srgbClr val="0070C0"/>
                </a:solidFill>
              </a:rPr>
              <a:t>AUFGABEN EINER*S PB</a:t>
            </a:r>
          </a:p>
          <a:p>
            <a:pPr marL="0" indent="0">
              <a:buNone/>
            </a:pPr>
            <a:r>
              <a:rPr lang="de-AT" sz="2000" b="1">
                <a:solidFill>
                  <a:srgbClr val="0070C0"/>
                </a:solidFill>
              </a:rPr>
              <a:t>Unterstützt die*den nächsthöhere*n Dienstvorgesetzten bei einem Verdachtsfall</a:t>
            </a:r>
          </a:p>
          <a:p>
            <a:pPr>
              <a:buFont typeface="Wingdings" panose="05000000000000000000" pitchFamily="2" charset="2"/>
              <a:buChar char="Ø"/>
            </a:pPr>
            <a:r>
              <a:rPr lang="de-AT" sz="2000">
                <a:solidFill>
                  <a:srgbClr val="0070C0"/>
                </a:solidFill>
              </a:rPr>
              <a:t>PB verfügt über Wissen um konkrete und professionelle Vorgangsweise im Verdachtsfall (verpflichtende Weiterleitung an diözesane Ombudsstelle und/oder Stabsstelle Prävention bzw. Kontakt zu geeigneten Beratungs- und Fachstellen). Dabei muss die bzw. der PB im Verdachtsfall davon ausgehen, dass die Vorwürfe zutreffen können, aber sie bzw. er ist nicht dafür zuständig, deren Wahrheitsgehalt zu überprüfen (NICHT: Nachbohren, Detektivin bzw. Detektiv spielen, Polizei sein). Im Zweifelsfall wendet sich die bzw</a:t>
            </a:r>
            <a:r>
              <a:rPr lang="de-AT" sz="2200">
                <a:solidFill>
                  <a:srgbClr val="0070C0"/>
                </a:solidFill>
              </a:rPr>
              <a:t>. der PB zwecks Beratung an die Stabsstelle Prävention.</a:t>
            </a:r>
            <a:endParaRPr lang="de-DE" sz="2200">
              <a:solidFill>
                <a:srgbClr val="0070C0"/>
              </a:solidFill>
            </a:endParaRPr>
          </a:p>
          <a:p>
            <a:pPr>
              <a:buFont typeface="Wingdings" panose="05000000000000000000" pitchFamily="2" charset="2"/>
              <a:buChar char="Ø"/>
            </a:pPr>
            <a:endParaRPr lang="de-AT" sz="2000">
              <a:solidFill>
                <a:srgbClr val="0070C0"/>
              </a:solidFill>
            </a:endParaRPr>
          </a:p>
          <a:p>
            <a:pPr marL="0" indent="0">
              <a:lnSpc>
                <a:spcPct val="120000"/>
              </a:lnSpc>
              <a:spcBef>
                <a:spcPts val="0"/>
              </a:spcBef>
              <a:buNone/>
            </a:pPr>
            <a:r>
              <a:rPr lang="de-AT" sz="2000"/>
              <a:t> </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37</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40115319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vert="horz" lIns="91440" tIns="45720" rIns="91440" bIns="45720" anchor="ctr">
            <a:noAutofit/>
          </a:bodyPr>
          <a:lstStyle/>
          <a:p>
            <a:pPr algn="ctr"/>
            <a:r>
              <a:rPr lang="de-AT" sz="3000" b="1" dirty="0">
                <a:solidFill>
                  <a:srgbClr val="00B050"/>
                </a:solidFill>
              </a:rPr>
              <a:t>Rollen- und Aufgabenbeschreibung der Präventionsbeauftragten (PB)</a:t>
            </a:r>
          </a:p>
        </p:txBody>
      </p:sp>
      <p:sp>
        <p:nvSpPr>
          <p:cNvPr id="3" name="Inhaltsplatzhalter 2"/>
          <p:cNvSpPr>
            <a:spLocks noGrp="1"/>
          </p:cNvSpPr>
          <p:nvPr>
            <p:ph sz="quarter" idx="1"/>
          </p:nvPr>
        </p:nvSpPr>
        <p:spPr>
          <a:xfrm>
            <a:off x="533400" y="1662249"/>
            <a:ext cx="8404420" cy="4639816"/>
          </a:xfrm>
        </p:spPr>
        <p:txBody>
          <a:bodyPr>
            <a:noAutofit/>
          </a:bodyPr>
          <a:lstStyle/>
          <a:p>
            <a:pPr marL="0" indent="0">
              <a:buNone/>
            </a:pPr>
            <a:r>
              <a:rPr lang="de-AT" sz="2000">
                <a:solidFill>
                  <a:srgbClr val="0070C0"/>
                </a:solidFill>
              </a:rPr>
              <a:t>AUFGABEN EINER*S PB</a:t>
            </a:r>
          </a:p>
          <a:p>
            <a:pPr>
              <a:buFont typeface="Wingdings" panose="05000000000000000000" pitchFamily="2" charset="2"/>
              <a:buChar char="Ø"/>
            </a:pPr>
            <a:r>
              <a:rPr lang="de-AT" sz="2000">
                <a:solidFill>
                  <a:srgbClr val="0070C0"/>
                </a:solidFill>
              </a:rPr>
              <a:t>Beim Erstellen des Schutzkonzepts für die Pfarre und von Präventionskonzepten (Schutzkonzepte) für spezifische </a:t>
            </a:r>
            <a:br>
              <a:rPr lang="de-AT" sz="2000">
                <a:solidFill>
                  <a:srgbClr val="0070C0"/>
                </a:solidFill>
              </a:rPr>
            </a:br>
            <a:r>
              <a:rPr lang="de-AT" sz="2000">
                <a:solidFill>
                  <a:srgbClr val="0070C0"/>
                </a:solidFill>
              </a:rPr>
              <a:t>Kinder- und Jugendveranstaltungen und Großveranstaltungen (ab 200 TN) sowie deren regelmäßige Evaluierung unterstützt die bzw. der PB (Beratung und Autorisierung durch die Stabsstelle Prävention).</a:t>
            </a:r>
          </a:p>
          <a:p>
            <a:pPr>
              <a:buFont typeface="Wingdings" panose="05000000000000000000" pitchFamily="2" charset="2"/>
              <a:buChar char="Ø"/>
            </a:pPr>
            <a:r>
              <a:rPr lang="de-AT" sz="2000">
                <a:solidFill>
                  <a:srgbClr val="0070C0"/>
                </a:solidFill>
              </a:rPr>
              <a:t>PB übernimmt Funktion der internen Beschwerdestelle in der Pfarre – im Sinne einer Anlaufstelle für Wahrnehmung von kritischen Situationen und Grenzverletzungen (in Bezug auf diverse Formen von Gewalt). Dies ersetzt nicht eine erforderliche Meldung an die Ombudsstelle.</a:t>
            </a:r>
          </a:p>
          <a:p>
            <a:pPr>
              <a:buFont typeface="Wingdings" panose="05000000000000000000" pitchFamily="2" charset="2"/>
              <a:buChar char="Ø"/>
            </a:pPr>
            <a:endParaRPr lang="de-AT" sz="2000">
              <a:solidFill>
                <a:srgbClr val="0070C0"/>
              </a:solidFill>
            </a:endParaRPr>
          </a:p>
          <a:p>
            <a:pPr marL="0" indent="0">
              <a:lnSpc>
                <a:spcPct val="120000"/>
              </a:lnSpc>
              <a:spcBef>
                <a:spcPts val="0"/>
              </a:spcBef>
              <a:buNone/>
            </a:pPr>
            <a:r>
              <a:rPr lang="de-AT" sz="2000"/>
              <a:t> </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38</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16802206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vert="horz" lIns="91440" tIns="45720" rIns="91440" bIns="45720" anchor="ctr">
            <a:noAutofit/>
          </a:bodyPr>
          <a:lstStyle/>
          <a:p>
            <a:pPr algn="ctr"/>
            <a:r>
              <a:rPr lang="de-AT" sz="3000" b="1" dirty="0">
                <a:solidFill>
                  <a:srgbClr val="00B050"/>
                </a:solidFill>
              </a:rPr>
              <a:t>Rollen- und Aufgabenbeschreibung der Präventionsbeauftragten (PB)</a:t>
            </a:r>
          </a:p>
        </p:txBody>
      </p:sp>
      <p:sp>
        <p:nvSpPr>
          <p:cNvPr id="3" name="Inhaltsplatzhalter 2"/>
          <p:cNvSpPr>
            <a:spLocks noGrp="1"/>
          </p:cNvSpPr>
          <p:nvPr>
            <p:ph sz="quarter" idx="1"/>
          </p:nvPr>
        </p:nvSpPr>
        <p:spPr>
          <a:xfrm>
            <a:off x="533400" y="1653687"/>
            <a:ext cx="8404420" cy="4639816"/>
          </a:xfrm>
        </p:spPr>
        <p:txBody>
          <a:bodyPr>
            <a:noAutofit/>
          </a:bodyPr>
          <a:lstStyle/>
          <a:p>
            <a:pPr marL="0" indent="0">
              <a:buNone/>
            </a:pPr>
            <a:r>
              <a:rPr lang="de-AT" sz="2000">
                <a:solidFill>
                  <a:srgbClr val="0070C0"/>
                </a:solidFill>
              </a:rPr>
              <a:t>PROZESSQUALITÄT</a:t>
            </a:r>
          </a:p>
          <a:p>
            <a:pPr>
              <a:buFont typeface="Wingdings" panose="05000000000000000000" pitchFamily="2" charset="2"/>
              <a:buChar char="Ø"/>
            </a:pPr>
            <a:r>
              <a:rPr lang="de-AT" sz="2000">
                <a:solidFill>
                  <a:srgbClr val="0070C0"/>
                </a:solidFill>
              </a:rPr>
              <a:t>Pfarrer, </a:t>
            </a:r>
            <a:r>
              <a:rPr lang="de-AT" sz="2000" err="1">
                <a:solidFill>
                  <a:srgbClr val="0070C0"/>
                </a:solidFill>
              </a:rPr>
              <a:t>stv</a:t>
            </a:r>
            <a:r>
              <a:rPr lang="de-AT" sz="2000">
                <a:solidFill>
                  <a:srgbClr val="0070C0"/>
                </a:solidFill>
              </a:rPr>
              <a:t>. PGR-Vorsitzende bzw. </a:t>
            </a:r>
            <a:r>
              <a:rPr lang="de-AT" sz="2000" err="1">
                <a:solidFill>
                  <a:srgbClr val="0070C0"/>
                </a:solidFill>
              </a:rPr>
              <a:t>stv</a:t>
            </a:r>
            <a:r>
              <a:rPr lang="de-AT" sz="2000">
                <a:solidFill>
                  <a:srgbClr val="0070C0"/>
                </a:solidFill>
              </a:rPr>
              <a:t>. PGR-Vorsitzender, hauptamtliche Mitarbeiterinnen bzw. Mitarbeiter und Pfarrgemeinderat bzw. Gemeindeausschuss unterstützen PB in der effektiven Umsetzung der Tätigkeit.</a:t>
            </a:r>
          </a:p>
          <a:p>
            <a:pPr>
              <a:buFont typeface="Wingdings" panose="05000000000000000000" pitchFamily="2" charset="2"/>
              <a:buChar char="Ø"/>
            </a:pPr>
            <a:r>
              <a:rPr lang="de-AT" sz="2000">
                <a:solidFill>
                  <a:srgbClr val="0070C0"/>
                </a:solidFill>
              </a:rPr>
              <a:t>PB holt Informationen über Rolle / Aufgaben der bzw. des PB bei Stabsstelle Prävention ein.</a:t>
            </a:r>
          </a:p>
          <a:p>
            <a:pPr>
              <a:buFont typeface="Wingdings" panose="05000000000000000000" pitchFamily="2" charset="2"/>
              <a:buChar char="Ø"/>
            </a:pPr>
            <a:r>
              <a:rPr lang="de-AT" sz="2000">
                <a:solidFill>
                  <a:srgbClr val="0070C0"/>
                </a:solidFill>
              </a:rPr>
              <a:t>PB absolviert zum ehestmöglichen Zeitpunkt eine 6-stündige fachspezifische Weiterbildung für PB, die von der Stabsstelle Prävention angeboten wird.    </a:t>
            </a:r>
          </a:p>
          <a:p>
            <a:pPr>
              <a:buFont typeface="Wingdings" panose="05000000000000000000" pitchFamily="2" charset="2"/>
              <a:buChar char="Ø"/>
            </a:pPr>
            <a:r>
              <a:rPr lang="de-AT" sz="2000">
                <a:solidFill>
                  <a:srgbClr val="0070C0"/>
                </a:solidFill>
              </a:rPr>
              <a:t>PB nimmt an regelmäßigen fachspezifischen Fortbildungen der Stabsstelle oder anderer Fachstellen bzw. Organisationen teil (Information/Einladung erfolgt durch Stabsstelle).</a:t>
            </a:r>
          </a:p>
          <a:p>
            <a:pPr>
              <a:buFont typeface="Wingdings" panose="05000000000000000000" pitchFamily="2" charset="2"/>
              <a:buChar char="Ø"/>
            </a:pPr>
            <a:endParaRPr lang="de-AT" sz="2000">
              <a:solidFill>
                <a:srgbClr val="0070C0"/>
              </a:solidFill>
            </a:endParaRPr>
          </a:p>
          <a:p>
            <a:pPr marL="0" indent="0">
              <a:lnSpc>
                <a:spcPct val="120000"/>
              </a:lnSpc>
              <a:spcBef>
                <a:spcPts val="0"/>
              </a:spcBef>
              <a:buNone/>
            </a:pPr>
            <a:r>
              <a:rPr lang="de-AT" sz="2000"/>
              <a:t> </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39</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32177105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vert="horz" lIns="91440" tIns="45720" rIns="91440" bIns="45720" anchor="ctr">
            <a:noAutofit/>
          </a:bodyPr>
          <a:lstStyle/>
          <a:p>
            <a:pPr algn="ctr"/>
            <a:r>
              <a:rPr lang="de-AT" sz="3000" b="1" dirty="0">
                <a:solidFill>
                  <a:srgbClr val="00B050"/>
                </a:solidFill>
              </a:rPr>
              <a:t>Rollen- und Aufgabenbeschreibung der Präventionsbeauftragten (PB)</a:t>
            </a:r>
          </a:p>
        </p:txBody>
      </p:sp>
      <p:sp>
        <p:nvSpPr>
          <p:cNvPr id="3" name="Inhaltsplatzhalter 2"/>
          <p:cNvSpPr>
            <a:spLocks noGrp="1"/>
          </p:cNvSpPr>
          <p:nvPr>
            <p:ph sz="quarter" idx="1"/>
          </p:nvPr>
        </p:nvSpPr>
        <p:spPr>
          <a:xfrm>
            <a:off x="533400" y="1645125"/>
            <a:ext cx="8404420" cy="4639816"/>
          </a:xfrm>
        </p:spPr>
        <p:txBody>
          <a:bodyPr>
            <a:noAutofit/>
          </a:bodyPr>
          <a:lstStyle/>
          <a:p>
            <a:pPr marL="0" indent="0">
              <a:buNone/>
            </a:pPr>
            <a:r>
              <a:rPr lang="de-AT" sz="2000">
                <a:solidFill>
                  <a:srgbClr val="0070C0"/>
                </a:solidFill>
              </a:rPr>
              <a:t>PROZESSQUALITÄT</a:t>
            </a:r>
          </a:p>
          <a:p>
            <a:pPr>
              <a:buFont typeface="Wingdings" panose="05000000000000000000" pitchFamily="2" charset="2"/>
              <a:buChar char="Ø"/>
            </a:pPr>
            <a:r>
              <a:rPr lang="de-AT" sz="2000">
                <a:solidFill>
                  <a:srgbClr val="0070C0"/>
                </a:solidFill>
              </a:rPr>
              <a:t>Kopien der unterschriebenen Verpflichtungserklärungen, Datenschutzerklärungen und hinterlegte Strafregisterbescheinigungen der Kinder- und Jugendfürsorge werden im Pfarrbüro aufbewahrt.</a:t>
            </a:r>
          </a:p>
          <a:p>
            <a:pPr>
              <a:buFont typeface="Wingdings" panose="05000000000000000000" pitchFamily="2" charset="2"/>
              <a:buChar char="Ø"/>
            </a:pPr>
            <a:r>
              <a:rPr lang="de-AT" sz="2000">
                <a:solidFill>
                  <a:srgbClr val="0070C0"/>
                </a:solidFill>
              </a:rPr>
              <a:t>Bei Neubestellung der bzw. des PB werden Erfordernisse durch Pfarrer und PGR evaluiert.</a:t>
            </a:r>
          </a:p>
          <a:p>
            <a:pPr>
              <a:buFont typeface="Wingdings" panose="05000000000000000000" pitchFamily="2" charset="2"/>
              <a:buChar char="Ø"/>
            </a:pPr>
            <a:r>
              <a:rPr lang="de-AT" sz="2000">
                <a:solidFill>
                  <a:srgbClr val="0070C0"/>
                </a:solidFill>
              </a:rPr>
              <a:t>Bei schweren Verfehlungen, inkompetentem Auftreten und widersprüchlicher Haltung ist auch eine Abberufung der bzw. des PB durch den PGR in Rücksprache mit der Stabsstelle Prävention möglich. Ebenso kann aufgrund obiger Gründe die Stabsstelle Prävention eine Abberufung der bzw. des PB in Absprache mit dem Bischofsvikar dem PGR empfehlen.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40</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29202999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vert="horz" lIns="91440" tIns="45720" rIns="91440" bIns="45720" anchor="ctr">
            <a:noAutofit/>
          </a:bodyPr>
          <a:lstStyle/>
          <a:p>
            <a:pPr algn="ctr"/>
            <a:r>
              <a:rPr lang="de-AT" sz="3000" b="1" dirty="0">
                <a:solidFill>
                  <a:srgbClr val="00B050"/>
                </a:solidFill>
              </a:rPr>
              <a:t>Rollen- und Aufgabenbeschreibung der Präventionsbeauftragten (PB)</a:t>
            </a:r>
          </a:p>
        </p:txBody>
      </p:sp>
      <p:sp>
        <p:nvSpPr>
          <p:cNvPr id="3" name="Inhaltsplatzhalter 2"/>
          <p:cNvSpPr>
            <a:spLocks noGrp="1"/>
          </p:cNvSpPr>
          <p:nvPr>
            <p:ph sz="quarter" idx="1"/>
          </p:nvPr>
        </p:nvSpPr>
        <p:spPr>
          <a:xfrm>
            <a:off x="533400" y="1687934"/>
            <a:ext cx="8404420" cy="4639816"/>
          </a:xfrm>
        </p:spPr>
        <p:txBody>
          <a:bodyPr>
            <a:noAutofit/>
          </a:bodyPr>
          <a:lstStyle/>
          <a:p>
            <a:pPr marL="0" indent="0">
              <a:buNone/>
            </a:pPr>
            <a:r>
              <a:rPr lang="de-AT" sz="2000">
                <a:solidFill>
                  <a:srgbClr val="0070C0"/>
                </a:solidFill>
              </a:rPr>
              <a:t>PROZESSQUALITÄT</a:t>
            </a:r>
          </a:p>
          <a:p>
            <a:pPr>
              <a:buFont typeface="Wingdings" panose="05000000000000000000" pitchFamily="2" charset="2"/>
              <a:buChar char="Ø"/>
            </a:pPr>
            <a:r>
              <a:rPr lang="de-AT" sz="2000">
                <a:solidFill>
                  <a:srgbClr val="0070C0"/>
                </a:solidFill>
              </a:rPr>
              <a:t>Bei Verdachtsfällen nimmt Stabsstelle Prävention in Rücksprache mit Ordinariat und/oder Ombudsstelle Kontakt mit PB auf.</a:t>
            </a:r>
          </a:p>
          <a:p>
            <a:pPr marL="0" indent="0">
              <a:buNone/>
            </a:pPr>
            <a:endParaRPr lang="de-AT" sz="2000">
              <a:solidFill>
                <a:srgbClr val="0070C0"/>
              </a:solidFill>
            </a:endParaRPr>
          </a:p>
          <a:p>
            <a:pPr>
              <a:buFont typeface="Wingdings" panose="05000000000000000000" pitchFamily="2" charset="2"/>
              <a:buChar char="Ø"/>
            </a:pPr>
            <a:r>
              <a:rPr lang="de-AT" sz="2000" b="1">
                <a:solidFill>
                  <a:srgbClr val="0070C0"/>
                </a:solidFill>
              </a:rPr>
              <a:t>Bei Visitationen und Revisionen in Pfarren und Pfarrverbänden: </a:t>
            </a:r>
            <a:r>
              <a:rPr lang="de-AT" sz="2000">
                <a:solidFill>
                  <a:srgbClr val="0070C0"/>
                </a:solidFill>
              </a:rPr>
              <a:t>Es wird u.a. überprüft , ob alle haupt- und ehrenamtlichen Mitarbeiterinnen und Mitarbeiter die Rahmenordnung kennen und die Verpflichtungserklärung unterschrieben haben, ob alle Gruppenleiterinnen und Gruppenleiter geschult sind, ob eine bzw. ein PB für die Pfarre ernannt wurde sowie deren bzw. dessen Strafregisterauszug vorhanden ist, ob ein Schutzkonzept für die Pfarre und bei Bedarf ein Präventionskonzept für Kinder- und Jugendveranstaltungen vorliegen. Ebenso sollte eine Beschwerdestelle vorhanden sein.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41</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12302979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vert="horz" lIns="91440" tIns="45720" rIns="91440" bIns="45720" anchor="ctr">
            <a:noAutofit/>
          </a:bodyPr>
          <a:lstStyle/>
          <a:p>
            <a:pPr algn="ctr"/>
            <a:r>
              <a:rPr lang="de-AT" sz="3000" b="1" dirty="0">
                <a:solidFill>
                  <a:srgbClr val="00B050"/>
                </a:solidFill>
              </a:rPr>
              <a:t>Rollen- und Aufgabenbeschreibung der Präventionsbeauftragten (PB)</a:t>
            </a:r>
          </a:p>
        </p:txBody>
      </p:sp>
      <p:sp>
        <p:nvSpPr>
          <p:cNvPr id="3" name="Inhaltsplatzhalter 2"/>
          <p:cNvSpPr>
            <a:spLocks noGrp="1"/>
          </p:cNvSpPr>
          <p:nvPr>
            <p:ph sz="quarter" idx="1"/>
          </p:nvPr>
        </p:nvSpPr>
        <p:spPr>
          <a:xfrm>
            <a:off x="533400" y="1645125"/>
            <a:ext cx="8404420" cy="4639816"/>
          </a:xfrm>
        </p:spPr>
        <p:txBody>
          <a:bodyPr>
            <a:noAutofit/>
          </a:bodyPr>
          <a:lstStyle/>
          <a:p>
            <a:pPr marL="0" indent="0">
              <a:buNone/>
            </a:pPr>
            <a:r>
              <a:rPr lang="de-AT" sz="2000">
                <a:solidFill>
                  <a:srgbClr val="0070C0"/>
                </a:solidFill>
              </a:rPr>
              <a:t>PROZESSQUALITÄT</a:t>
            </a:r>
          </a:p>
          <a:p>
            <a:pPr>
              <a:buFont typeface="Wingdings" panose="05000000000000000000" pitchFamily="2" charset="2"/>
              <a:buChar char="Ø"/>
            </a:pPr>
            <a:r>
              <a:rPr lang="de-AT" sz="2000">
                <a:solidFill>
                  <a:srgbClr val="0070C0"/>
                </a:solidFill>
              </a:rPr>
              <a:t>Mindestens einmal in fünf Jahren kontaktiert PB Stabsstelle Prävention und führt ein Gespräch zum Thema Prävention im Sinne von Qualitätssicherung und Beratung (Präsenz oder online).</a:t>
            </a:r>
          </a:p>
          <a:p>
            <a:pPr>
              <a:buFont typeface="Wingdings" panose="05000000000000000000" pitchFamily="2" charset="2"/>
              <a:buChar char="Ø"/>
            </a:pPr>
            <a:r>
              <a:rPr lang="de-AT" sz="2000">
                <a:solidFill>
                  <a:srgbClr val="0070C0"/>
                </a:solidFill>
              </a:rPr>
              <a:t>Jährlicher Bericht der bzw. des PB zum Thema Prävention im PGR und in Gemeindeausschüssen wird schriftlich per Mail an Stabsstelle Prävention gesendet (durch PB oder Pfarrsekretärin bzw. Pfarrsekretär).</a:t>
            </a:r>
          </a:p>
          <a:p>
            <a:pPr>
              <a:buFont typeface="Wingdings" panose="05000000000000000000" pitchFamily="2" charset="2"/>
              <a:buChar char="Ø"/>
            </a:pPr>
            <a:r>
              <a:rPr lang="de-AT" sz="2000">
                <a:solidFill>
                  <a:srgbClr val="0070C0"/>
                </a:solidFill>
              </a:rPr>
              <a:t>Die Kontaktaufnahme zur Beratung mit der Stabsstelle Prävention kann/soll durch PB jederzeit genützt werden.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42</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27582609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platzhalter 3">
            <a:extLst>
              <a:ext uri="{FF2B5EF4-FFF2-40B4-BE49-F238E27FC236}">
                <a16:creationId xmlns:a16="http://schemas.microsoft.com/office/drawing/2014/main" id="{708348D7-8DFD-1D15-FC9C-392CA052693F}"/>
              </a:ext>
            </a:extLst>
          </p:cNvPr>
          <p:cNvSpPr>
            <a:spLocks noGrp="1"/>
          </p:cNvSpPr>
          <p:nvPr>
            <p:ph type="body" sz="half" idx="2"/>
          </p:nvPr>
        </p:nvSpPr>
        <p:spPr/>
        <p:txBody>
          <a:bodyPr/>
          <a:lstStyle/>
          <a:p>
            <a:endParaRPr lang="de-AT"/>
          </a:p>
        </p:txBody>
      </p:sp>
      <p:sp>
        <p:nvSpPr>
          <p:cNvPr id="2" name="Titel 1"/>
          <p:cNvSpPr>
            <a:spLocks noGrp="1"/>
          </p:cNvSpPr>
          <p:nvPr>
            <p:ph type="title"/>
          </p:nvPr>
        </p:nvSpPr>
        <p:spPr/>
        <p:txBody>
          <a:bodyPr/>
          <a:lstStyle/>
          <a:p>
            <a:r>
              <a:rPr lang="de-AT" dirty="0"/>
              <a:t>Prävention</a:t>
            </a:r>
          </a:p>
        </p:txBody>
      </p:sp>
      <p:sp>
        <p:nvSpPr>
          <p:cNvPr id="6" name="Datumsplatzhalter 3"/>
          <p:cNvSpPr>
            <a:spLocks noGrp="1"/>
          </p:cNvSpPr>
          <p:nvPr>
            <p:ph type="dt" sz="half" idx="10"/>
          </p:nvPr>
        </p:nvSpPr>
        <p:spPr/>
        <p:txBody>
          <a:bodyPr/>
          <a:lstStyle>
            <a:lvl1pPr>
              <a:defRPr sz="1100">
                <a:solidFill>
                  <a:schemeClr val="bg1">
                    <a:lumMod val="65000"/>
                  </a:schemeClr>
                </a:solidFill>
              </a:defRPr>
            </a:lvl1pPr>
          </a:lstStyle>
          <a:p>
            <a:pPr algn="r"/>
            <a:endParaRPr lang="de-AT" dirty="0"/>
          </a:p>
        </p:txBody>
      </p:sp>
      <p:sp>
        <p:nvSpPr>
          <p:cNvPr id="3" name="Foliennummernplatzhalter 2"/>
          <p:cNvSpPr>
            <a:spLocks noGrp="1"/>
          </p:cNvSpPr>
          <p:nvPr>
            <p:ph type="sldNum" sz="quarter" idx="11"/>
          </p:nvPr>
        </p:nvSpPr>
        <p:spPr/>
        <p:txBody>
          <a:bodyPr>
            <a:normAutofit/>
          </a:bodyPr>
          <a:lstStyle/>
          <a:p>
            <a:fld id="{B90F5A57-8277-4128-9E0F-D3B511DCDD08}" type="slidenum">
              <a:rPr lang="de-AT" smtClean="0"/>
              <a:pPr/>
              <a:t>43</a:t>
            </a:fld>
            <a:endParaRPr lang="de-AT"/>
          </a:p>
        </p:txBody>
      </p:sp>
      <p:pic>
        <p:nvPicPr>
          <p:cNvPr id="5" name="Inhaltsplatzhalter 4"/>
          <p:cNvPicPr>
            <a:picLocks noGrp="1" noChangeAspect="1"/>
          </p:cNvPicPr>
          <p:nvPr>
            <p:ph type="pic" idx="1"/>
          </p:nvPr>
        </p:nvPicPr>
        <p:blipFill>
          <a:blip r:embed="rId3" cstate="print">
            <a:extLst>
              <a:ext uri="{28A0092B-C50C-407E-A947-70E740481C1C}">
                <a14:useLocalDpi xmlns:a14="http://schemas.microsoft.com/office/drawing/2010/main" val="0"/>
              </a:ext>
            </a:extLst>
          </a:blip>
          <a:srcRect t="9835" b="9835"/>
          <a:stretch/>
        </p:blipFill>
        <p:spPr/>
      </p:pic>
      <p:sp>
        <p:nvSpPr>
          <p:cNvPr id="9" name="Datumsplatzhalter 3"/>
          <p:cNvSpPr txBox="1">
            <a:spLocks/>
          </p:cNvSpPr>
          <p:nvPr/>
        </p:nvSpPr>
        <p:spPr>
          <a:xfrm>
            <a:off x="7581900" y="4625975"/>
            <a:ext cx="2667000" cy="365125"/>
          </a:xfrm>
          <a:prstGeom prst="rect">
            <a:avLst/>
          </a:prstGeom>
        </p:spPr>
        <p:txBody>
          <a:bodyPr vert="horz" anchor="ctr" anchorCtr="0"/>
          <a:lstStyle>
            <a:defPPr>
              <a:defRPr lang="de-DE"/>
            </a:defPPr>
            <a:lvl1pPr marL="0" algn="l" defTabSz="914400" rtl="0" eaLnBrk="1" latinLnBrk="0" hangingPunct="1">
              <a:defRPr kumimoji="0" sz="1100" kern="1200">
                <a:solidFill>
                  <a:schemeClr val="bg1">
                    <a:lumMod val="6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Foto: Katharina </a:t>
            </a:r>
            <a:r>
              <a:rPr lang="de-AT" dirty="0" err="1"/>
              <a:t>Zagajsek</a:t>
            </a:r>
            <a:endParaRPr lang="de-AT" dirty="0"/>
          </a:p>
        </p:txBody>
      </p:sp>
    </p:spTree>
    <p:extLst>
      <p:ext uri="{BB962C8B-B14F-4D97-AF65-F5344CB8AC3E}">
        <p14:creationId xmlns:p14="http://schemas.microsoft.com/office/powerpoint/2010/main" val="28710416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4853" y="-917"/>
            <a:ext cx="7525225" cy="1273139"/>
          </a:xfrm>
          <a:noFill/>
        </p:spPr>
        <p:txBody>
          <a:bodyPr vert="horz" lIns="91440" tIns="45720" rIns="91440" bIns="45720" anchor="ctr">
            <a:normAutofit/>
          </a:bodyPr>
          <a:lstStyle/>
          <a:p>
            <a:pPr algn="ctr"/>
            <a:r>
              <a:rPr lang="de-DE" sz="3000" b="1" dirty="0">
                <a:solidFill>
                  <a:srgbClr val="00B050"/>
                </a:solidFill>
              </a:rPr>
              <a:t>Warum machen wir Prävention?</a:t>
            </a:r>
            <a:endParaRPr lang="de-AT" sz="3000" b="1" dirty="0">
              <a:solidFill>
                <a:srgbClr val="00B050"/>
              </a:solidFill>
            </a:endParaRPr>
          </a:p>
        </p:txBody>
      </p:sp>
      <p:sp>
        <p:nvSpPr>
          <p:cNvPr id="4" name="Inhaltsplatzhalter 3"/>
          <p:cNvSpPr>
            <a:spLocks noGrp="1"/>
          </p:cNvSpPr>
          <p:nvPr>
            <p:ph sz="quarter" idx="1"/>
          </p:nvPr>
        </p:nvSpPr>
        <p:spPr>
          <a:xfrm>
            <a:off x="533400" y="1600200"/>
            <a:ext cx="8232648" cy="4495800"/>
          </a:xfrm>
        </p:spPr>
        <p:txBody>
          <a:bodyPr vert="horz" lIns="91440" tIns="45720" rIns="91440" bIns="45720" anchor="t">
            <a:normAutofit lnSpcReduction="10000"/>
          </a:bodyPr>
          <a:lstStyle/>
          <a:p>
            <a:pPr marL="514350" indent="-514350">
              <a:buAutoNum type="arabicPeriod"/>
            </a:pPr>
            <a:r>
              <a:rPr lang="de-DE" sz="2800" dirty="0">
                <a:solidFill>
                  <a:srgbClr val="0070C0"/>
                </a:solidFill>
              </a:rPr>
              <a:t>Verantwortung gegenüber den Menschen, die uns anvertraut sind (Kinder, Jugendliche, schutzbedürftige Erwachsene)</a:t>
            </a:r>
            <a:endParaRPr lang="en-US"/>
          </a:p>
          <a:p>
            <a:pPr>
              <a:buAutoNum type="arabicPeriod"/>
            </a:pPr>
            <a:endParaRPr lang="de-DE" sz="2800">
              <a:solidFill>
                <a:srgbClr val="0070C0"/>
              </a:solidFill>
            </a:endParaRPr>
          </a:p>
          <a:p>
            <a:pPr>
              <a:buAutoNum type="arabicPeriod"/>
            </a:pPr>
            <a:r>
              <a:rPr lang="de-DE" sz="2800">
                <a:solidFill>
                  <a:srgbClr val="0070C0"/>
                </a:solidFill>
              </a:rPr>
              <a:t>Schutz und Entlastung der eigenen Mitarbeiter*innen (Haupt- und Ehrenamtliche)</a:t>
            </a:r>
          </a:p>
          <a:p>
            <a:pPr>
              <a:buAutoNum type="arabicPeriod"/>
            </a:pPr>
            <a:endParaRPr lang="de-AT" sz="2800">
              <a:solidFill>
                <a:srgbClr val="0070C0"/>
              </a:solidFill>
            </a:endParaRPr>
          </a:p>
          <a:p>
            <a:pPr>
              <a:buAutoNum type="arabicPeriod"/>
            </a:pPr>
            <a:r>
              <a:rPr lang="de-DE" sz="2800">
                <a:solidFill>
                  <a:srgbClr val="0070C0"/>
                </a:solidFill>
              </a:rPr>
              <a:t>Sicherheit und Klarheit für die Arbeit.</a:t>
            </a:r>
          </a:p>
          <a:p>
            <a:pPr>
              <a:buAutoNum type="arabicPeriod"/>
            </a:pPr>
            <a:endParaRPr lang="de-DE" sz="2800">
              <a:solidFill>
                <a:srgbClr val="0070C0"/>
              </a:solidFill>
            </a:endParaRPr>
          </a:p>
          <a:p>
            <a:pPr>
              <a:buAutoNum type="arabicPeriod"/>
            </a:pPr>
            <a:r>
              <a:rPr lang="de-DE" sz="2800">
                <a:solidFill>
                  <a:srgbClr val="0070C0"/>
                </a:solidFill>
              </a:rPr>
              <a:t>Stärkung der eigenen Institution</a:t>
            </a:r>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44</a:t>
            </a:fld>
            <a:endParaRPr lang="de-AT"/>
          </a:p>
        </p:txBody>
      </p:sp>
    </p:spTree>
    <p:extLst>
      <p:ext uri="{BB962C8B-B14F-4D97-AF65-F5344CB8AC3E}">
        <p14:creationId xmlns:p14="http://schemas.microsoft.com/office/powerpoint/2010/main" val="36338493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77064" y="-2568"/>
            <a:ext cx="7565702" cy="1221768"/>
          </a:xfrm>
        </p:spPr>
        <p:txBody>
          <a:bodyPr vert="horz" lIns="91440" tIns="45720" rIns="91440" bIns="45720" anchor="ctr">
            <a:noAutofit/>
          </a:bodyPr>
          <a:lstStyle/>
          <a:p>
            <a:pPr algn="ctr"/>
            <a:r>
              <a:rPr lang="de-AT" sz="3000" b="1" dirty="0">
                <a:solidFill>
                  <a:srgbClr val="00B050"/>
                </a:solidFill>
              </a:rPr>
              <a:t>Was können wir präventiv tun?</a:t>
            </a:r>
          </a:p>
        </p:txBody>
      </p:sp>
      <p:sp>
        <p:nvSpPr>
          <p:cNvPr id="3" name="Inhaltsplatzhalter 2"/>
          <p:cNvSpPr>
            <a:spLocks noGrp="1"/>
          </p:cNvSpPr>
          <p:nvPr>
            <p:ph sz="quarter" idx="1"/>
          </p:nvPr>
        </p:nvSpPr>
        <p:spPr>
          <a:xfrm>
            <a:off x="533400" y="1556792"/>
            <a:ext cx="8431088" cy="5112568"/>
          </a:xfrm>
        </p:spPr>
        <p:txBody>
          <a:bodyPr>
            <a:noAutofit/>
          </a:bodyPr>
          <a:lstStyle/>
          <a:p>
            <a:pPr marL="457200" lvl="1" indent="-457200">
              <a:spcBef>
                <a:spcPts val="0"/>
              </a:spcBef>
              <a:buClr>
                <a:schemeClr val="accent2"/>
              </a:buClr>
              <a:buSzPct val="60000"/>
              <a:buFont typeface="Wingdings" panose="05000000000000000000" pitchFamily="2" charset="2"/>
              <a:buChar char="Ø"/>
            </a:pPr>
            <a:r>
              <a:rPr lang="de-AT" dirty="0">
                <a:solidFill>
                  <a:srgbClr val="0070C0"/>
                </a:solidFill>
              </a:rPr>
              <a:t>Respektvoller und wertschätzender Umgang </a:t>
            </a:r>
            <a:br>
              <a:rPr lang="de-AT" sz="2400" dirty="0">
                <a:solidFill>
                  <a:srgbClr val="0070C0"/>
                </a:solidFill>
              </a:rPr>
            </a:br>
            <a:endParaRPr lang="de-AT" sz="1600" dirty="0">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DE" dirty="0">
                <a:solidFill>
                  <a:srgbClr val="0070C0"/>
                </a:solidFill>
              </a:rPr>
              <a:t>Bewusstsein, dass Gewalt auch bei uns passieren kann.</a:t>
            </a:r>
          </a:p>
          <a:p>
            <a:pPr marL="457200" lvl="1" indent="-457200">
              <a:spcBef>
                <a:spcPts val="0"/>
              </a:spcBef>
              <a:buClr>
                <a:schemeClr val="accent2"/>
              </a:buClr>
              <a:buSzPct val="60000"/>
              <a:buFont typeface="Wingdings" panose="05000000000000000000" pitchFamily="2" charset="2"/>
              <a:buChar char="Ø"/>
            </a:pPr>
            <a:endParaRPr lang="de-DE" dirty="0">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dirty="0">
                <a:solidFill>
                  <a:srgbClr val="0070C0"/>
                </a:solidFill>
              </a:rPr>
              <a:t>Bewusstsein, dass wir mit Menschen zu tun haben, die von (sexualisierter) Gewalt Betroffene sind.</a:t>
            </a:r>
            <a:br>
              <a:rPr lang="de-AT" sz="2400" dirty="0">
                <a:solidFill>
                  <a:srgbClr val="0070C0"/>
                </a:solidFill>
              </a:rPr>
            </a:br>
            <a:r>
              <a:rPr lang="de-AT" sz="1600" dirty="0">
                <a:solidFill>
                  <a:srgbClr val="0070C0"/>
                </a:solidFill>
              </a:rPr>
              <a:t> </a:t>
            </a:r>
          </a:p>
          <a:p>
            <a:pPr marL="457200" lvl="1" indent="-457200">
              <a:spcBef>
                <a:spcPts val="0"/>
              </a:spcBef>
              <a:buClr>
                <a:schemeClr val="accent2"/>
              </a:buClr>
              <a:buSzPct val="60000"/>
              <a:buFont typeface="Wingdings" panose="05000000000000000000" pitchFamily="2" charset="2"/>
              <a:buChar char="Ø"/>
            </a:pPr>
            <a:r>
              <a:rPr lang="de-DE" dirty="0">
                <a:solidFill>
                  <a:srgbClr val="0070C0"/>
                </a:solidFill>
              </a:rPr>
              <a:t>Transparent arbeiten!</a:t>
            </a:r>
          </a:p>
          <a:p>
            <a:pPr marL="457200" lvl="1" indent="-457200">
              <a:spcBef>
                <a:spcPts val="0"/>
              </a:spcBef>
              <a:buClr>
                <a:schemeClr val="accent2"/>
              </a:buClr>
              <a:buSzPct val="60000"/>
              <a:buFont typeface="Wingdings" panose="05000000000000000000" pitchFamily="2" charset="2"/>
              <a:buChar char="Ø"/>
            </a:pPr>
            <a:endParaRPr lang="de-DE" dirty="0">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dirty="0">
                <a:solidFill>
                  <a:srgbClr val="0070C0"/>
                </a:solidFill>
              </a:rPr>
              <a:t>Kultur des Hinsehens und Ansprechens pflegen </a:t>
            </a:r>
            <a:br>
              <a:rPr lang="de-AT" dirty="0">
                <a:solidFill>
                  <a:srgbClr val="0070C0"/>
                </a:solidFill>
              </a:rPr>
            </a:br>
            <a:r>
              <a:rPr lang="de-AT" dirty="0">
                <a:solidFill>
                  <a:srgbClr val="0070C0"/>
                </a:solidFill>
              </a:rPr>
              <a:t>- Zivilcourage zeigen </a:t>
            </a:r>
          </a:p>
          <a:p>
            <a:pPr marL="457200" lvl="1" indent="-457200">
              <a:spcBef>
                <a:spcPts val="0"/>
              </a:spcBef>
              <a:buClr>
                <a:schemeClr val="accent2"/>
              </a:buClr>
              <a:buSzPct val="60000"/>
              <a:buFont typeface="Wingdings" panose="05000000000000000000" pitchFamily="2" charset="2"/>
              <a:buChar char="Ø"/>
            </a:pPr>
            <a:endParaRPr lang="de-AT" dirty="0">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dirty="0">
                <a:solidFill>
                  <a:srgbClr val="0070C0"/>
                </a:solidFill>
              </a:rPr>
              <a:t>Reflexions- und Feedbackkultur</a:t>
            </a:r>
          </a:p>
          <a:p>
            <a:pPr marL="457200" lvl="1" indent="-457200">
              <a:spcBef>
                <a:spcPts val="0"/>
              </a:spcBef>
              <a:buClr>
                <a:schemeClr val="accent2"/>
              </a:buClr>
              <a:buSzPct val="60000"/>
              <a:buFont typeface="Wingdings" panose="05000000000000000000" pitchFamily="2" charset="2"/>
              <a:buChar char="Ø"/>
            </a:pPr>
            <a:endParaRPr lang="de-AT" dirty="0">
              <a:solidFill>
                <a:srgbClr val="0070C0"/>
              </a:solidFill>
            </a:endParaRPr>
          </a:p>
          <a:p>
            <a:pPr marL="0" lvl="1" indent="0">
              <a:spcBef>
                <a:spcPts val="0"/>
              </a:spcBef>
              <a:buClr>
                <a:schemeClr val="accent2"/>
              </a:buClr>
              <a:buSzPct val="60000"/>
              <a:buNone/>
            </a:pPr>
            <a:endParaRPr lang="de-DE" dirty="0">
              <a:solidFill>
                <a:srgbClr val="0070C0"/>
              </a:solidFill>
            </a:endParaRPr>
          </a:p>
          <a:p>
            <a:pPr marL="274320" lvl="2" indent="0">
              <a:spcBef>
                <a:spcPts val="0"/>
              </a:spcBef>
              <a:buSzPct val="60000"/>
              <a:buNone/>
            </a:pPr>
            <a:endParaRPr lang="de-DE" sz="1600" dirty="0">
              <a:solidFill>
                <a:srgbClr val="0070C0"/>
              </a:solidFill>
            </a:endParaRPr>
          </a:p>
          <a:p>
            <a:pPr marL="0" lvl="1" indent="0">
              <a:spcBef>
                <a:spcPts val="0"/>
              </a:spcBef>
              <a:buClr>
                <a:schemeClr val="accent2"/>
              </a:buClr>
              <a:buSzPct val="60000"/>
              <a:buNone/>
            </a:pPr>
            <a:br>
              <a:rPr lang="de-AT" sz="2400" dirty="0">
                <a:solidFill>
                  <a:srgbClr val="0070C0"/>
                </a:solidFill>
              </a:rPr>
            </a:br>
            <a:endParaRPr lang="de-AT" sz="2400" dirty="0">
              <a:solidFill>
                <a:srgbClr val="0070C0"/>
              </a:solidFill>
            </a:endParaRPr>
          </a:p>
          <a:p>
            <a:pPr marL="0" lvl="1" indent="0">
              <a:spcBef>
                <a:spcPts val="0"/>
              </a:spcBef>
              <a:buClr>
                <a:schemeClr val="accent2"/>
              </a:buClr>
              <a:buSzPct val="60000"/>
              <a:buNone/>
            </a:pPr>
            <a:endParaRPr lang="de-AT" sz="3200" dirty="0">
              <a:solidFill>
                <a:srgbClr val="0070C0"/>
              </a:solidFill>
            </a:endParaRPr>
          </a:p>
          <a:p>
            <a:pPr marL="320040" lvl="1" indent="-320040">
              <a:spcBef>
                <a:spcPts val="700"/>
              </a:spcBef>
              <a:buClr>
                <a:schemeClr val="accent2"/>
              </a:buClr>
              <a:buSzPct val="60000"/>
              <a:buFont typeface="Wingdings"/>
              <a:buChar char=""/>
            </a:pPr>
            <a:endParaRPr lang="de-AT" sz="3600" dirty="0">
              <a:solidFill>
                <a:srgbClr val="0070C0"/>
              </a:solidFill>
            </a:endParaRPr>
          </a:p>
          <a:p>
            <a:pPr marL="0" indent="0">
              <a:buNone/>
            </a:pPr>
            <a:endParaRPr lang="de-AT" sz="3600" dirty="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45</a:t>
            </a:fld>
            <a:endParaRPr lang="de-AT"/>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26396705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77064" y="-2568"/>
            <a:ext cx="7565702" cy="1221768"/>
          </a:xfrm>
        </p:spPr>
        <p:txBody>
          <a:bodyPr vert="horz" lIns="91440" tIns="45720" rIns="91440" bIns="45720" anchor="ctr">
            <a:noAutofit/>
          </a:bodyPr>
          <a:lstStyle/>
          <a:p>
            <a:pPr algn="ctr"/>
            <a:r>
              <a:rPr lang="de-AT" sz="3000" b="1" dirty="0">
                <a:solidFill>
                  <a:srgbClr val="00B050"/>
                </a:solidFill>
              </a:rPr>
              <a:t>Was können wir präventiv tun?</a:t>
            </a:r>
          </a:p>
        </p:txBody>
      </p:sp>
      <p:sp>
        <p:nvSpPr>
          <p:cNvPr id="3" name="Inhaltsplatzhalter 2"/>
          <p:cNvSpPr>
            <a:spLocks noGrp="1"/>
          </p:cNvSpPr>
          <p:nvPr>
            <p:ph sz="quarter" idx="1"/>
          </p:nvPr>
        </p:nvSpPr>
        <p:spPr>
          <a:xfrm>
            <a:off x="533400" y="1556792"/>
            <a:ext cx="8431088" cy="5112568"/>
          </a:xfrm>
        </p:spPr>
        <p:txBody>
          <a:bodyPr>
            <a:noAutofit/>
          </a:bodyPr>
          <a:lstStyle/>
          <a:p>
            <a:pPr marL="0" lvl="1" indent="0">
              <a:spcBef>
                <a:spcPts val="0"/>
              </a:spcBef>
              <a:buClr>
                <a:schemeClr val="accent2"/>
              </a:buClr>
              <a:buSzPct val="60000"/>
              <a:buNone/>
            </a:pPr>
            <a:endParaRPr lang="de-AT">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a:solidFill>
                  <a:srgbClr val="0070C0"/>
                </a:solidFill>
              </a:rPr>
              <a:t>Auswahl von Mitarbeiter*innen (Ehrenamtlichen)</a:t>
            </a:r>
          </a:p>
          <a:p>
            <a:pPr marL="0" lvl="1" indent="0">
              <a:spcBef>
                <a:spcPts val="0"/>
              </a:spcBef>
              <a:buClr>
                <a:schemeClr val="accent2"/>
              </a:buClr>
              <a:buSzPct val="60000"/>
              <a:buNone/>
            </a:pPr>
            <a:endParaRPr lang="de-AT">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a:solidFill>
                  <a:srgbClr val="0070C0"/>
                </a:solidFill>
              </a:rPr>
              <a:t>Fort- und Weiterbildungen, Informationsveranstaltungen</a:t>
            </a:r>
          </a:p>
          <a:p>
            <a:pPr marL="0" lvl="1" indent="0">
              <a:spcBef>
                <a:spcPts val="0"/>
              </a:spcBef>
              <a:buClr>
                <a:schemeClr val="accent2"/>
              </a:buClr>
              <a:buSzPct val="60000"/>
              <a:buNone/>
            </a:pPr>
            <a:endParaRPr lang="de-AT">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a:solidFill>
                  <a:srgbClr val="0070C0"/>
                </a:solidFill>
              </a:rPr>
              <a:t>Beschwerdemanagement</a:t>
            </a:r>
          </a:p>
          <a:p>
            <a:pPr marL="0" lvl="1" indent="0">
              <a:spcBef>
                <a:spcPts val="0"/>
              </a:spcBef>
              <a:buClr>
                <a:schemeClr val="accent2"/>
              </a:buClr>
              <a:buSzPct val="60000"/>
              <a:buNone/>
            </a:pPr>
            <a:endParaRPr lang="de-AT">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a:solidFill>
                  <a:srgbClr val="0070C0"/>
                </a:solidFill>
              </a:rPr>
              <a:t>Partizipation</a:t>
            </a:r>
          </a:p>
          <a:p>
            <a:pPr marL="457200" lvl="1" indent="-457200">
              <a:spcBef>
                <a:spcPts val="0"/>
              </a:spcBef>
              <a:buClr>
                <a:schemeClr val="accent2"/>
              </a:buClr>
              <a:buSzPct val="60000"/>
              <a:buFont typeface="Wingdings" panose="05000000000000000000" pitchFamily="2" charset="2"/>
              <a:buChar char="Ø"/>
            </a:pPr>
            <a:endParaRPr lang="de-AT">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a:solidFill>
                  <a:srgbClr val="0070C0"/>
                </a:solidFill>
              </a:rPr>
              <a:t>Verhaltensrichtlinien von RO umsetzen</a:t>
            </a:r>
            <a:endParaRPr lang="de-DE">
              <a:solidFill>
                <a:srgbClr val="0070C0"/>
              </a:solidFill>
            </a:endParaRPr>
          </a:p>
          <a:p>
            <a:pPr marL="320040" lvl="1" indent="-320040">
              <a:spcBef>
                <a:spcPts val="0"/>
              </a:spcBef>
              <a:buClr>
                <a:schemeClr val="accent2"/>
              </a:buClr>
              <a:buSzPct val="60000"/>
              <a:buFont typeface="Wingdings"/>
              <a:buChar char=""/>
            </a:pPr>
            <a:endParaRPr lang="de-DE">
              <a:solidFill>
                <a:srgbClr val="0070C0"/>
              </a:solidFill>
            </a:endParaRPr>
          </a:p>
          <a:p>
            <a:pPr marL="274320" lvl="2" indent="0">
              <a:spcBef>
                <a:spcPts val="0"/>
              </a:spcBef>
              <a:buSzPct val="60000"/>
              <a:buNone/>
            </a:pPr>
            <a:endParaRPr lang="de-DE" sz="1600">
              <a:solidFill>
                <a:srgbClr val="0070C0"/>
              </a:solidFill>
            </a:endParaRPr>
          </a:p>
          <a:p>
            <a:pPr marL="0" lvl="1" indent="0">
              <a:spcBef>
                <a:spcPts val="0"/>
              </a:spcBef>
              <a:buClr>
                <a:schemeClr val="accent2"/>
              </a:buClr>
              <a:buSzPct val="60000"/>
              <a:buNone/>
            </a:pPr>
            <a:br>
              <a:rPr lang="de-AT" sz="2400">
                <a:solidFill>
                  <a:srgbClr val="0070C0"/>
                </a:solidFill>
              </a:rPr>
            </a:br>
            <a:endParaRPr lang="de-AT" sz="2400">
              <a:solidFill>
                <a:srgbClr val="0070C0"/>
              </a:solidFill>
            </a:endParaRPr>
          </a:p>
          <a:p>
            <a:pPr marL="0" lvl="1" indent="0">
              <a:spcBef>
                <a:spcPts val="0"/>
              </a:spcBef>
              <a:buClr>
                <a:schemeClr val="accent2"/>
              </a:buClr>
              <a:buSzPct val="60000"/>
              <a:buNone/>
            </a:pPr>
            <a:endParaRPr lang="de-AT" sz="3200">
              <a:solidFill>
                <a:srgbClr val="0070C0"/>
              </a:solidFill>
            </a:endParaRPr>
          </a:p>
          <a:p>
            <a:pPr marL="320040" lvl="1" indent="-320040">
              <a:spcBef>
                <a:spcPts val="700"/>
              </a:spcBef>
              <a:buClr>
                <a:schemeClr val="accent2"/>
              </a:buClr>
              <a:buSzPct val="60000"/>
              <a:buFont typeface="Wingdings"/>
              <a:buChar char=""/>
            </a:pPr>
            <a:endParaRPr lang="de-AT" sz="3600">
              <a:solidFill>
                <a:srgbClr val="0070C0"/>
              </a:solidFill>
            </a:endParaRPr>
          </a:p>
          <a:p>
            <a:pPr marL="0" indent="0">
              <a:buNone/>
            </a:pPr>
            <a:endParaRPr lang="de-AT" sz="360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46</a:t>
            </a:fld>
            <a:endParaRPr lang="de-AT"/>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12813982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08242" y="-2568"/>
            <a:ext cx="7534524" cy="1221768"/>
          </a:xfrm>
        </p:spPr>
        <p:txBody>
          <a:bodyPr>
            <a:noAutofit/>
          </a:bodyPr>
          <a:lstStyle/>
          <a:p>
            <a:pPr algn="ctr"/>
            <a:r>
              <a:rPr lang="de-AT" sz="3600" b="1">
                <a:solidFill>
                  <a:srgbClr val="00B050"/>
                </a:solidFill>
              </a:rPr>
              <a:t>Was können wir präventiv tun?</a:t>
            </a:r>
          </a:p>
        </p:txBody>
      </p:sp>
      <p:sp>
        <p:nvSpPr>
          <p:cNvPr id="3" name="Inhaltsplatzhalter 2"/>
          <p:cNvSpPr>
            <a:spLocks noGrp="1"/>
          </p:cNvSpPr>
          <p:nvPr>
            <p:ph sz="quarter" idx="1"/>
          </p:nvPr>
        </p:nvSpPr>
        <p:spPr>
          <a:xfrm>
            <a:off x="533400" y="1540023"/>
            <a:ext cx="8404420" cy="5007973"/>
          </a:xfrm>
        </p:spPr>
        <p:txBody>
          <a:bodyPr vert="horz" lIns="91440" tIns="45720" rIns="91440" bIns="45720" anchor="t">
            <a:noAutofit/>
          </a:bodyPr>
          <a:lstStyle/>
          <a:p>
            <a:pPr marL="457200" lvl="1" indent="-457200">
              <a:spcBef>
                <a:spcPts val="0"/>
              </a:spcBef>
              <a:buClr>
                <a:schemeClr val="accent2"/>
              </a:buClr>
              <a:buSzPct val="60000"/>
              <a:buFont typeface="Wingdings" panose="05000000000000000000" pitchFamily="2" charset="2"/>
              <a:buChar char="Ø"/>
            </a:pPr>
            <a:r>
              <a:rPr lang="de-AT" dirty="0">
                <a:solidFill>
                  <a:srgbClr val="0070C0"/>
                </a:solidFill>
              </a:rPr>
              <a:t>Wissen um „sensible Orte“: Alkohol, mehrtägige Veranstaltungen mit Nächtigung, Überforderung, fehlende Ausbildungen</a:t>
            </a:r>
          </a:p>
          <a:p>
            <a:pPr marL="0" lvl="1" indent="0">
              <a:spcBef>
                <a:spcPts val="0"/>
              </a:spcBef>
              <a:buClr>
                <a:schemeClr val="accent2"/>
              </a:buClr>
              <a:buSzPct val="60000"/>
              <a:buNone/>
            </a:pPr>
            <a:endParaRPr lang="de-AT" dirty="0">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dirty="0">
                <a:solidFill>
                  <a:srgbClr val="0070C0"/>
                </a:solidFill>
              </a:rPr>
              <a:t>Besonders schutzbedürftige Personen bewusst im Blick haben:  </a:t>
            </a:r>
            <a:br>
              <a:rPr lang="de-AT" dirty="0"/>
            </a:br>
            <a:r>
              <a:rPr lang="de-AT" dirty="0">
                <a:solidFill>
                  <a:srgbClr val="0070C0"/>
                </a:solidFill>
              </a:rPr>
              <a:t>Menschen mit Behinderungen, Menschen in Krisensituationen (z.B.: schwere Schicksalsschläge), Menschen mit kognitiven Beeinträchtigungen, kurzzeitige Mitarbeiter*innen (Zivildiener, Praktikant*innen)</a:t>
            </a:r>
          </a:p>
          <a:p>
            <a:pPr marL="0" lvl="1" indent="0">
              <a:spcBef>
                <a:spcPts val="0"/>
              </a:spcBef>
              <a:buClr>
                <a:schemeClr val="accent2"/>
              </a:buClr>
              <a:buSzPct val="60000"/>
              <a:buNone/>
            </a:pPr>
            <a:endParaRPr lang="de-AT" dirty="0">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dirty="0">
                <a:solidFill>
                  <a:srgbClr val="0070C0"/>
                </a:solidFill>
              </a:rPr>
              <a:t>Schutzkonzept erstellen</a:t>
            </a:r>
            <a:br>
              <a:rPr lang="de-AT" dirty="0"/>
            </a:br>
            <a:endParaRPr lang="de-AT" sz="2600" dirty="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47</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18666386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0047" cy="1221768"/>
          </a:xfrm>
        </p:spPr>
        <p:txBody>
          <a:bodyPr vert="horz" lIns="91440" tIns="45720" rIns="91440" bIns="45720" anchor="ctr">
            <a:noAutofit/>
          </a:bodyPr>
          <a:lstStyle/>
          <a:p>
            <a:pPr algn="ctr"/>
            <a:r>
              <a:rPr lang="de-AT" sz="3600" b="1" dirty="0">
                <a:solidFill>
                  <a:srgbClr val="00B050"/>
                </a:solidFill>
              </a:rPr>
              <a:t>Verpflichtungserklärung</a:t>
            </a:r>
          </a:p>
        </p:txBody>
      </p:sp>
      <p:sp>
        <p:nvSpPr>
          <p:cNvPr id="3" name="Inhaltsplatzhalter 2"/>
          <p:cNvSpPr>
            <a:spLocks noGrp="1"/>
          </p:cNvSpPr>
          <p:nvPr>
            <p:ph sz="quarter" idx="1"/>
          </p:nvPr>
        </p:nvSpPr>
        <p:spPr/>
        <p:txBody>
          <a:bodyPr vert="horz" lIns="91440" tIns="45720" rIns="91440" bIns="45720" anchor="t">
            <a:noAutofit/>
          </a:bodyPr>
          <a:lstStyle/>
          <a:p>
            <a:pPr>
              <a:buFont typeface="Wingdings" panose="05000000000000000000" pitchFamily="2" charset="2"/>
              <a:buChar char="Ø"/>
            </a:pPr>
            <a:r>
              <a:rPr lang="de-DE" sz="2800" dirty="0">
                <a:solidFill>
                  <a:srgbClr val="0070C0"/>
                </a:solidFill>
              </a:rPr>
              <a:t>Signal innerhalb der Institution Kirche: </a:t>
            </a:r>
            <a:br>
              <a:rPr lang="de-DE" sz="2800" dirty="0"/>
            </a:br>
            <a:r>
              <a:rPr lang="de-DE" sz="2800" dirty="0">
                <a:solidFill>
                  <a:srgbClr val="0070C0"/>
                </a:solidFill>
              </a:rPr>
              <a:t>Wir verpflichten uns gemeinsam die Rahmenordnung einzuhalten!</a:t>
            </a:r>
          </a:p>
          <a:p>
            <a:pPr marL="0" indent="0">
              <a:buNone/>
            </a:pPr>
            <a:endParaRPr lang="de-DE" sz="2800">
              <a:solidFill>
                <a:srgbClr val="0070C0"/>
              </a:solidFill>
            </a:endParaRPr>
          </a:p>
          <a:p>
            <a:pPr>
              <a:buFont typeface="Wingdings" panose="05000000000000000000" pitchFamily="2" charset="2"/>
              <a:buChar char="Ø"/>
            </a:pPr>
            <a:r>
              <a:rPr lang="de-DE" sz="2800" dirty="0">
                <a:solidFill>
                  <a:srgbClr val="0070C0"/>
                </a:solidFill>
              </a:rPr>
              <a:t>Signal an Betroffene: </a:t>
            </a:r>
            <a:br>
              <a:rPr lang="de-DE" sz="2800" dirty="0"/>
            </a:br>
            <a:r>
              <a:rPr lang="de-DE" sz="2800" dirty="0">
                <a:solidFill>
                  <a:srgbClr val="0070C0"/>
                </a:solidFill>
              </a:rPr>
              <a:t>Es ist uns ernst mit dem Thema Gewaltschutz!</a:t>
            </a:r>
          </a:p>
          <a:p>
            <a:pPr>
              <a:buFont typeface="Wingdings" panose="05000000000000000000" pitchFamily="2" charset="2"/>
              <a:buChar char="Ø"/>
            </a:pPr>
            <a:endParaRPr lang="de-DE" sz="2800">
              <a:solidFill>
                <a:srgbClr val="0070C0"/>
              </a:solidFill>
            </a:endParaRPr>
          </a:p>
        </p:txBody>
      </p:sp>
      <p:sp>
        <p:nvSpPr>
          <p:cNvPr id="5" name="Foliennummernplatzhalter 4"/>
          <p:cNvSpPr>
            <a:spLocks noGrp="1"/>
          </p:cNvSpPr>
          <p:nvPr>
            <p:ph type="sldNum" sz="quarter" idx="16"/>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48</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pic>
        <p:nvPicPr>
          <p:cNvPr id="8" name="Inhaltsplatzhalter 6">
            <a:extLst>
              <a:ext uri="{FF2B5EF4-FFF2-40B4-BE49-F238E27FC236}">
                <a16:creationId xmlns:a16="http://schemas.microsoft.com/office/drawing/2014/main" id="{34CA82F6-B124-4BC1-BD04-D9A522333822}"/>
              </a:ext>
            </a:extLst>
          </p:cNvPr>
          <p:cNvPicPr>
            <a:picLocks noGrp="1" noChangeAspect="1"/>
          </p:cNvPicPr>
          <p:nvPr>
            <p:ph sz="quarter" idx="2"/>
          </p:nvPr>
        </p:nvPicPr>
        <p:blipFill>
          <a:blip r:embed="rId4" cstate="print">
            <a:extLst>
              <a:ext uri="{28A0092B-C50C-407E-A947-70E740481C1C}">
                <a14:useLocalDpi xmlns:a14="http://schemas.microsoft.com/office/drawing/2010/main" val="0"/>
              </a:ext>
            </a:extLst>
          </a:blip>
          <a:stretch>
            <a:fillRect/>
          </a:stretch>
        </p:blipFill>
        <p:spPr>
          <a:xfrm>
            <a:off x="5171324" y="1589088"/>
            <a:ext cx="3233651" cy="4572000"/>
          </a:xfrm>
        </p:spPr>
      </p:pic>
    </p:spTree>
    <p:extLst>
      <p:ext uri="{BB962C8B-B14F-4D97-AF65-F5344CB8AC3E}">
        <p14:creationId xmlns:p14="http://schemas.microsoft.com/office/powerpoint/2010/main" val="19383711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a:noAutofit/>
          </a:bodyPr>
          <a:lstStyle/>
          <a:p>
            <a:pPr algn="ctr"/>
            <a:r>
              <a:rPr lang="de-DE" sz="3600" b="1">
                <a:solidFill>
                  <a:srgbClr val="00B050"/>
                </a:solidFill>
              </a:rPr>
              <a:t>Schutzkonzepte</a:t>
            </a:r>
            <a:endParaRPr lang="de-AT" sz="3600" b="1">
              <a:solidFill>
                <a:srgbClr val="00B050"/>
              </a:solidFill>
            </a:endParaRPr>
          </a:p>
        </p:txBody>
      </p:sp>
      <p:sp>
        <p:nvSpPr>
          <p:cNvPr id="3" name="Inhaltsplatzhalter 2"/>
          <p:cNvSpPr>
            <a:spLocks noGrp="1"/>
          </p:cNvSpPr>
          <p:nvPr>
            <p:ph sz="quarter" idx="1"/>
          </p:nvPr>
        </p:nvSpPr>
        <p:spPr>
          <a:xfrm>
            <a:off x="533400" y="1685574"/>
            <a:ext cx="8404420" cy="4639816"/>
          </a:xfrm>
        </p:spPr>
        <p:txBody>
          <a:bodyPr>
            <a:noAutofit/>
          </a:bodyPr>
          <a:lstStyle/>
          <a:p>
            <a:pPr marL="320040" lvl="1" indent="-320040">
              <a:spcBef>
                <a:spcPts val="0"/>
              </a:spcBef>
              <a:buClr>
                <a:srgbClr val="00B0F0"/>
              </a:buClr>
              <a:buSzPct val="60000"/>
              <a:buFont typeface="Wingdings"/>
              <a:buChar char=""/>
            </a:pPr>
            <a:r>
              <a:rPr lang="de-DE">
                <a:solidFill>
                  <a:srgbClr val="0070C0"/>
                </a:solidFill>
              </a:rPr>
              <a:t>Ein Schutzkonzept ist ein für die Organisation passendes System von Maßnahmen zum besseren Schutz von Kindern und anderen vulnerablen Personen vor Gewalt. </a:t>
            </a:r>
          </a:p>
          <a:p>
            <a:pPr marL="0" lvl="1" indent="0">
              <a:spcBef>
                <a:spcPts val="0"/>
              </a:spcBef>
              <a:buClr>
                <a:srgbClr val="00B0F0"/>
              </a:buClr>
              <a:buSzPct val="60000"/>
              <a:buNone/>
            </a:pPr>
            <a:endParaRPr lang="de-DE">
              <a:solidFill>
                <a:srgbClr val="0070C0"/>
              </a:solidFill>
            </a:endParaRPr>
          </a:p>
          <a:p>
            <a:pPr marL="320040" lvl="1" indent="-320040">
              <a:spcBef>
                <a:spcPts val="0"/>
              </a:spcBef>
              <a:buClr>
                <a:srgbClr val="00B0F0"/>
              </a:buClr>
              <a:buSzPct val="60000"/>
              <a:buFont typeface="Wingdings"/>
              <a:buChar char=""/>
            </a:pPr>
            <a:r>
              <a:rPr lang="de-DE">
                <a:solidFill>
                  <a:srgbClr val="0070C0"/>
                </a:solidFill>
              </a:rPr>
              <a:t>Es wird innerhalb der Organisation unter Beteiligung der Mitarbeitenden und Betroffenen (Kinder, Jugendliche, Eltern, andere vulnerable Personen) selbst erarbeitet und im Alltag angewendet.</a:t>
            </a:r>
          </a:p>
          <a:p>
            <a:pPr marL="0" indent="0">
              <a:buNone/>
            </a:pPr>
            <a:r>
              <a:rPr lang="de-DE" sz="1800" i="1">
                <a:solidFill>
                  <a:srgbClr val="0070C0"/>
                </a:solidFill>
              </a:rPr>
              <a:t>						(Oppermann et al., 2018)</a:t>
            </a:r>
            <a:endParaRPr lang="de-DE" sz="180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49</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20178958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82556" y="-2568"/>
            <a:ext cx="7560210" cy="1221768"/>
          </a:xfrm>
        </p:spPr>
        <p:txBody>
          <a:bodyPr vert="horz" lIns="91440" tIns="45720" rIns="91440" bIns="45720" anchor="ctr">
            <a:noAutofit/>
          </a:bodyPr>
          <a:lstStyle/>
          <a:p>
            <a:pPr algn="ctr"/>
            <a:r>
              <a:rPr lang="de-DE" sz="3000" b="1" dirty="0">
                <a:solidFill>
                  <a:srgbClr val="00B050"/>
                </a:solidFill>
              </a:rPr>
              <a:t>Schutzkonzepte - Inhalte</a:t>
            </a:r>
            <a:endParaRPr lang="de-AT" sz="3000" b="1" dirty="0">
              <a:solidFill>
                <a:srgbClr val="00B050"/>
              </a:solidFill>
            </a:endParaRPr>
          </a:p>
        </p:txBody>
      </p:sp>
      <p:sp>
        <p:nvSpPr>
          <p:cNvPr id="3" name="Inhaltsplatzhalter 2"/>
          <p:cNvSpPr>
            <a:spLocks noGrp="1"/>
          </p:cNvSpPr>
          <p:nvPr>
            <p:ph sz="quarter" idx="1"/>
          </p:nvPr>
        </p:nvSpPr>
        <p:spPr>
          <a:xfrm>
            <a:off x="533400" y="1540023"/>
            <a:ext cx="8404420" cy="4639816"/>
          </a:xfrm>
        </p:spPr>
        <p:txBody>
          <a:bodyPr>
            <a:noAutofit/>
          </a:bodyPr>
          <a:lstStyle/>
          <a:p>
            <a:pPr marL="0" marR="0" lvl="0" indent="0" algn="ctr" defTabSz="914400" rtl="0" eaLnBrk="1" fontAlgn="auto" latinLnBrk="0" hangingPunct="1">
              <a:lnSpc>
                <a:spcPct val="100000"/>
              </a:lnSpc>
              <a:spcBef>
                <a:spcPts val="700"/>
              </a:spcBef>
              <a:spcAft>
                <a:spcPts val="0"/>
              </a:spcAft>
              <a:buClr>
                <a:srgbClr val="00ADDC"/>
              </a:buClr>
              <a:buSzPct val="60000"/>
              <a:buFont typeface="Wingdings"/>
              <a:buNone/>
              <a:tabLst/>
              <a:defRPr/>
            </a:pPr>
            <a:r>
              <a:rPr kumimoji="0" lang="de-AT" sz="2700" b="1" i="0" u="none" strike="noStrike" kern="1200" cap="none" spc="0" normalizeH="0" baseline="0" noProof="0">
                <a:ln>
                  <a:noFill/>
                </a:ln>
                <a:solidFill>
                  <a:srgbClr val="0070C0"/>
                </a:solidFill>
                <a:effectLst/>
                <a:uLnTx/>
                <a:uFillTx/>
                <a:latin typeface="Tw Cen MT"/>
                <a:ea typeface="+mn-ea"/>
                <a:cs typeface="+mn-cs"/>
              </a:rPr>
              <a:t>Schutzanalyse </a:t>
            </a:r>
            <a:r>
              <a:rPr kumimoji="0" lang="de-AT" sz="2000" b="1" i="0" u="none" strike="noStrike" kern="1200" cap="none" spc="0" normalizeH="0" baseline="0" noProof="0">
                <a:ln>
                  <a:noFill/>
                </a:ln>
                <a:solidFill>
                  <a:srgbClr val="0070C0"/>
                </a:solidFill>
                <a:effectLst/>
                <a:uLnTx/>
                <a:uFillTx/>
                <a:latin typeface="Tw Cen MT"/>
                <a:ea typeface="+mn-ea"/>
                <a:cs typeface="+mn-cs"/>
              </a:rPr>
              <a:t>(</a:t>
            </a:r>
            <a:r>
              <a:rPr kumimoji="0" lang="de-AT" sz="2000" b="0" i="0" u="none" strike="noStrike" kern="1200" cap="none" spc="0" normalizeH="0" baseline="0" noProof="0">
                <a:ln>
                  <a:noFill/>
                </a:ln>
                <a:solidFill>
                  <a:srgbClr val="0070C0"/>
                </a:solidFill>
                <a:effectLst/>
                <a:uLnTx/>
                <a:uFillTx/>
                <a:latin typeface="Tw Cen MT"/>
                <a:ea typeface="+mn-ea"/>
                <a:cs typeface="+mn-cs"/>
              </a:rPr>
              <a:t>RL, LL, interne Leitbilder usw.) </a:t>
            </a:r>
            <a:r>
              <a:rPr kumimoji="0" lang="de-AT" sz="2700" b="1" i="0" u="none" strike="noStrike" kern="1200" cap="none" spc="0" normalizeH="0" baseline="0" noProof="0">
                <a:ln>
                  <a:noFill/>
                </a:ln>
                <a:solidFill>
                  <a:srgbClr val="0070C0"/>
                </a:solidFill>
                <a:effectLst/>
                <a:uLnTx/>
                <a:uFillTx/>
                <a:latin typeface="Tw Cen MT"/>
                <a:ea typeface="+mn-ea"/>
                <a:cs typeface="+mn-cs"/>
              </a:rPr>
              <a:t>und Risikoanalyse</a:t>
            </a:r>
            <a:endParaRPr kumimoji="0" lang="de-AT" sz="2700" b="0" i="0" u="none" strike="noStrike" kern="1200" cap="none" spc="0" normalizeH="0" baseline="0" noProof="0">
              <a:ln>
                <a:noFill/>
              </a:ln>
              <a:solidFill>
                <a:srgbClr val="0070C0"/>
              </a:solidFill>
              <a:effectLst/>
              <a:uLnTx/>
              <a:uFillTx/>
              <a:latin typeface="Tw Cen MT"/>
              <a:ea typeface="+mn-ea"/>
              <a:cs typeface="+mn-cs"/>
            </a:endParaRPr>
          </a:p>
          <a:p>
            <a:pPr marL="0" marR="0" lvl="0" indent="0" algn="ctr" defTabSz="914400" rtl="0" eaLnBrk="1" fontAlgn="auto" latinLnBrk="0" hangingPunct="1">
              <a:lnSpc>
                <a:spcPct val="100000"/>
              </a:lnSpc>
              <a:spcBef>
                <a:spcPts val="700"/>
              </a:spcBef>
              <a:spcAft>
                <a:spcPts val="0"/>
              </a:spcAft>
              <a:buClr>
                <a:srgbClr val="00ADDC"/>
              </a:buClr>
              <a:buSzPct val="60000"/>
              <a:buFont typeface="Wingdings"/>
              <a:buNone/>
              <a:tabLst/>
              <a:defRPr/>
            </a:pPr>
            <a:r>
              <a:rPr kumimoji="0" lang="de-AT" sz="2700" b="0" i="0" u="none" strike="noStrike" kern="1200" cap="none" spc="0" normalizeH="0" baseline="0" noProof="0">
                <a:ln>
                  <a:noFill/>
                </a:ln>
                <a:solidFill>
                  <a:srgbClr val="0070C0"/>
                </a:solidFill>
                <a:effectLst/>
                <a:uLnTx/>
                <a:uFillTx/>
                <a:latin typeface="Tw Cen MT"/>
                <a:ea typeface="+mn-ea"/>
                <a:cs typeface="+mn-cs"/>
              </a:rPr>
              <a:t>↓</a:t>
            </a:r>
          </a:p>
          <a:p>
            <a:pPr marL="0" marR="0" lvl="0" indent="0" algn="ctr" defTabSz="914400" rtl="0" eaLnBrk="1" fontAlgn="auto" latinLnBrk="0" hangingPunct="1">
              <a:lnSpc>
                <a:spcPct val="100000"/>
              </a:lnSpc>
              <a:spcBef>
                <a:spcPts val="700"/>
              </a:spcBef>
              <a:spcAft>
                <a:spcPts val="0"/>
              </a:spcAft>
              <a:buClr>
                <a:srgbClr val="00ADDC"/>
              </a:buClr>
              <a:buSzPct val="60000"/>
              <a:buFont typeface="Wingdings"/>
              <a:buNone/>
              <a:tabLst/>
              <a:defRPr/>
            </a:pPr>
            <a:r>
              <a:rPr kumimoji="0" lang="de-AT" sz="2700" b="1" i="0" u="none" strike="noStrike" kern="1200" cap="none" spc="0" normalizeH="0" baseline="0" noProof="0">
                <a:ln>
                  <a:noFill/>
                </a:ln>
                <a:solidFill>
                  <a:srgbClr val="0070C0"/>
                </a:solidFill>
                <a:effectLst/>
                <a:uLnTx/>
                <a:uFillTx/>
                <a:latin typeface="Tw Cen MT"/>
                <a:ea typeface="+mn-ea"/>
                <a:cs typeface="+mn-cs"/>
              </a:rPr>
              <a:t>Institutionelles Schutzkonzept:</a:t>
            </a:r>
            <a:endParaRPr kumimoji="0" lang="de-AT" sz="2700" b="0" i="0" u="none" strike="noStrike" kern="1200" cap="none" spc="0" normalizeH="0" baseline="0" noProof="0">
              <a:ln>
                <a:noFill/>
              </a:ln>
              <a:solidFill>
                <a:srgbClr val="0070C0"/>
              </a:solidFill>
              <a:effectLst/>
              <a:uLnTx/>
              <a:uFillTx/>
              <a:latin typeface="Tw Cen MT"/>
              <a:ea typeface="+mn-ea"/>
              <a:cs typeface="+mn-cs"/>
            </a:endParaRPr>
          </a:p>
          <a:p>
            <a:pPr marL="0" marR="0" lvl="0" indent="0" algn="ctr" defTabSz="914400" rtl="0" eaLnBrk="1" fontAlgn="auto" latinLnBrk="0" hangingPunct="1">
              <a:lnSpc>
                <a:spcPct val="100000"/>
              </a:lnSpc>
              <a:spcBef>
                <a:spcPts val="700"/>
              </a:spcBef>
              <a:spcAft>
                <a:spcPts val="0"/>
              </a:spcAft>
              <a:buClr>
                <a:srgbClr val="00ADDC"/>
              </a:buClr>
              <a:buSzPct val="60000"/>
              <a:buFont typeface="Wingdings"/>
              <a:buNone/>
              <a:tabLst/>
              <a:defRPr/>
            </a:pPr>
            <a:r>
              <a:rPr kumimoji="0" lang="de-AT" sz="2700" b="0" i="0" u="none" strike="noStrike" kern="1200" cap="none" spc="0" normalizeH="0" baseline="0" noProof="0">
                <a:ln>
                  <a:noFill/>
                </a:ln>
                <a:solidFill>
                  <a:srgbClr val="0070C0"/>
                </a:solidFill>
                <a:effectLst/>
                <a:uLnTx/>
                <a:uFillTx/>
                <a:latin typeface="Tw Cen MT"/>
                <a:ea typeface="+mn-ea"/>
                <a:cs typeface="+mn-cs"/>
              </a:rPr>
              <a:t>Personalauswahl und -entwicklung</a:t>
            </a:r>
          </a:p>
          <a:p>
            <a:pPr marL="0" marR="0" lvl="0" indent="0" algn="ctr" defTabSz="914400" rtl="0" eaLnBrk="1" fontAlgn="auto" latinLnBrk="0" hangingPunct="1">
              <a:lnSpc>
                <a:spcPct val="100000"/>
              </a:lnSpc>
              <a:spcBef>
                <a:spcPts val="700"/>
              </a:spcBef>
              <a:spcAft>
                <a:spcPts val="0"/>
              </a:spcAft>
              <a:buClr>
                <a:srgbClr val="00ADDC"/>
              </a:buClr>
              <a:buSzPct val="60000"/>
              <a:buFont typeface="Wingdings"/>
              <a:buNone/>
              <a:tabLst/>
              <a:defRPr/>
            </a:pPr>
            <a:r>
              <a:rPr kumimoji="0" lang="de-AT" sz="2700" b="0" i="0" u="none" strike="noStrike" kern="1200" cap="none" spc="0" normalizeH="0" baseline="0" noProof="0">
                <a:ln>
                  <a:noFill/>
                </a:ln>
                <a:solidFill>
                  <a:srgbClr val="0070C0"/>
                </a:solidFill>
                <a:effectLst/>
                <a:uLnTx/>
                <a:uFillTx/>
                <a:latin typeface="Tw Cen MT"/>
                <a:ea typeface="+mn-ea"/>
                <a:cs typeface="+mn-cs"/>
              </a:rPr>
              <a:t>Verhaltensleitlinien</a:t>
            </a:r>
          </a:p>
          <a:p>
            <a:pPr marL="0" marR="0" lvl="0" indent="0" algn="ctr" defTabSz="914400" rtl="0" eaLnBrk="1" fontAlgn="auto" latinLnBrk="0" hangingPunct="1">
              <a:lnSpc>
                <a:spcPct val="100000"/>
              </a:lnSpc>
              <a:spcBef>
                <a:spcPts val="700"/>
              </a:spcBef>
              <a:spcAft>
                <a:spcPts val="0"/>
              </a:spcAft>
              <a:buClr>
                <a:srgbClr val="00ADDC"/>
              </a:buClr>
              <a:buSzPct val="60000"/>
              <a:buFont typeface="Wingdings"/>
              <a:buNone/>
              <a:tabLst/>
              <a:defRPr/>
            </a:pPr>
            <a:r>
              <a:rPr kumimoji="0" lang="de-AT" sz="2700" b="0" i="0" u="none" strike="noStrike" kern="1200" cap="none" spc="0" normalizeH="0" baseline="0" noProof="0">
                <a:ln>
                  <a:noFill/>
                </a:ln>
                <a:solidFill>
                  <a:srgbClr val="0070C0"/>
                </a:solidFill>
                <a:effectLst/>
                <a:uLnTx/>
                <a:uFillTx/>
                <a:latin typeface="Tw Cen MT"/>
                <a:ea typeface="+mn-ea"/>
                <a:cs typeface="+mn-cs"/>
              </a:rPr>
              <a:t>Beschwerdemanagement</a:t>
            </a:r>
          </a:p>
          <a:p>
            <a:pPr marL="0" marR="0" lvl="0" indent="0" algn="ctr" defTabSz="914400" rtl="0" eaLnBrk="1" fontAlgn="auto" latinLnBrk="0" hangingPunct="1">
              <a:lnSpc>
                <a:spcPct val="100000"/>
              </a:lnSpc>
              <a:spcBef>
                <a:spcPts val="700"/>
              </a:spcBef>
              <a:spcAft>
                <a:spcPts val="0"/>
              </a:spcAft>
              <a:buClr>
                <a:srgbClr val="00ADDC"/>
              </a:buClr>
              <a:buSzPct val="60000"/>
              <a:buFont typeface="Wingdings"/>
              <a:buNone/>
              <a:tabLst/>
              <a:defRPr/>
            </a:pPr>
            <a:r>
              <a:rPr kumimoji="0" lang="de-AT" sz="2700" b="0" i="0" u="none" strike="noStrike" kern="1200" cap="none" spc="0" normalizeH="0" baseline="0" noProof="0">
                <a:ln>
                  <a:noFill/>
                </a:ln>
                <a:solidFill>
                  <a:srgbClr val="0070C0"/>
                </a:solidFill>
                <a:effectLst/>
                <a:uLnTx/>
                <a:uFillTx/>
                <a:latin typeface="Tw Cen MT"/>
                <a:ea typeface="+mn-ea"/>
                <a:cs typeface="+mn-cs"/>
              </a:rPr>
              <a:t>Interventionsplan/Fallmanagement</a:t>
            </a:r>
          </a:p>
          <a:p>
            <a:pPr marL="0" marR="0" lvl="0" indent="0" algn="ctr" defTabSz="914400" rtl="0" eaLnBrk="1" fontAlgn="auto" latinLnBrk="0" hangingPunct="1">
              <a:lnSpc>
                <a:spcPct val="100000"/>
              </a:lnSpc>
              <a:spcBef>
                <a:spcPts val="700"/>
              </a:spcBef>
              <a:spcAft>
                <a:spcPts val="0"/>
              </a:spcAft>
              <a:buClr>
                <a:srgbClr val="00ADDC"/>
              </a:buClr>
              <a:buSzPct val="60000"/>
              <a:buFont typeface="Wingdings"/>
              <a:buNone/>
              <a:tabLst/>
              <a:defRPr/>
            </a:pPr>
            <a:r>
              <a:rPr kumimoji="0" lang="de-AT" sz="2700" b="0" i="0" u="none" strike="noStrike" kern="1200" cap="none" spc="0" normalizeH="0" baseline="0" noProof="0">
                <a:ln>
                  <a:noFill/>
                </a:ln>
                <a:solidFill>
                  <a:srgbClr val="0070C0"/>
                </a:solidFill>
                <a:effectLst/>
                <a:uLnTx/>
                <a:uFillTx/>
                <a:latin typeface="Tw Cen MT"/>
                <a:ea typeface="+mn-ea"/>
                <a:cs typeface="+mn-cs"/>
              </a:rPr>
              <a:t>Partizipationselemente von vulnerablen Personen</a:t>
            </a:r>
          </a:p>
          <a:p>
            <a:pPr marL="0" marR="0" lvl="0" indent="0" algn="ctr" defTabSz="914400" rtl="0" eaLnBrk="1" fontAlgn="auto" latinLnBrk="0" hangingPunct="1">
              <a:lnSpc>
                <a:spcPct val="100000"/>
              </a:lnSpc>
              <a:spcBef>
                <a:spcPts val="700"/>
              </a:spcBef>
              <a:spcAft>
                <a:spcPts val="0"/>
              </a:spcAft>
              <a:buClr>
                <a:srgbClr val="00ADDC"/>
              </a:buClr>
              <a:buSzPct val="60000"/>
              <a:buFont typeface="Wingdings"/>
              <a:buNone/>
              <a:tabLst/>
              <a:defRPr/>
            </a:pPr>
            <a:r>
              <a:rPr kumimoji="0" lang="de-AT" sz="2700" b="0" i="0" u="none" strike="noStrike" kern="1200" cap="none" spc="0" normalizeH="0" baseline="0" noProof="0">
                <a:ln>
                  <a:noFill/>
                </a:ln>
                <a:solidFill>
                  <a:srgbClr val="0070C0"/>
                </a:solidFill>
                <a:effectLst/>
                <a:uLnTx/>
                <a:uFillTx/>
                <a:latin typeface="Tw Cen MT"/>
                <a:ea typeface="+mn-ea"/>
                <a:cs typeface="+mn-cs"/>
              </a:rPr>
              <a:t>Dokumentation &amp; Weiterentwicklung</a:t>
            </a:r>
          </a:p>
          <a:p>
            <a:pPr marL="0" marR="0" lvl="0" indent="0" algn="ctr" defTabSz="914400" rtl="0" eaLnBrk="1" fontAlgn="auto" latinLnBrk="0" hangingPunct="1">
              <a:lnSpc>
                <a:spcPct val="100000"/>
              </a:lnSpc>
              <a:spcBef>
                <a:spcPts val="700"/>
              </a:spcBef>
              <a:spcAft>
                <a:spcPts val="0"/>
              </a:spcAft>
              <a:buClr>
                <a:srgbClr val="00ADDC"/>
              </a:buClr>
              <a:buSzPct val="60000"/>
              <a:buFont typeface="Wingdings"/>
              <a:buNone/>
              <a:tabLst/>
              <a:defRPr/>
            </a:pPr>
            <a:endParaRPr kumimoji="0" lang="de-AT" sz="2700" b="0" i="0" u="none" strike="noStrike" kern="1200" cap="none" spc="0" normalizeH="0" baseline="0" noProof="0">
              <a:ln>
                <a:noFill/>
              </a:ln>
              <a:solidFill>
                <a:srgbClr val="0070C0"/>
              </a:solidFill>
              <a:effectLst/>
              <a:uLnTx/>
              <a:uFillTx/>
              <a:latin typeface="Tw Cen MT"/>
              <a:ea typeface="+mn-ea"/>
              <a:cs typeface="+mn-cs"/>
            </a:endParaRPr>
          </a:p>
          <a:p>
            <a:pPr marL="0" marR="0" lvl="0" indent="0" algn="ctr" defTabSz="914400" rtl="0" eaLnBrk="1" fontAlgn="auto" latinLnBrk="0" hangingPunct="1">
              <a:lnSpc>
                <a:spcPct val="100000"/>
              </a:lnSpc>
              <a:spcBef>
                <a:spcPts val="700"/>
              </a:spcBef>
              <a:spcAft>
                <a:spcPts val="0"/>
              </a:spcAft>
              <a:buClr>
                <a:srgbClr val="00ADDC"/>
              </a:buClr>
              <a:buSzPct val="60000"/>
              <a:buFont typeface="Wingdings"/>
              <a:buNone/>
              <a:tabLst/>
              <a:defRPr/>
            </a:pPr>
            <a:r>
              <a:rPr kumimoji="0" lang="de-AT" sz="1200" b="0" i="0" u="none" strike="noStrike" kern="1200" cap="none" spc="0" normalizeH="0" baseline="0" noProof="0">
                <a:ln>
                  <a:noFill/>
                </a:ln>
                <a:solidFill>
                  <a:srgbClr val="0070C0"/>
                </a:solidFill>
                <a:effectLst/>
                <a:uLnTx/>
                <a:uFillTx/>
                <a:latin typeface="Tw Cen MT"/>
                <a:ea typeface="+mn-ea"/>
                <a:cs typeface="+mn-cs"/>
              </a:rPr>
              <a:t>https://www.schutzkonzepte.at/ueber-schutzkonzepte/</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50</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14262887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51</a:t>
            </a:fld>
            <a:endParaRPr lang="de-AT"/>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0084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p:txBody>
          <a:bodyPr/>
          <a:lstStyle/>
          <a:p>
            <a:r>
              <a:rPr lang="de-DE" b="1">
                <a:solidFill>
                  <a:srgbClr val="00B050"/>
                </a:solidFill>
              </a:rPr>
              <a:t>Stabsstelle für Prävention von Missbrauch und Gewalt</a:t>
            </a:r>
            <a:endParaRPr lang="de-AT" b="1">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52</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a:t>Aufgaben</a:t>
            </a:r>
            <a:endParaRPr lang="de-AT" sz="6000"/>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normAutofit/>
          </a:bodyPr>
          <a:lstStyle/>
          <a:p>
            <a:pPr>
              <a:buFont typeface="Wingdings" panose="05000000000000000000" pitchFamily="2" charset="2"/>
              <a:buChar char="Ø"/>
            </a:pPr>
            <a:r>
              <a:rPr lang="de-AT" dirty="0">
                <a:solidFill>
                  <a:srgbClr val="00B0F0"/>
                </a:solidFill>
              </a:rPr>
              <a:t>Bildungsarbeit </a:t>
            </a:r>
          </a:p>
          <a:p>
            <a:pPr>
              <a:buFont typeface="Wingdings" panose="05000000000000000000" pitchFamily="2" charset="2"/>
              <a:buChar char="Ø"/>
            </a:pPr>
            <a:r>
              <a:rPr lang="de-AT" dirty="0">
                <a:solidFill>
                  <a:srgbClr val="00B0F0"/>
                </a:solidFill>
              </a:rPr>
              <a:t>Behelfe, Leitfäden, Handbücher</a:t>
            </a:r>
          </a:p>
          <a:p>
            <a:pPr>
              <a:buFont typeface="Wingdings" panose="05000000000000000000" pitchFamily="2" charset="2"/>
              <a:buChar char="Ø"/>
            </a:pPr>
            <a:r>
              <a:rPr lang="de-AT" dirty="0">
                <a:solidFill>
                  <a:srgbClr val="00B0F0"/>
                </a:solidFill>
              </a:rPr>
              <a:t>Beratungen &amp; präventives </a:t>
            </a:r>
            <a:r>
              <a:rPr lang="de-AT">
                <a:solidFill>
                  <a:srgbClr val="00B0F0"/>
                </a:solidFill>
              </a:rPr>
              <a:t>Casemanagement </a:t>
            </a:r>
          </a:p>
          <a:p>
            <a:pPr>
              <a:buFont typeface="Wingdings" panose="05000000000000000000" pitchFamily="2" charset="2"/>
              <a:buChar char="Ø"/>
            </a:pPr>
            <a:r>
              <a:rPr lang="de-AT">
                <a:solidFill>
                  <a:srgbClr val="00B0F0"/>
                </a:solidFill>
              </a:rPr>
              <a:t>Kooperationen</a:t>
            </a:r>
            <a:r>
              <a:rPr lang="de-AT" dirty="0">
                <a:solidFill>
                  <a:srgbClr val="00B0F0"/>
                </a:solidFill>
              </a:rPr>
              <a:t>, Vernetzung</a:t>
            </a:r>
          </a:p>
          <a:p>
            <a:pPr>
              <a:buFont typeface="Wingdings" panose="05000000000000000000" pitchFamily="2" charset="2"/>
              <a:buChar char="Ø"/>
            </a:pPr>
            <a:r>
              <a:rPr lang="de-AT" dirty="0">
                <a:solidFill>
                  <a:srgbClr val="00B0F0"/>
                </a:solidFill>
              </a:rPr>
              <a:t>Präventionsbeauftragte in den Pfarren</a:t>
            </a:r>
          </a:p>
          <a:p>
            <a:pPr>
              <a:buFont typeface="Wingdings" panose="05000000000000000000" pitchFamily="2" charset="2"/>
              <a:buChar char="Ø"/>
            </a:pPr>
            <a:r>
              <a:rPr lang="de-AT" dirty="0">
                <a:solidFill>
                  <a:srgbClr val="00B0F0"/>
                </a:solidFill>
              </a:rPr>
              <a:t>Öffentlichkeitsarbeit &amp; Lobbying-Arbeit</a:t>
            </a:r>
          </a:p>
          <a:p>
            <a:pPr>
              <a:buFont typeface="Wingdings" panose="05000000000000000000" pitchFamily="2" charset="2"/>
              <a:buChar char="Ø"/>
            </a:pPr>
            <a:r>
              <a:rPr lang="de-AT" dirty="0">
                <a:solidFill>
                  <a:srgbClr val="00B0F0"/>
                </a:solidFill>
              </a:rPr>
              <a:t>Schutzkonzepte</a:t>
            </a:r>
          </a:p>
          <a:p>
            <a:endParaRPr lang="de-AT" dirty="0"/>
          </a:p>
        </p:txBody>
      </p:sp>
    </p:spTree>
    <p:extLst>
      <p:ext uri="{BB962C8B-B14F-4D97-AF65-F5344CB8AC3E}">
        <p14:creationId xmlns:p14="http://schemas.microsoft.com/office/powerpoint/2010/main" val="830366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DE" sz="3000" b="1" dirty="0">
                <a:solidFill>
                  <a:srgbClr val="00B050"/>
                </a:solidFill>
              </a:rPr>
              <a:t>Behelfe in EDW</a:t>
            </a:r>
            <a:endParaRPr lang="de-AT" sz="3000" b="1" dirty="0">
              <a:solidFill>
                <a:srgbClr val="00B05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53</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11" name="Grafik 10"/>
          <p:cNvPicPr>
            <a:picLocks noChangeAspect="1"/>
          </p:cNvPicPr>
          <p:nvPr/>
        </p:nvPicPr>
        <p:blipFill>
          <a:blip r:embed="rId3"/>
          <a:stretch>
            <a:fillRect/>
          </a:stretch>
        </p:blipFill>
        <p:spPr>
          <a:xfrm>
            <a:off x="5004048" y="1611760"/>
            <a:ext cx="3168352" cy="4389585"/>
          </a:xfrm>
          <a:prstGeom prst="rect">
            <a:avLst/>
          </a:prstGeom>
          <a:ln>
            <a:solidFill>
              <a:schemeClr val="accent1"/>
            </a:solidFill>
          </a:ln>
        </p:spPr>
      </p:pic>
      <p:sp>
        <p:nvSpPr>
          <p:cNvPr id="12" name="Textfeld 11"/>
          <p:cNvSpPr txBox="1"/>
          <p:nvPr/>
        </p:nvSpPr>
        <p:spPr>
          <a:xfrm>
            <a:off x="6012160" y="6143765"/>
            <a:ext cx="122200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Tw Cen MT"/>
                <a:ea typeface="+mn-ea"/>
                <a:cs typeface="+mn-cs"/>
              </a:rPr>
              <a:t>2017 EDW</a:t>
            </a:r>
            <a:endParaRPr kumimoji="0" lang="de-AT" sz="1800" b="0" i="0" u="none" strike="noStrike" kern="1200" cap="none" spc="0" normalizeH="0" baseline="0" noProof="0" dirty="0">
              <a:ln>
                <a:noFill/>
              </a:ln>
              <a:solidFill>
                <a:prstClr val="black"/>
              </a:solidFill>
              <a:effectLst/>
              <a:uLnTx/>
              <a:uFillTx/>
              <a:latin typeface="Tw Cen MT"/>
              <a:ea typeface="+mn-ea"/>
              <a:cs typeface="+mn-cs"/>
            </a:endParaRPr>
          </a:p>
        </p:txBody>
      </p:sp>
      <p:pic>
        <p:nvPicPr>
          <p:cNvPr id="4" name="Grafi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2770" y="1608250"/>
            <a:ext cx="3084657" cy="4393095"/>
          </a:xfrm>
          <a:prstGeom prst="rect">
            <a:avLst/>
          </a:prstGeom>
        </p:spPr>
      </p:pic>
    </p:spTree>
    <p:extLst>
      <p:ext uri="{BB962C8B-B14F-4D97-AF65-F5344CB8AC3E}">
        <p14:creationId xmlns:p14="http://schemas.microsoft.com/office/powerpoint/2010/main" val="22661639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
            <a:extLst>
              <a:ext uri="{FF2B5EF4-FFF2-40B4-BE49-F238E27FC236}">
                <a16:creationId xmlns:a16="http://schemas.microsoft.com/office/drawing/2014/main" id="{D523CC4D-35FF-C4BB-A753-34419C7EDF0C}"/>
              </a:ext>
            </a:extLst>
          </p:cNvPr>
          <p:cNvSpPr>
            <a:spLocks noGrp="1"/>
          </p:cNvSpPr>
          <p:nvPr>
            <p:ph type="body" sz="half" idx="2"/>
          </p:nvPr>
        </p:nvSpPr>
        <p:spPr>
          <a:xfrm>
            <a:off x="1600200" y="5486400"/>
            <a:ext cx="7315200" cy="1285125"/>
          </a:xfrm>
        </p:spPr>
        <p:txBody>
          <a:bodyPr vert="horz" lIns="91440" tIns="45720" rIns="91440" bIns="45720" anchor="t">
            <a:normAutofit/>
          </a:bodyPr>
          <a:lstStyle/>
          <a:p>
            <a:r>
              <a:rPr lang="en-US" dirty="0"/>
              <a:t>Suchen Sie </a:t>
            </a:r>
            <a:r>
              <a:rPr lang="en-US" err="1"/>
              <a:t>sich</a:t>
            </a:r>
            <a:r>
              <a:rPr lang="en-US" dirty="0"/>
              <a:t> </a:t>
            </a:r>
            <a:r>
              <a:rPr lang="en-US" err="1"/>
              <a:t>einen</a:t>
            </a:r>
            <a:r>
              <a:rPr lang="en-US" dirty="0"/>
              <a:t> </a:t>
            </a:r>
            <a:r>
              <a:rPr lang="en-US" err="1"/>
              <a:t>Punkt</a:t>
            </a:r>
            <a:r>
              <a:rPr lang="en-US" dirty="0"/>
              <a:t> </a:t>
            </a:r>
            <a:r>
              <a:rPr lang="en-US" err="1"/>
              <a:t>aus</a:t>
            </a:r>
            <a:r>
              <a:rPr lang="en-US" dirty="0"/>
              <a:t>, der </a:t>
            </a:r>
            <a:r>
              <a:rPr lang="en-US" err="1"/>
              <a:t>schon</a:t>
            </a:r>
            <a:r>
              <a:rPr lang="en-US" dirty="0"/>
              <a:t> </a:t>
            </a:r>
            <a:r>
              <a:rPr lang="en-US" err="1"/>
              <a:t>gemacht</a:t>
            </a:r>
            <a:r>
              <a:rPr lang="en-US" dirty="0"/>
              <a:t> </a:t>
            </a:r>
            <a:r>
              <a:rPr lang="en-US" err="1"/>
              <a:t>wurde</a:t>
            </a:r>
            <a:r>
              <a:rPr lang="en-US" dirty="0"/>
              <a:t>, </a:t>
            </a:r>
          </a:p>
          <a:p>
            <a:r>
              <a:rPr lang="en-US" dirty="0" err="1"/>
              <a:t>einen</a:t>
            </a:r>
            <a:r>
              <a:rPr lang="en-US" dirty="0"/>
              <a:t> den Sie </a:t>
            </a:r>
            <a:r>
              <a:rPr lang="en-US" dirty="0" err="1"/>
              <a:t>schon</a:t>
            </a:r>
            <a:r>
              <a:rPr lang="en-US" dirty="0"/>
              <a:t> </a:t>
            </a:r>
            <a:r>
              <a:rPr lang="en-US" dirty="0" err="1"/>
              <a:t>bearbeiten</a:t>
            </a:r>
            <a:r>
              <a:rPr lang="en-US" dirty="0"/>
              <a:t> und </a:t>
            </a:r>
          </a:p>
          <a:p>
            <a:r>
              <a:rPr lang="en-US" dirty="0" err="1"/>
              <a:t>einen</a:t>
            </a:r>
            <a:r>
              <a:rPr lang="en-US" dirty="0"/>
              <a:t> </a:t>
            </a:r>
            <a:r>
              <a:rPr lang="en-US" dirty="0" err="1"/>
              <a:t>Punkt</a:t>
            </a:r>
            <a:r>
              <a:rPr lang="en-US" dirty="0"/>
              <a:t>, den Sie </a:t>
            </a:r>
            <a:r>
              <a:rPr lang="en-US" dirty="0" err="1"/>
              <a:t>als</a:t>
            </a:r>
            <a:r>
              <a:rPr lang="en-US" dirty="0"/>
              <a:t> </a:t>
            </a:r>
            <a:r>
              <a:rPr lang="en-US" dirty="0" err="1"/>
              <a:t>nächstes</a:t>
            </a:r>
            <a:r>
              <a:rPr lang="en-US" dirty="0"/>
              <a:t> </a:t>
            </a:r>
            <a:r>
              <a:rPr lang="en-US" dirty="0" err="1"/>
              <a:t>angehen</a:t>
            </a:r>
            <a:r>
              <a:rPr lang="en-US" dirty="0"/>
              <a:t> </a:t>
            </a:r>
            <a:r>
              <a:rPr lang="en-US" dirty="0" err="1"/>
              <a:t>möchten</a:t>
            </a:r>
            <a:endParaRPr lang="en-US" dirty="0"/>
          </a:p>
        </p:txBody>
      </p:sp>
      <p:sp>
        <p:nvSpPr>
          <p:cNvPr id="3" name="Titel 2">
            <a:extLst>
              <a:ext uri="{FF2B5EF4-FFF2-40B4-BE49-F238E27FC236}">
                <a16:creationId xmlns:a16="http://schemas.microsoft.com/office/drawing/2014/main" id="{B424F2AB-B1AB-294B-E580-14D706B0A3B3}"/>
              </a:ext>
            </a:extLst>
          </p:cNvPr>
          <p:cNvSpPr>
            <a:spLocks noGrp="1"/>
          </p:cNvSpPr>
          <p:nvPr>
            <p:ph type="title"/>
          </p:nvPr>
        </p:nvSpPr>
        <p:spPr>
          <a:xfrm>
            <a:off x="1600200" y="4648200"/>
            <a:ext cx="7315200" cy="685800"/>
          </a:xfrm>
        </p:spPr>
        <p:txBody>
          <a:bodyPr anchor="ctr">
            <a:normAutofit/>
          </a:bodyPr>
          <a:lstStyle/>
          <a:p>
            <a:r>
              <a:rPr lang="de-DE" dirty="0"/>
              <a:t>Checkliste PB</a:t>
            </a:r>
            <a:endParaRPr lang="de-AT" dirty="0"/>
          </a:p>
        </p:txBody>
      </p:sp>
      <p:sp>
        <p:nvSpPr>
          <p:cNvPr id="4" name="Foliennummernplatzhalter 3">
            <a:extLst>
              <a:ext uri="{FF2B5EF4-FFF2-40B4-BE49-F238E27FC236}">
                <a16:creationId xmlns:a16="http://schemas.microsoft.com/office/drawing/2014/main" id="{DA366186-9183-9AB6-6D2E-DDC9A624913D}"/>
              </a:ext>
            </a:extLst>
          </p:cNvPr>
          <p:cNvSpPr>
            <a:spLocks noGrp="1"/>
          </p:cNvSpPr>
          <p:nvPr>
            <p:ph type="sldNum" sz="quarter" idx="11"/>
          </p:nvPr>
        </p:nvSpPr>
        <p:spPr>
          <a:xfrm>
            <a:off x="0" y="4667249"/>
            <a:ext cx="1447800" cy="663578"/>
          </a:xfrm>
        </p:spPr>
        <p:txBody>
          <a:bodyPr anchor="ctr">
            <a:normAutofit/>
          </a:bodyPr>
          <a:lstStyle/>
          <a:p>
            <a:pPr>
              <a:spcAft>
                <a:spcPts val="600"/>
              </a:spcAft>
            </a:pPr>
            <a:fld id="{B90F5A57-8277-4128-9E0F-D3B511DCDD08}" type="slidenum">
              <a:rPr lang="de-AT" smtClean="0"/>
              <a:pPr>
                <a:spcAft>
                  <a:spcPts val="600"/>
                </a:spcAft>
              </a:pPr>
              <a:t>54</a:t>
            </a:fld>
            <a:endParaRPr lang="de-AT"/>
          </a:p>
        </p:txBody>
      </p:sp>
      <p:pic>
        <p:nvPicPr>
          <p:cNvPr id="7" name="Bildplatzhalter 6" descr="Ein Bild, das draußen, Baum, Pflanze, Palme enthält.&#10;&#10;Automatisch generierte Beschreibung">
            <a:extLst>
              <a:ext uri="{FF2B5EF4-FFF2-40B4-BE49-F238E27FC236}">
                <a16:creationId xmlns:a16="http://schemas.microsoft.com/office/drawing/2014/main" id="{1C39ACA6-7FDA-52A1-4FB4-D43C3E42A258}"/>
              </a:ext>
            </a:extLst>
          </p:cNvPr>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rcRect t="9834" r="2" b="9836"/>
          <a:stretch/>
        </p:blipFill>
        <p:spPr>
          <a:xfrm>
            <a:off x="1560576" y="10"/>
            <a:ext cx="7583424" cy="4568942"/>
          </a:xfrm>
          <a:noFill/>
        </p:spPr>
      </p:pic>
    </p:spTree>
    <p:extLst>
      <p:ext uri="{BB962C8B-B14F-4D97-AF65-F5344CB8AC3E}">
        <p14:creationId xmlns:p14="http://schemas.microsoft.com/office/powerpoint/2010/main" val="1090281868"/>
      </p:ext>
    </p:extLst>
  </p:cSld>
  <p:clrMapOvr>
    <a:masterClrMapping/>
  </p:clrMapOvr>
  <p:transition>
    <p:wedg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half" idx="2"/>
          </p:nvPr>
        </p:nvSpPr>
        <p:spPr/>
        <p:txBody>
          <a:bodyPr/>
          <a:lstStyle/>
          <a:p>
            <a:endParaRPr lang="de-AT"/>
          </a:p>
        </p:txBody>
      </p:sp>
      <p:sp>
        <p:nvSpPr>
          <p:cNvPr id="3" name="Titel 2"/>
          <p:cNvSpPr>
            <a:spLocks noGrp="1"/>
          </p:cNvSpPr>
          <p:nvPr>
            <p:ph type="title"/>
          </p:nvPr>
        </p:nvSpPr>
        <p:spPr/>
        <p:txBody>
          <a:bodyPr/>
          <a:lstStyle/>
          <a:p>
            <a:r>
              <a:rPr lang="de-DE"/>
              <a:t>Pause</a:t>
            </a:r>
            <a:endParaRPr lang="de-AT"/>
          </a:p>
        </p:txBody>
      </p:sp>
      <p:sp>
        <p:nvSpPr>
          <p:cNvPr id="4" name="Foliennummernplatzhalter 3"/>
          <p:cNvSpPr>
            <a:spLocks noGrp="1"/>
          </p:cNvSpPr>
          <p:nvPr>
            <p:ph type="sldNum" sz="quarter" idx="11"/>
          </p:nvPr>
        </p:nvSpPr>
        <p:spPr/>
        <p:txBody>
          <a:bodyPr/>
          <a:lstStyle/>
          <a:p>
            <a:fld id="{B90F5A57-8277-4128-9E0F-D3B511DCDD08}" type="slidenum">
              <a:rPr lang="de-AT" smtClean="0"/>
              <a:pPr/>
              <a:t>55</a:t>
            </a:fld>
            <a:endParaRPr lang="de-AT"/>
          </a:p>
        </p:txBody>
      </p:sp>
      <p:pic>
        <p:nvPicPr>
          <p:cNvPr id="9" name="Bildplatzhalter 8" descr="Ein Bild, das Himmel, draußen, Strand, Wasser enthält.&#10;&#10;Automatisch generierte Beschreibung">
            <a:extLst>
              <a:ext uri="{FF2B5EF4-FFF2-40B4-BE49-F238E27FC236}">
                <a16:creationId xmlns:a16="http://schemas.microsoft.com/office/drawing/2014/main" id="{5FEAF061-2B3E-449C-B490-89BA7BFB222A}"/>
              </a:ext>
            </a:extLst>
          </p:cNvPr>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t="9835" b="9835"/>
          <a:stretch>
            <a:fillRect/>
          </a:stretch>
        </p:blipFill>
        <p:spPr/>
      </p:pic>
    </p:spTree>
    <p:extLst>
      <p:ext uri="{BB962C8B-B14F-4D97-AF65-F5344CB8AC3E}">
        <p14:creationId xmlns:p14="http://schemas.microsoft.com/office/powerpoint/2010/main" val="40782752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A5B42F5F-FA97-7D57-FEFA-4EAE55D63C13}"/>
              </a:ext>
            </a:extLst>
          </p:cNvPr>
          <p:cNvSpPr>
            <a:spLocks noGrp="1"/>
          </p:cNvSpPr>
          <p:nvPr>
            <p:ph type="body" sz="half" idx="2"/>
          </p:nvPr>
        </p:nvSpPr>
        <p:spPr>
          <a:xfrm>
            <a:off x="1600200" y="5486400"/>
            <a:ext cx="7315200" cy="685800"/>
          </a:xfrm>
        </p:spPr>
        <p:txBody>
          <a:bodyPr/>
          <a:lstStyle/>
          <a:p>
            <a:endParaRPr lang="en-US"/>
          </a:p>
        </p:txBody>
      </p:sp>
      <p:sp>
        <p:nvSpPr>
          <p:cNvPr id="2" name="Titel 1">
            <a:extLst>
              <a:ext uri="{FF2B5EF4-FFF2-40B4-BE49-F238E27FC236}">
                <a16:creationId xmlns:a16="http://schemas.microsoft.com/office/drawing/2014/main" id="{442C8CFD-23C3-4888-A7CC-17967B565E17}"/>
              </a:ext>
            </a:extLst>
          </p:cNvPr>
          <p:cNvSpPr>
            <a:spLocks noGrp="1"/>
          </p:cNvSpPr>
          <p:nvPr>
            <p:ph type="title"/>
          </p:nvPr>
        </p:nvSpPr>
        <p:spPr>
          <a:xfrm>
            <a:off x="1600200" y="4648200"/>
            <a:ext cx="7315200" cy="685800"/>
          </a:xfrm>
        </p:spPr>
        <p:txBody>
          <a:bodyPr anchor="ctr">
            <a:normAutofit/>
          </a:bodyPr>
          <a:lstStyle/>
          <a:p>
            <a:r>
              <a:rPr lang="de-DE" b="1"/>
              <a:t> Fallbeispiele</a:t>
            </a:r>
            <a:endParaRPr lang="de-AT" b="1"/>
          </a:p>
        </p:txBody>
      </p:sp>
      <p:sp>
        <p:nvSpPr>
          <p:cNvPr id="3" name="Foliennummernplatzhalter 2">
            <a:extLst>
              <a:ext uri="{FF2B5EF4-FFF2-40B4-BE49-F238E27FC236}">
                <a16:creationId xmlns:a16="http://schemas.microsoft.com/office/drawing/2014/main" id="{C3E92811-4FA6-43D6-B27B-A899A12C6FBB}"/>
              </a:ext>
            </a:extLst>
          </p:cNvPr>
          <p:cNvSpPr>
            <a:spLocks noGrp="1"/>
          </p:cNvSpPr>
          <p:nvPr>
            <p:ph type="sldNum" sz="quarter" idx="11"/>
          </p:nvPr>
        </p:nvSpPr>
        <p:spPr>
          <a:xfrm>
            <a:off x="0" y="4667249"/>
            <a:ext cx="1447800" cy="663578"/>
          </a:xfrm>
        </p:spPr>
        <p:txBody>
          <a:bodyPr anchor="ctr">
            <a:normAutofit/>
          </a:bodyPr>
          <a:lstStyle/>
          <a:p>
            <a:pPr>
              <a:spcAft>
                <a:spcPts val="600"/>
              </a:spcAft>
            </a:pPr>
            <a:fld id="{B90F5A57-8277-4128-9E0F-D3B511DCDD08}" type="slidenum">
              <a:rPr lang="de-AT" smtClean="0"/>
              <a:pPr>
                <a:spcAft>
                  <a:spcPts val="600"/>
                </a:spcAft>
              </a:pPr>
              <a:t>56</a:t>
            </a:fld>
            <a:endParaRPr lang="de-AT"/>
          </a:p>
        </p:txBody>
      </p:sp>
      <p:pic>
        <p:nvPicPr>
          <p:cNvPr id="6" name="Inhaltsplatzhalter 5" descr="Ein Bild, das Himmel, Baum, draußen, Pflanze enthält.&#10;&#10;Automatisch generierte Beschreibung">
            <a:extLst>
              <a:ext uri="{FF2B5EF4-FFF2-40B4-BE49-F238E27FC236}">
                <a16:creationId xmlns:a16="http://schemas.microsoft.com/office/drawing/2014/main" id="{13294BA7-6716-42C2-A9B0-E8725CEC3CEE}"/>
              </a:ext>
            </a:extLst>
          </p:cNvPr>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rcRect t="9834" r="2" b="9836"/>
          <a:stretch/>
        </p:blipFill>
        <p:spPr>
          <a:xfrm>
            <a:off x="1560576" y="10"/>
            <a:ext cx="7583424" cy="4568942"/>
          </a:xfrm>
          <a:noFill/>
        </p:spPr>
      </p:pic>
    </p:spTree>
    <p:extLst>
      <p:ext uri="{BB962C8B-B14F-4D97-AF65-F5344CB8AC3E}">
        <p14:creationId xmlns:p14="http://schemas.microsoft.com/office/powerpoint/2010/main" val="37260544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3095" cy="1221768"/>
          </a:xfrm>
        </p:spPr>
        <p:txBody>
          <a:bodyPr vert="horz" lIns="91440" tIns="45720" rIns="91440" bIns="45720" anchor="ctr">
            <a:noAutofit/>
          </a:bodyPr>
          <a:lstStyle/>
          <a:p>
            <a:pPr algn="ctr"/>
            <a:r>
              <a:rPr lang="de-DE" sz="3000" b="1">
                <a:solidFill>
                  <a:srgbClr val="00B050"/>
                </a:solidFill>
              </a:rPr>
              <a:t>Fallgeschichte 1</a:t>
            </a:r>
            <a:endParaRPr lang="de-AT" sz="3000" b="1">
              <a:solidFill>
                <a:srgbClr val="00B050"/>
              </a:solidFill>
            </a:endParaRPr>
          </a:p>
        </p:txBody>
      </p:sp>
      <p:sp>
        <p:nvSpPr>
          <p:cNvPr id="3" name="Inhaltsplatzhalter 2"/>
          <p:cNvSpPr>
            <a:spLocks noGrp="1"/>
          </p:cNvSpPr>
          <p:nvPr>
            <p:ph sz="quarter" idx="1"/>
          </p:nvPr>
        </p:nvSpPr>
        <p:spPr>
          <a:xfrm>
            <a:off x="534059" y="1659533"/>
            <a:ext cx="8357333" cy="5009827"/>
          </a:xfrm>
        </p:spPr>
        <p:txBody>
          <a:bodyPr vert="horz" lIns="91440" tIns="45720" rIns="91440" bIns="45720" anchor="t">
            <a:noAutofit/>
          </a:bodyPr>
          <a:lstStyle/>
          <a:p>
            <a:pPr marL="0" lvl="0" indent="0">
              <a:buNone/>
            </a:pPr>
            <a:r>
              <a:rPr lang="de-AT" sz="2400" dirty="0">
                <a:solidFill>
                  <a:srgbClr val="0070C0"/>
                </a:solidFill>
              </a:rPr>
              <a:t>Sie erhalten einen anonymen Brief, in dem der in der Pfarre tätige 70-jährige Jungscharleiter beschuldigt wird, dass er die Kinder in zwei Gruppen – in eine „gute“ und eine „schlechte“ einteilt. Er selbst bezeichne sich vor den Kindern als „Gesegneter“ und erkläre ihnen, dass er als Leiter über allen Jungscharmitgliedern steht. Darauf angesprochen betont der Mann, dass dies gar nicht stimmen kann, da die Kinder alles für ihn bedeuten, ohne sie könne er sich kein Leben vorstellen. </a:t>
            </a:r>
            <a:endParaRPr lang="de-DE"/>
          </a:p>
          <a:p>
            <a:pPr marL="0" indent="0">
              <a:buNone/>
            </a:pPr>
            <a:endParaRPr lang="de-DE" sz="2400" dirty="0">
              <a:solidFill>
                <a:srgbClr val="0070C0"/>
              </a:solidFill>
            </a:endParaRPr>
          </a:p>
          <a:p>
            <a:pPr marL="0" indent="0">
              <a:buNone/>
            </a:pPr>
            <a:r>
              <a:rPr lang="de-DE" sz="2400" dirty="0">
                <a:solidFill>
                  <a:srgbClr val="0070C0"/>
                </a:solidFill>
              </a:rPr>
              <a:t>Um welche Form und welchen Grad </a:t>
            </a:r>
            <a:endParaRPr lang="de-DE" dirty="0"/>
          </a:p>
          <a:p>
            <a:pPr marL="0" indent="0">
              <a:buNone/>
            </a:pPr>
            <a:r>
              <a:rPr lang="de-DE" sz="2400" dirty="0">
                <a:solidFill>
                  <a:srgbClr val="0070C0"/>
                </a:solidFill>
              </a:rPr>
              <a:t>von Gewalt handelt es sich?</a:t>
            </a:r>
            <a:endParaRPr lang="de-DE" dirty="0"/>
          </a:p>
          <a:p>
            <a:pPr marL="0" indent="0">
              <a:buNone/>
            </a:pPr>
            <a:r>
              <a:rPr lang="de-DE" sz="2400" dirty="0">
                <a:solidFill>
                  <a:srgbClr val="0070C0"/>
                </a:solidFill>
              </a:rPr>
              <a:t>Wie reagieren Sie als PB?</a:t>
            </a:r>
          </a:p>
          <a:p>
            <a:pPr marL="0" indent="0">
              <a:buNone/>
            </a:pPr>
            <a:r>
              <a:rPr lang="de-DE" sz="2400" dirty="0">
                <a:solidFill>
                  <a:srgbClr val="0070C0"/>
                </a:solidFill>
              </a:rPr>
              <a:t>	</a:t>
            </a: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57</a:t>
            </a:fld>
            <a:endParaRPr lang="de-AT"/>
          </a:p>
        </p:txBody>
      </p:sp>
      <p:pic>
        <p:nvPicPr>
          <p:cNvPr id="4" name="Grafik 3"/>
          <p:cNvPicPr>
            <a:picLocks noChangeAspect="1"/>
          </p:cNvPicPr>
          <p:nvPr/>
        </p:nvPicPr>
        <p:blipFill>
          <a:blip r:embed="rId2"/>
          <a:stretch>
            <a:fillRect/>
          </a:stretch>
        </p:blipFill>
        <p:spPr>
          <a:xfrm>
            <a:off x="6269534" y="4941168"/>
            <a:ext cx="2496514" cy="1634791"/>
          </a:xfrm>
          <a:prstGeom prst="rect">
            <a:avLst/>
          </a:prstGeom>
        </p:spPr>
      </p:pic>
    </p:spTree>
    <p:extLst>
      <p:ext uri="{BB962C8B-B14F-4D97-AF65-F5344CB8AC3E}">
        <p14:creationId xmlns:p14="http://schemas.microsoft.com/office/powerpoint/2010/main" val="42451347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07797" y="-2568"/>
            <a:ext cx="7534970" cy="1221768"/>
          </a:xfrm>
        </p:spPr>
        <p:txBody>
          <a:bodyPr vert="horz" lIns="91440" tIns="45720" rIns="91440" bIns="45720" anchor="ctr">
            <a:noAutofit/>
          </a:bodyPr>
          <a:lstStyle/>
          <a:p>
            <a:pPr algn="ctr"/>
            <a:r>
              <a:rPr lang="de-DE" sz="3000" b="1">
                <a:solidFill>
                  <a:srgbClr val="00B050"/>
                </a:solidFill>
              </a:rPr>
              <a:t>Fallgeschichte 2</a:t>
            </a:r>
            <a:endParaRPr lang="de-AT" sz="3000" b="1">
              <a:solidFill>
                <a:srgbClr val="00B050"/>
              </a:solidFill>
            </a:endParaRPr>
          </a:p>
        </p:txBody>
      </p:sp>
      <p:sp>
        <p:nvSpPr>
          <p:cNvPr id="3" name="Inhaltsplatzhalter 2"/>
          <p:cNvSpPr>
            <a:spLocks noGrp="1"/>
          </p:cNvSpPr>
          <p:nvPr>
            <p:ph sz="quarter" idx="1"/>
          </p:nvPr>
        </p:nvSpPr>
        <p:spPr>
          <a:xfrm>
            <a:off x="534059" y="1650971"/>
            <a:ext cx="8357333" cy="5018389"/>
          </a:xfrm>
        </p:spPr>
        <p:txBody>
          <a:bodyPr vert="horz" lIns="91440" tIns="45720" rIns="91440" bIns="45720" anchor="t">
            <a:noAutofit/>
          </a:bodyPr>
          <a:lstStyle/>
          <a:p>
            <a:pPr marL="0" lvl="0" indent="0">
              <a:buSzPct val="100000"/>
              <a:buNone/>
            </a:pPr>
            <a:r>
              <a:rPr lang="de-AT" sz="2400" dirty="0">
                <a:solidFill>
                  <a:srgbClr val="0070C0"/>
                </a:solidFill>
              </a:rPr>
              <a:t>Herr K. ist seit 40 Jahren Caritasverantwortlicher in der Pfarre. Er ist in der Pfarre dafür bekannt, dass er bei den Caritassprechstunden die Klient*innen oft beschimpft. Letzte Woche beobachtete der Pfarrsekretär, dass er eine junge Frau als Betrügerin und Sozialschmarotzerin beschimpfte und sie an den Oberarmen packte und aus dem Caritaszimmer zerrte.</a:t>
            </a:r>
            <a:endParaRPr lang="de-DE"/>
          </a:p>
          <a:p>
            <a:pPr marL="0" indent="0">
              <a:buNone/>
            </a:pPr>
            <a:endParaRPr lang="de-DE" sz="2400" dirty="0">
              <a:solidFill>
                <a:srgbClr val="0070C0"/>
              </a:solidFill>
            </a:endParaRPr>
          </a:p>
          <a:p>
            <a:pPr marL="0" indent="0">
              <a:buNone/>
            </a:pPr>
            <a:endParaRPr lang="de-DE" sz="2400" dirty="0">
              <a:solidFill>
                <a:srgbClr val="0070C0"/>
              </a:solidFill>
            </a:endParaRPr>
          </a:p>
          <a:p>
            <a:pPr marL="0" indent="0">
              <a:buNone/>
            </a:pPr>
            <a:r>
              <a:rPr lang="de-DE" sz="2400" dirty="0">
                <a:solidFill>
                  <a:srgbClr val="0070C0"/>
                </a:solidFill>
              </a:rPr>
              <a:t>Um welche Form und welchen Grad </a:t>
            </a:r>
            <a:endParaRPr lang="de-DE" dirty="0"/>
          </a:p>
          <a:p>
            <a:pPr marL="0" indent="0">
              <a:buNone/>
            </a:pPr>
            <a:r>
              <a:rPr lang="de-DE" sz="2400" dirty="0">
                <a:solidFill>
                  <a:srgbClr val="0070C0"/>
                </a:solidFill>
              </a:rPr>
              <a:t>von Gewalt handelt es sich?</a:t>
            </a:r>
          </a:p>
          <a:p>
            <a:pPr marL="0" indent="0">
              <a:buNone/>
            </a:pPr>
            <a:r>
              <a:rPr lang="de-DE" sz="2400" dirty="0">
                <a:solidFill>
                  <a:srgbClr val="0070C0"/>
                </a:solidFill>
              </a:rPr>
              <a:t>Wie reagieren Sie als PB?</a:t>
            </a:r>
          </a:p>
          <a:p>
            <a:pPr marL="365760" lvl="1" indent="0">
              <a:buNone/>
            </a:pPr>
            <a:endParaRPr lang="de-AT" sz="5100" dirty="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58</a:t>
            </a:fld>
            <a:endParaRPr lang="de-AT"/>
          </a:p>
        </p:txBody>
      </p:sp>
      <p:pic>
        <p:nvPicPr>
          <p:cNvPr id="13" name="Grafik 12"/>
          <p:cNvPicPr>
            <a:picLocks noChangeAspect="1"/>
          </p:cNvPicPr>
          <p:nvPr/>
        </p:nvPicPr>
        <p:blipFill>
          <a:blip r:embed="rId2"/>
          <a:stretch>
            <a:fillRect/>
          </a:stretch>
        </p:blipFill>
        <p:spPr>
          <a:xfrm>
            <a:off x="6269534" y="4941168"/>
            <a:ext cx="2496514" cy="1634791"/>
          </a:xfrm>
          <a:prstGeom prst="rect">
            <a:avLst/>
          </a:prstGeom>
        </p:spPr>
      </p:pic>
    </p:spTree>
    <p:extLst>
      <p:ext uri="{BB962C8B-B14F-4D97-AF65-F5344CB8AC3E}">
        <p14:creationId xmlns:p14="http://schemas.microsoft.com/office/powerpoint/2010/main" val="33528507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99592" y="228600"/>
            <a:ext cx="7866456" cy="990600"/>
          </a:xfrm>
        </p:spPr>
        <p:txBody>
          <a:bodyPr vert="horz" lIns="91440" tIns="45720" rIns="91440" bIns="45720" anchor="ctr">
            <a:noAutofit/>
          </a:bodyPr>
          <a:lstStyle/>
          <a:p>
            <a:pPr algn="ctr"/>
            <a:r>
              <a:rPr lang="de-DE" sz="3000" b="1">
                <a:solidFill>
                  <a:srgbClr val="00B050"/>
                </a:solidFill>
              </a:rPr>
              <a:t>Fallgeschichte 3</a:t>
            </a:r>
            <a:endParaRPr lang="de-AT" sz="3000" b="1">
              <a:solidFill>
                <a:srgbClr val="00B050"/>
              </a:solidFill>
            </a:endParaRPr>
          </a:p>
        </p:txBody>
      </p:sp>
      <p:sp>
        <p:nvSpPr>
          <p:cNvPr id="3" name="Inhaltsplatzhalter 2"/>
          <p:cNvSpPr>
            <a:spLocks noGrp="1"/>
          </p:cNvSpPr>
          <p:nvPr>
            <p:ph sz="quarter" idx="1"/>
          </p:nvPr>
        </p:nvSpPr>
        <p:spPr>
          <a:xfrm>
            <a:off x="527032" y="1685218"/>
            <a:ext cx="8364360" cy="5056150"/>
          </a:xfrm>
        </p:spPr>
        <p:txBody>
          <a:bodyPr vert="horz" lIns="91440" tIns="45720" rIns="91440" bIns="45720" anchor="t">
            <a:noAutofit/>
          </a:bodyPr>
          <a:lstStyle/>
          <a:p>
            <a:pPr marL="0" indent="0">
              <a:buNone/>
            </a:pPr>
            <a:r>
              <a:rPr lang="de-AT" sz="2400" dirty="0">
                <a:solidFill>
                  <a:srgbClr val="0070C0"/>
                </a:solidFill>
              </a:rPr>
              <a:t>Beim Erstkommunionunterricht sagt ein Kind zur Tischmutter: </a:t>
            </a:r>
            <a:br>
              <a:rPr lang="de-AT" sz="2400" dirty="0">
                <a:solidFill>
                  <a:srgbClr val="0070C0"/>
                </a:solidFill>
              </a:rPr>
            </a:br>
            <a:r>
              <a:rPr lang="de-AT" sz="2400" dirty="0">
                <a:solidFill>
                  <a:srgbClr val="0070C0"/>
                </a:solidFill>
              </a:rPr>
              <a:t>„Mein Vater schlägt mich daheim immer mit dem Gürtel, wenn ich die Hausaufgabe nicht schnell genug mache“.</a:t>
            </a:r>
            <a:br>
              <a:rPr lang="de-AT" sz="2400" dirty="0">
                <a:solidFill>
                  <a:srgbClr val="0070C0"/>
                </a:solidFill>
              </a:rPr>
            </a:br>
            <a:br>
              <a:rPr lang="de-AT" sz="2400" dirty="0">
                <a:solidFill>
                  <a:srgbClr val="0070C0"/>
                </a:solidFill>
              </a:rPr>
            </a:br>
            <a:r>
              <a:rPr lang="de-AT" sz="2400" dirty="0">
                <a:solidFill>
                  <a:srgbClr val="0070C0"/>
                </a:solidFill>
              </a:rPr>
              <a:t>	</a:t>
            </a:r>
            <a:r>
              <a:rPr lang="de-DE" sz="2400" dirty="0">
                <a:solidFill>
                  <a:srgbClr val="0070C0"/>
                </a:solidFill>
              </a:rPr>
              <a:t>Um welche Form und welchen Grad </a:t>
            </a:r>
            <a:endParaRPr lang="de-DE"/>
          </a:p>
          <a:p>
            <a:pPr marL="0" indent="0">
              <a:buNone/>
            </a:pPr>
            <a:r>
              <a:rPr lang="de-DE" sz="2400">
                <a:solidFill>
                  <a:srgbClr val="0070C0"/>
                </a:solidFill>
              </a:rPr>
              <a:t>von Gewalt handelt es sich?</a:t>
            </a:r>
          </a:p>
          <a:p>
            <a:pPr marL="0" indent="0">
              <a:buNone/>
            </a:pPr>
            <a:r>
              <a:rPr lang="de-DE" sz="2400">
                <a:solidFill>
                  <a:srgbClr val="0070C0"/>
                </a:solidFill>
              </a:rPr>
              <a:t>Wie reagieren Sie als PB?</a:t>
            </a:r>
          </a:p>
          <a:p>
            <a:pPr marL="457200" indent="-457200">
              <a:buSzPct val="100000"/>
              <a:buFont typeface="+mj-lt"/>
              <a:buAutoNum type="arabicPeriod" startAt="4"/>
            </a:pPr>
            <a:endParaRPr lang="de-AT" sz="2800" u="sng" dirty="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59</a:t>
            </a:fld>
            <a:endParaRPr lang="de-AT"/>
          </a:p>
        </p:txBody>
      </p:sp>
      <p:pic>
        <p:nvPicPr>
          <p:cNvPr id="13" name="Grafik 12"/>
          <p:cNvPicPr>
            <a:picLocks noChangeAspect="1"/>
          </p:cNvPicPr>
          <p:nvPr/>
        </p:nvPicPr>
        <p:blipFill>
          <a:blip r:embed="rId2"/>
          <a:stretch>
            <a:fillRect/>
          </a:stretch>
        </p:blipFill>
        <p:spPr>
          <a:xfrm>
            <a:off x="6269534" y="4941168"/>
            <a:ext cx="2496514" cy="1634791"/>
          </a:xfrm>
          <a:prstGeom prst="rect">
            <a:avLst/>
          </a:prstGeom>
        </p:spPr>
      </p:pic>
    </p:spTree>
    <p:extLst>
      <p:ext uri="{BB962C8B-B14F-4D97-AF65-F5344CB8AC3E}">
        <p14:creationId xmlns:p14="http://schemas.microsoft.com/office/powerpoint/2010/main" val="3950962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99592" y="228600"/>
            <a:ext cx="7866456" cy="990600"/>
          </a:xfrm>
        </p:spPr>
        <p:txBody>
          <a:bodyPr>
            <a:noAutofit/>
          </a:bodyPr>
          <a:lstStyle/>
          <a:p>
            <a:pPr algn="ctr"/>
            <a:r>
              <a:rPr lang="de-DE" sz="3000" b="1">
                <a:solidFill>
                  <a:srgbClr val="00B050"/>
                </a:solidFill>
              </a:rPr>
              <a:t>Fallgeschichte 4</a:t>
            </a:r>
            <a:endParaRPr lang="de-AT" sz="3000" b="1">
              <a:solidFill>
                <a:srgbClr val="00B050"/>
              </a:solidFill>
            </a:endParaRPr>
          </a:p>
        </p:txBody>
      </p:sp>
      <p:sp>
        <p:nvSpPr>
          <p:cNvPr id="3" name="Inhaltsplatzhalter 2"/>
          <p:cNvSpPr>
            <a:spLocks noGrp="1"/>
          </p:cNvSpPr>
          <p:nvPr>
            <p:ph sz="quarter" idx="1"/>
          </p:nvPr>
        </p:nvSpPr>
        <p:spPr>
          <a:xfrm>
            <a:off x="527032" y="1642409"/>
            <a:ext cx="8364360" cy="5098959"/>
          </a:xfrm>
        </p:spPr>
        <p:txBody>
          <a:bodyPr vert="horz" lIns="91440" tIns="45720" rIns="91440" bIns="45720" anchor="t">
            <a:noAutofit/>
          </a:bodyPr>
          <a:lstStyle/>
          <a:p>
            <a:pPr marL="0" indent="0">
              <a:buSzPct val="100000"/>
              <a:buNone/>
            </a:pPr>
            <a:r>
              <a:rPr lang="de-AT" sz="2400" dirty="0">
                <a:solidFill>
                  <a:srgbClr val="0070C0"/>
                </a:solidFill>
              </a:rPr>
              <a:t>Eine Mutter beschwert sich bei Ihnen, dass ihr Sohn nach der Erstbeichte nicht mehr zum Erstkommunionunterricht gehen will. Auf Nachfragen der Mutter, was der Grund sei, hat der Sohn geantwortet, dass der Kaplan bei der Beichte gefragt, habe, ob der Sohn sein eigenes „</a:t>
            </a:r>
            <a:r>
              <a:rPr lang="de-AT" sz="2400" err="1">
                <a:solidFill>
                  <a:srgbClr val="0070C0"/>
                </a:solidFill>
              </a:rPr>
              <a:t>Zumpfi</a:t>
            </a:r>
            <a:r>
              <a:rPr lang="de-AT" sz="2400" dirty="0">
                <a:solidFill>
                  <a:srgbClr val="0070C0"/>
                </a:solidFill>
              </a:rPr>
              <a:t>“ (Penis) anfasse und daran reibe. Die Mutter meint, dass es unter den Eltern das Gerücht gebe, dass der Kaplan alle Burschen danach gefragt habe. </a:t>
            </a:r>
            <a:endParaRPr lang="de-DE"/>
          </a:p>
          <a:p>
            <a:pPr marL="0" indent="0">
              <a:buNone/>
            </a:pPr>
            <a:br>
              <a:rPr lang="de-AT" sz="2400" dirty="0">
                <a:solidFill>
                  <a:srgbClr val="0070C0"/>
                </a:solidFill>
              </a:rPr>
            </a:br>
            <a:r>
              <a:rPr lang="de-AT" sz="2400" dirty="0">
                <a:solidFill>
                  <a:srgbClr val="0070C0"/>
                </a:solidFill>
              </a:rPr>
              <a:t>	</a:t>
            </a:r>
            <a:r>
              <a:rPr lang="de-DE" sz="2400" dirty="0">
                <a:solidFill>
                  <a:srgbClr val="0070C0"/>
                </a:solidFill>
              </a:rPr>
              <a:t>Um welche Form und welchen Grad </a:t>
            </a:r>
          </a:p>
          <a:p>
            <a:pPr marL="0" indent="0">
              <a:buNone/>
            </a:pPr>
            <a:r>
              <a:rPr lang="de-DE" sz="2400" dirty="0">
                <a:solidFill>
                  <a:srgbClr val="0070C0"/>
                </a:solidFill>
              </a:rPr>
              <a:t>von Gewalt handelt es sich?</a:t>
            </a:r>
          </a:p>
          <a:p>
            <a:pPr marL="0" indent="0">
              <a:buNone/>
            </a:pPr>
            <a:r>
              <a:rPr lang="de-DE" sz="2400" dirty="0">
                <a:solidFill>
                  <a:srgbClr val="0070C0"/>
                </a:solidFill>
              </a:rPr>
              <a:t>Wie reagieren Sie als PB?</a:t>
            </a:r>
          </a:p>
          <a:p>
            <a:pPr marL="0" indent="0">
              <a:buSzPct val="100000"/>
              <a:buNone/>
            </a:pPr>
            <a:endParaRPr lang="de-AT" sz="2800" u="sng" dirty="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60</a:t>
            </a:fld>
            <a:endParaRPr lang="de-AT"/>
          </a:p>
        </p:txBody>
      </p:sp>
      <p:pic>
        <p:nvPicPr>
          <p:cNvPr id="13" name="Grafik 12"/>
          <p:cNvPicPr>
            <a:picLocks noChangeAspect="1"/>
          </p:cNvPicPr>
          <p:nvPr/>
        </p:nvPicPr>
        <p:blipFill>
          <a:blip r:embed="rId2"/>
          <a:stretch>
            <a:fillRect/>
          </a:stretch>
        </p:blipFill>
        <p:spPr>
          <a:xfrm>
            <a:off x="6269534" y="4941168"/>
            <a:ext cx="2496514" cy="1634791"/>
          </a:xfrm>
          <a:prstGeom prst="rect">
            <a:avLst/>
          </a:prstGeom>
        </p:spPr>
      </p:pic>
    </p:spTree>
    <p:extLst>
      <p:ext uri="{BB962C8B-B14F-4D97-AF65-F5344CB8AC3E}">
        <p14:creationId xmlns:p14="http://schemas.microsoft.com/office/powerpoint/2010/main" val="3415961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8A74AAD-BCDF-957B-663B-FAFA7EB7C26E}"/>
              </a:ext>
            </a:extLst>
          </p:cNvPr>
          <p:cNvSpPr>
            <a:spLocks noGrp="1"/>
          </p:cNvSpPr>
          <p:nvPr>
            <p:ph type="title"/>
          </p:nvPr>
        </p:nvSpPr>
        <p:spPr/>
        <p:txBody>
          <a:bodyPr/>
          <a:lstStyle/>
          <a:p>
            <a:r>
              <a:rPr lang="de-DE" dirty="0"/>
              <a:t>Sekundär- und Tertiärprävention</a:t>
            </a:r>
            <a:endParaRPr lang="de-AT" dirty="0"/>
          </a:p>
        </p:txBody>
      </p:sp>
      <p:sp>
        <p:nvSpPr>
          <p:cNvPr id="4" name="Foliennummernplatzhalter 3">
            <a:extLst>
              <a:ext uri="{FF2B5EF4-FFF2-40B4-BE49-F238E27FC236}">
                <a16:creationId xmlns:a16="http://schemas.microsoft.com/office/drawing/2014/main" id="{BB74C129-10B7-A2B2-CFA0-52A8FB5CAFA0}"/>
              </a:ext>
            </a:extLst>
          </p:cNvPr>
          <p:cNvSpPr>
            <a:spLocks noGrp="1"/>
          </p:cNvSpPr>
          <p:nvPr>
            <p:ph type="sldNum" sz="quarter" idx="11"/>
          </p:nvPr>
        </p:nvSpPr>
        <p:spPr/>
        <p:txBody>
          <a:bodyPr/>
          <a:lstStyle/>
          <a:p>
            <a:fld id="{B90F5A57-8277-4128-9E0F-D3B511DCDD08}" type="slidenum">
              <a:rPr lang="de-AT" smtClean="0"/>
              <a:pPr/>
              <a:t>61</a:t>
            </a:fld>
            <a:endParaRPr lang="de-AT"/>
          </a:p>
        </p:txBody>
      </p:sp>
      <p:pic>
        <p:nvPicPr>
          <p:cNvPr id="5" name="Bildplatzhalter 4" descr="Ein Bild, das Nagel, Person, Hand, Im Haus enthält.&#10;&#10;Beschreibung automatisch generiert.">
            <a:extLst>
              <a:ext uri="{FF2B5EF4-FFF2-40B4-BE49-F238E27FC236}">
                <a16:creationId xmlns:a16="http://schemas.microsoft.com/office/drawing/2014/main" id="{D263D29D-CC5B-CC65-C26A-4EA5BD4B5515}"/>
              </a:ext>
            </a:extLst>
          </p:cNvPr>
          <p:cNvPicPr>
            <a:picLocks noGrp="1" noChangeAspect="1"/>
          </p:cNvPicPr>
          <p:nvPr>
            <p:ph type="pic" idx="1"/>
          </p:nvPr>
        </p:nvPicPr>
        <p:blipFill>
          <a:blip r:embed="rId2"/>
          <a:srcRect t="4797" b="4797"/>
          <a:stretch/>
        </p:blipFill>
        <p:spPr/>
      </p:pic>
    </p:spTree>
    <p:extLst>
      <p:ext uri="{BB962C8B-B14F-4D97-AF65-F5344CB8AC3E}">
        <p14:creationId xmlns:p14="http://schemas.microsoft.com/office/powerpoint/2010/main" val="26315696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4853" y="-917"/>
            <a:ext cx="7529633" cy="1273139"/>
          </a:xfrm>
          <a:noFill/>
        </p:spPr>
        <p:txBody>
          <a:bodyPr vert="horz" lIns="91440" tIns="45720" rIns="91440" bIns="45720" anchor="ctr">
            <a:normAutofit/>
          </a:bodyPr>
          <a:lstStyle/>
          <a:p>
            <a:pPr algn="ctr"/>
            <a:r>
              <a:rPr lang="de-DE" sz="3000" b="1" dirty="0">
                <a:solidFill>
                  <a:srgbClr val="00B050"/>
                </a:solidFill>
              </a:rPr>
              <a:t>Stimmt das alles?</a:t>
            </a:r>
            <a:endParaRPr lang="de-AT" sz="3000" b="1" dirty="0">
              <a:solidFill>
                <a:srgbClr val="00B050"/>
              </a:solidFill>
            </a:endParaRPr>
          </a:p>
        </p:txBody>
      </p:sp>
      <p:sp>
        <p:nvSpPr>
          <p:cNvPr id="4" name="Inhaltsplatzhalter 3"/>
          <p:cNvSpPr>
            <a:spLocks noGrp="1"/>
          </p:cNvSpPr>
          <p:nvPr>
            <p:ph sz="quarter" idx="1"/>
          </p:nvPr>
        </p:nvSpPr>
        <p:spPr>
          <a:xfrm>
            <a:off x="533400" y="1600200"/>
            <a:ext cx="8232648" cy="4495800"/>
          </a:xfrm>
        </p:spPr>
        <p:txBody>
          <a:bodyPr vert="horz" lIns="91440" tIns="45720" rIns="91440" bIns="45720" anchor="t">
            <a:normAutofit/>
          </a:bodyPr>
          <a:lstStyle/>
          <a:p>
            <a:endParaRPr lang="de-DE" sz="2800" b="1">
              <a:solidFill>
                <a:srgbClr val="0070C0"/>
              </a:solidFill>
            </a:endParaRPr>
          </a:p>
          <a:p>
            <a:pPr>
              <a:buFont typeface="Wingdings" panose="05000000000000000000" pitchFamily="2" charset="2"/>
              <a:buChar char="Ø"/>
            </a:pPr>
            <a:r>
              <a:rPr lang="de-DE" sz="2800" b="1">
                <a:solidFill>
                  <a:srgbClr val="0070C0"/>
                </a:solidFill>
              </a:rPr>
              <a:t>Sie müssen nicht jeden Vorwurf für wahr halten.</a:t>
            </a:r>
            <a:endParaRPr lang="de-DE" sz="2800" dirty="0">
              <a:solidFill>
                <a:srgbClr val="0070C0"/>
              </a:solidFill>
            </a:endParaRPr>
          </a:p>
          <a:p>
            <a:endParaRPr lang="de-DE" sz="2800" dirty="0">
              <a:solidFill>
                <a:srgbClr val="0070C0"/>
              </a:solidFill>
            </a:endParaRPr>
          </a:p>
          <a:p>
            <a:pPr>
              <a:buFont typeface="Wingdings" panose="05000000000000000000" pitchFamily="2" charset="2"/>
              <a:buChar char="Ø"/>
            </a:pPr>
            <a:r>
              <a:rPr lang="de-DE" sz="2800" b="1">
                <a:solidFill>
                  <a:srgbClr val="0070C0"/>
                </a:solidFill>
              </a:rPr>
              <a:t>Aber halten Sie jeden Vorwurf für möglich</a:t>
            </a:r>
            <a:r>
              <a:rPr lang="de-DE" sz="2800">
                <a:solidFill>
                  <a:srgbClr val="0070C0"/>
                </a:solidFill>
              </a:rPr>
              <a:t>.</a:t>
            </a:r>
            <a:endParaRPr lang="de-DE"/>
          </a:p>
          <a:p>
            <a:pPr marL="0" indent="0">
              <a:buNone/>
            </a:pPr>
            <a:endParaRPr lang="de-DE" sz="2800">
              <a:solidFill>
                <a:srgbClr val="0070C0"/>
              </a:solidFill>
            </a:endParaRPr>
          </a:p>
          <a:p>
            <a:pPr>
              <a:buFont typeface="Wingdings" panose="05000000000000000000" pitchFamily="2" charset="2"/>
              <a:buChar char="Ø"/>
            </a:pPr>
            <a:r>
              <a:rPr lang="de-DE" sz="2800" dirty="0">
                <a:solidFill>
                  <a:srgbClr val="0070C0"/>
                </a:solidFill>
              </a:rPr>
              <a:t>Sie müssen nicht darüber entscheiden, ob der Vorwurf wahr oder nicht wahr ist.</a:t>
            </a:r>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62</a:t>
            </a:fld>
            <a:endParaRPr lang="de-AT"/>
          </a:p>
        </p:txBody>
      </p:sp>
    </p:spTree>
    <p:extLst>
      <p:ext uri="{BB962C8B-B14F-4D97-AF65-F5344CB8AC3E}">
        <p14:creationId xmlns:p14="http://schemas.microsoft.com/office/powerpoint/2010/main" val="42123356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B14502-93AC-3C56-C47E-6A28CF02D38C}"/>
              </a:ext>
            </a:extLst>
          </p:cNvPr>
          <p:cNvSpPr>
            <a:spLocks noGrp="1"/>
          </p:cNvSpPr>
          <p:nvPr>
            <p:ph type="title"/>
          </p:nvPr>
        </p:nvSpPr>
        <p:spPr>
          <a:xfrm>
            <a:off x="1619672" y="2887"/>
            <a:ext cx="7472373" cy="1140113"/>
          </a:xfrm>
        </p:spPr>
        <p:txBody>
          <a:bodyPr vert="horz" lIns="91440" tIns="45720" rIns="91440" bIns="45720" anchor="ctr">
            <a:normAutofit/>
          </a:bodyPr>
          <a:lstStyle/>
          <a:p>
            <a:pPr algn="ctr"/>
            <a:r>
              <a:rPr lang="de-DE" sz="3000" b="1" dirty="0">
                <a:solidFill>
                  <a:srgbClr val="00B050"/>
                </a:solidFill>
              </a:rPr>
              <a:t>Stimmt das alles?</a:t>
            </a:r>
            <a:endParaRPr lang="de-DE" sz="3000" dirty="0">
              <a:solidFill>
                <a:schemeClr val="accent1"/>
              </a:solidFill>
              <a:latin typeface="TW Cen MT"/>
            </a:endParaRPr>
          </a:p>
        </p:txBody>
      </p:sp>
      <p:sp>
        <p:nvSpPr>
          <p:cNvPr id="3" name="Foliennummernplatzhalter 2">
            <a:extLst>
              <a:ext uri="{FF2B5EF4-FFF2-40B4-BE49-F238E27FC236}">
                <a16:creationId xmlns:a16="http://schemas.microsoft.com/office/drawing/2014/main" id="{C45A95A4-A1FF-96B0-053A-479C2792CC37}"/>
              </a:ext>
            </a:extLst>
          </p:cNvPr>
          <p:cNvSpPr>
            <a:spLocks noGrp="1"/>
          </p:cNvSpPr>
          <p:nvPr>
            <p:ph type="sldNum" sz="quarter" idx="16"/>
          </p:nvPr>
        </p:nvSpPr>
        <p:spPr/>
        <p:txBody>
          <a:bodyPr anchor="ctr">
            <a:normAutofit/>
          </a:bodyPr>
          <a:lstStyle/>
          <a:p>
            <a:pPr>
              <a:lnSpc>
                <a:spcPct val="90000"/>
              </a:lnSpc>
              <a:spcAft>
                <a:spcPts val="600"/>
              </a:spcAft>
            </a:pPr>
            <a:fld id="{B90F5A57-8277-4128-9E0F-D3B511DCDD08}" type="slidenum">
              <a:rPr lang="de-AT" sz="1100" smtClean="0"/>
              <a:pPr>
                <a:lnSpc>
                  <a:spcPct val="90000"/>
                </a:lnSpc>
                <a:spcAft>
                  <a:spcPts val="600"/>
                </a:spcAft>
              </a:pPr>
              <a:t>63</a:t>
            </a:fld>
            <a:endParaRPr lang="de-AT" sz="1100"/>
          </a:p>
        </p:txBody>
      </p:sp>
      <p:sp>
        <p:nvSpPr>
          <p:cNvPr id="173" name="Textplatzhalter 172">
            <a:extLst>
              <a:ext uri="{FF2B5EF4-FFF2-40B4-BE49-F238E27FC236}">
                <a16:creationId xmlns:a16="http://schemas.microsoft.com/office/drawing/2014/main" id="{B779E96B-B610-9399-38E3-7E73D767AACA}"/>
              </a:ext>
            </a:extLst>
          </p:cNvPr>
          <p:cNvSpPr>
            <a:spLocks noGrp="1"/>
          </p:cNvSpPr>
          <p:nvPr>
            <p:ph type="body" sz="quarter" idx="1"/>
          </p:nvPr>
        </p:nvSpPr>
        <p:spPr>
          <a:xfrm>
            <a:off x="609600" y="1731819"/>
            <a:ext cx="7803572" cy="660861"/>
          </a:xfrm>
        </p:spPr>
        <p:txBody>
          <a:bodyPr vert="horz" lIns="91440" tIns="45720" rIns="91440" bIns="45720" rtlCol="0" anchor="ctr">
            <a:normAutofit/>
          </a:bodyPr>
          <a:lstStyle/>
          <a:p>
            <a:pPr algn="ctr"/>
            <a:r>
              <a:rPr lang="de-DE" sz="2400" dirty="0"/>
              <a:t>Irritation</a:t>
            </a:r>
            <a:endParaRPr lang="de-DE"/>
          </a:p>
        </p:txBody>
      </p:sp>
      <p:sp>
        <p:nvSpPr>
          <p:cNvPr id="182" name="Inhaltsplatzhalter 181">
            <a:extLst>
              <a:ext uri="{FF2B5EF4-FFF2-40B4-BE49-F238E27FC236}">
                <a16:creationId xmlns:a16="http://schemas.microsoft.com/office/drawing/2014/main" id="{08510301-C5E1-5B14-FE62-AED8770CB23E}"/>
              </a:ext>
            </a:extLst>
          </p:cNvPr>
          <p:cNvSpPr>
            <a:spLocks noGrp="1"/>
          </p:cNvSpPr>
          <p:nvPr>
            <p:ph sz="quarter" idx="2"/>
          </p:nvPr>
        </p:nvSpPr>
        <p:spPr>
          <a:xfrm>
            <a:off x="609600" y="2438400"/>
            <a:ext cx="7803572" cy="3581400"/>
          </a:xfrm>
        </p:spPr>
        <p:txBody>
          <a:bodyPr vert="horz" lIns="91440" tIns="45720" rIns="91440" bIns="45720" anchor="t">
            <a:normAutofit fontScale="92500" lnSpcReduction="10000"/>
          </a:bodyPr>
          <a:lstStyle/>
          <a:p>
            <a:pPr marL="0" indent="0">
              <a:buNone/>
            </a:pPr>
            <a:r>
              <a:rPr lang="de-DE" dirty="0">
                <a:ea typeface="+mn-lt"/>
                <a:cs typeface="+mn-lt"/>
              </a:rPr>
              <a:t>Bei „Irritationen“ handelt es sich um ein beobachtetes oder mitgeteiltes Verhalten, welches nicht klar eingeordnet werden kann. Es entsteht ein „ungutes“, ein „komisches“ Gefühl. </a:t>
            </a:r>
          </a:p>
          <a:p>
            <a:pPr marL="0" indent="0">
              <a:buNone/>
            </a:pPr>
            <a:r>
              <a:rPr lang="de-DE" dirty="0">
                <a:ea typeface="+mn-lt"/>
                <a:cs typeface="+mn-lt"/>
              </a:rPr>
              <a:t>Ein solches irritierendes Verhalten könnte beispielsweise das Angebot eines Mitarbeiters von Raufspielen für Buben nach einer Messe sein.</a:t>
            </a:r>
          </a:p>
          <a:p>
            <a:pPr marL="0" indent="0">
              <a:buNone/>
            </a:pPr>
            <a:endParaRPr lang="de-DE" dirty="0"/>
          </a:p>
          <a:p>
            <a:pPr>
              <a:buNone/>
            </a:pPr>
            <a:r>
              <a:rPr lang="de-DE" sz="1700" dirty="0">
                <a:solidFill>
                  <a:schemeClr val="bg1">
                    <a:lumMod val="65000"/>
                  </a:schemeClr>
                </a:solidFill>
                <a:latin typeface="TW Cen MT"/>
              </a:rPr>
              <a:t>Vgl.: (K)Ein sicherer Ort (Gewaltinfo.at)</a:t>
            </a:r>
          </a:p>
          <a:p>
            <a:pPr marL="0" indent="0">
              <a:buNone/>
            </a:pPr>
            <a:endParaRPr lang="de-DE" dirty="0"/>
          </a:p>
        </p:txBody>
      </p:sp>
    </p:spTree>
    <p:extLst>
      <p:ext uri="{BB962C8B-B14F-4D97-AF65-F5344CB8AC3E}">
        <p14:creationId xmlns:p14="http://schemas.microsoft.com/office/powerpoint/2010/main" val="35430413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B14502-93AC-3C56-C47E-6A28CF02D38C}"/>
              </a:ext>
            </a:extLst>
          </p:cNvPr>
          <p:cNvSpPr>
            <a:spLocks noGrp="1"/>
          </p:cNvSpPr>
          <p:nvPr>
            <p:ph type="title"/>
          </p:nvPr>
        </p:nvSpPr>
        <p:spPr>
          <a:xfrm>
            <a:off x="1619672" y="2887"/>
            <a:ext cx="7472373" cy="1140113"/>
          </a:xfrm>
        </p:spPr>
        <p:txBody>
          <a:bodyPr vert="horz" lIns="91440" tIns="45720" rIns="91440" bIns="45720" anchor="ctr">
            <a:normAutofit/>
          </a:bodyPr>
          <a:lstStyle/>
          <a:p>
            <a:pPr algn="ctr"/>
            <a:r>
              <a:rPr lang="de-DE" sz="3000" b="1" dirty="0">
                <a:solidFill>
                  <a:srgbClr val="00B050"/>
                </a:solidFill>
              </a:rPr>
              <a:t>Stimmt das alles?</a:t>
            </a:r>
            <a:endParaRPr lang="de-DE" sz="3000" dirty="0">
              <a:solidFill>
                <a:schemeClr val="accent1"/>
              </a:solidFill>
            </a:endParaRPr>
          </a:p>
        </p:txBody>
      </p:sp>
      <p:sp>
        <p:nvSpPr>
          <p:cNvPr id="3" name="Foliennummernplatzhalter 2">
            <a:extLst>
              <a:ext uri="{FF2B5EF4-FFF2-40B4-BE49-F238E27FC236}">
                <a16:creationId xmlns:a16="http://schemas.microsoft.com/office/drawing/2014/main" id="{C45A95A4-A1FF-96B0-053A-479C2792CC37}"/>
              </a:ext>
            </a:extLst>
          </p:cNvPr>
          <p:cNvSpPr>
            <a:spLocks noGrp="1"/>
          </p:cNvSpPr>
          <p:nvPr>
            <p:ph type="sldNum" sz="quarter" idx="16"/>
          </p:nvPr>
        </p:nvSpPr>
        <p:spPr/>
        <p:txBody>
          <a:bodyPr anchor="ctr">
            <a:normAutofit/>
          </a:bodyPr>
          <a:lstStyle/>
          <a:p>
            <a:pPr>
              <a:lnSpc>
                <a:spcPct val="90000"/>
              </a:lnSpc>
              <a:spcAft>
                <a:spcPts val="600"/>
              </a:spcAft>
            </a:pPr>
            <a:fld id="{B90F5A57-8277-4128-9E0F-D3B511DCDD08}" type="slidenum">
              <a:rPr lang="de-AT" sz="1100" smtClean="0"/>
              <a:pPr>
                <a:lnSpc>
                  <a:spcPct val="90000"/>
                </a:lnSpc>
                <a:spcAft>
                  <a:spcPts val="600"/>
                </a:spcAft>
              </a:pPr>
              <a:t>64</a:t>
            </a:fld>
            <a:endParaRPr lang="de-AT" sz="1100"/>
          </a:p>
        </p:txBody>
      </p:sp>
      <p:sp>
        <p:nvSpPr>
          <p:cNvPr id="173" name="Textplatzhalter 172">
            <a:extLst>
              <a:ext uri="{FF2B5EF4-FFF2-40B4-BE49-F238E27FC236}">
                <a16:creationId xmlns:a16="http://schemas.microsoft.com/office/drawing/2014/main" id="{B779E96B-B610-9399-38E3-7E73D767AACA}"/>
              </a:ext>
            </a:extLst>
          </p:cNvPr>
          <p:cNvSpPr>
            <a:spLocks noGrp="1"/>
          </p:cNvSpPr>
          <p:nvPr>
            <p:ph type="body" sz="quarter" idx="1"/>
          </p:nvPr>
        </p:nvSpPr>
        <p:spPr>
          <a:xfrm>
            <a:off x="609600" y="1721429"/>
            <a:ext cx="7772399" cy="671251"/>
          </a:xfrm>
        </p:spPr>
        <p:txBody>
          <a:bodyPr vert="horz" lIns="91440" tIns="45720" rIns="91440" bIns="45720" rtlCol="0" anchor="ctr">
            <a:normAutofit/>
          </a:bodyPr>
          <a:lstStyle/>
          <a:p>
            <a:pPr algn="ctr"/>
            <a:r>
              <a:rPr lang="de-DE" sz="2400" dirty="0"/>
              <a:t>vager Verdacht</a:t>
            </a:r>
          </a:p>
        </p:txBody>
      </p:sp>
      <p:sp>
        <p:nvSpPr>
          <p:cNvPr id="182" name="Inhaltsplatzhalter 181">
            <a:extLst>
              <a:ext uri="{FF2B5EF4-FFF2-40B4-BE49-F238E27FC236}">
                <a16:creationId xmlns:a16="http://schemas.microsoft.com/office/drawing/2014/main" id="{08510301-C5E1-5B14-FE62-AED8770CB23E}"/>
              </a:ext>
            </a:extLst>
          </p:cNvPr>
          <p:cNvSpPr>
            <a:spLocks noGrp="1"/>
          </p:cNvSpPr>
          <p:nvPr>
            <p:ph sz="quarter" idx="2"/>
          </p:nvPr>
        </p:nvSpPr>
        <p:spPr>
          <a:xfrm>
            <a:off x="609600" y="2438400"/>
            <a:ext cx="7772399" cy="3581400"/>
          </a:xfrm>
        </p:spPr>
        <p:txBody>
          <a:bodyPr vert="horz" lIns="91440" tIns="45720" rIns="91440" bIns="45720" anchor="t">
            <a:noAutofit/>
          </a:bodyPr>
          <a:lstStyle/>
          <a:p>
            <a:pPr marL="0" indent="0">
              <a:buNone/>
            </a:pPr>
            <a:r>
              <a:rPr lang="de-DE" sz="2000" dirty="0">
                <a:latin typeface="TW Cen MT"/>
              </a:rPr>
              <a:t>Bei einem vagen Verdacht sind Anzeichen vorhanden, lassen sich aber nicht eindeutig zuordnen. Kinder, Jugendliche oder schutzbedürftige Erwachsene zeigen möglicherweise auffälliges Verhalten, machen Andeutungen oder unklare, mehrdeutige Aussagen. Manchmal beruht der Verdacht auch nur auf einem „eigenartigen Bauchgefühl“ oder auffälligen Handlungen. Die auffälligen Symptome sind nicht spezifisch und könnten auch andere Ursachen haben, sodass verschiedene Personen u.U. zu unterschiedlichen Einschätzungen kommen könnten. Zu „vagen“ Hinweisen können auch Aussagen dritter Personen zählen, die – aus welchen Gründen auch immer – als unsichere Informationsquelle erscheinen.</a:t>
            </a:r>
          </a:p>
          <a:p>
            <a:pPr marL="0" indent="0">
              <a:buNone/>
            </a:pPr>
            <a:endParaRPr lang="de-DE" sz="2000" dirty="0">
              <a:latin typeface="TW Cen MT"/>
            </a:endParaRPr>
          </a:p>
          <a:p>
            <a:pPr>
              <a:buNone/>
            </a:pPr>
            <a:r>
              <a:rPr lang="de-DE" sz="1700" dirty="0">
                <a:solidFill>
                  <a:schemeClr val="bg1">
                    <a:lumMod val="65000"/>
                  </a:schemeClr>
                </a:solidFill>
                <a:latin typeface="TW Cen MT"/>
              </a:rPr>
              <a:t>Vgl.: (K)Ein sicherer Ort (Gewaltinfo.at)</a:t>
            </a:r>
          </a:p>
          <a:p>
            <a:pPr marL="0" indent="0">
              <a:buNone/>
            </a:pPr>
            <a:endParaRPr lang="de-DE" sz="2000" dirty="0">
              <a:latin typeface="TW Cen MT"/>
            </a:endParaRPr>
          </a:p>
        </p:txBody>
      </p:sp>
    </p:spTree>
    <p:extLst>
      <p:ext uri="{BB962C8B-B14F-4D97-AF65-F5344CB8AC3E}">
        <p14:creationId xmlns:p14="http://schemas.microsoft.com/office/powerpoint/2010/main" val="28156876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B14502-93AC-3C56-C47E-6A28CF02D38C}"/>
              </a:ext>
            </a:extLst>
          </p:cNvPr>
          <p:cNvSpPr>
            <a:spLocks noGrp="1"/>
          </p:cNvSpPr>
          <p:nvPr>
            <p:ph type="title"/>
          </p:nvPr>
        </p:nvSpPr>
        <p:spPr>
          <a:xfrm>
            <a:off x="1619672" y="2887"/>
            <a:ext cx="7472373" cy="1140113"/>
          </a:xfrm>
        </p:spPr>
        <p:txBody>
          <a:bodyPr vert="horz" lIns="91440" tIns="45720" rIns="91440" bIns="45720" anchor="ctr">
            <a:normAutofit/>
          </a:bodyPr>
          <a:lstStyle/>
          <a:p>
            <a:pPr algn="ctr"/>
            <a:r>
              <a:rPr lang="de-DE" sz="3000" b="1" dirty="0">
                <a:solidFill>
                  <a:srgbClr val="00B050"/>
                </a:solidFill>
              </a:rPr>
              <a:t>Stimmt das alles?</a:t>
            </a:r>
            <a:endParaRPr lang="de-DE" sz="3000" dirty="0">
              <a:solidFill>
                <a:schemeClr val="accent1"/>
              </a:solidFill>
            </a:endParaRPr>
          </a:p>
        </p:txBody>
      </p:sp>
      <p:sp>
        <p:nvSpPr>
          <p:cNvPr id="175" name="Inhaltsplatzhalter 174">
            <a:extLst>
              <a:ext uri="{FF2B5EF4-FFF2-40B4-BE49-F238E27FC236}">
                <a16:creationId xmlns:a16="http://schemas.microsoft.com/office/drawing/2014/main" id="{E31B86E2-2D9E-13F3-76BE-DB1BFC1383E5}"/>
              </a:ext>
            </a:extLst>
          </p:cNvPr>
          <p:cNvSpPr>
            <a:spLocks noGrp="1"/>
          </p:cNvSpPr>
          <p:nvPr>
            <p:ph sz="quarter" idx="4"/>
          </p:nvPr>
        </p:nvSpPr>
        <p:spPr>
          <a:xfrm>
            <a:off x="633845" y="2500745"/>
            <a:ext cx="7886699" cy="3581400"/>
          </a:xfrm>
        </p:spPr>
        <p:txBody>
          <a:bodyPr vert="horz" lIns="91440" tIns="45720" rIns="91440" bIns="45720" anchor="t">
            <a:noAutofit/>
          </a:bodyPr>
          <a:lstStyle/>
          <a:p>
            <a:pPr marL="0" indent="0">
              <a:buNone/>
            </a:pPr>
            <a:r>
              <a:rPr lang="de-DE" sz="1700" dirty="0">
                <a:latin typeface="TW Cen MT"/>
              </a:rPr>
              <a:t>Bei einem konkreten Verdacht gibt es eindeutige Anzeichen für eine Gewaltanwendung (klare und spezifische Aussagen des Kindes, Jugendlichen oder schutzbedürftigen Erwachsenen, Verletzungsspuren, eindeutige Beobachtungen, Film- oder Bildmaterial, …). Damit ein Verdacht als „konkret“ bezeichnet werden kann, muss klar sein, welche Form der Gewalt bzw. Belastung die Person erlebt bzw. erlebt hat und von wem diese Belastung ausgeht. Verschiedene Personen würden aufgrund der vorliegenden Hinweise vermutlich zu der gleichen Einschätzung kommen.</a:t>
            </a:r>
          </a:p>
          <a:p>
            <a:pPr marL="0" indent="0">
              <a:buNone/>
            </a:pPr>
            <a:r>
              <a:rPr lang="de-DE" sz="1700" dirty="0">
                <a:ea typeface="+mn-lt"/>
                <a:cs typeface="+mn-lt"/>
              </a:rPr>
              <a:t>Bei einem konkreten Verdacht auf Kindeswohlgefährdung, die anders nicht abzuwenden ist, ist eine Gefährdungsmeldung an den zuständigen Kinder- und Jugendhilfeträger zu erstatten.</a:t>
            </a:r>
          </a:p>
          <a:p>
            <a:pPr marL="0" indent="0">
              <a:buNone/>
            </a:pPr>
            <a:endParaRPr lang="de-DE" sz="1700" dirty="0"/>
          </a:p>
          <a:p>
            <a:pPr marL="0" indent="0">
              <a:buNone/>
            </a:pPr>
            <a:r>
              <a:rPr lang="de-DE" sz="1700" dirty="0">
                <a:solidFill>
                  <a:schemeClr val="bg1">
                    <a:lumMod val="65000"/>
                  </a:schemeClr>
                </a:solidFill>
              </a:rPr>
              <a:t>Vgl.: (K)Ein sicherer Ort (Gewaltinfo.at)</a:t>
            </a:r>
          </a:p>
        </p:txBody>
      </p:sp>
      <p:sp>
        <p:nvSpPr>
          <p:cNvPr id="3" name="Foliennummernplatzhalter 2">
            <a:extLst>
              <a:ext uri="{FF2B5EF4-FFF2-40B4-BE49-F238E27FC236}">
                <a16:creationId xmlns:a16="http://schemas.microsoft.com/office/drawing/2014/main" id="{C45A95A4-A1FF-96B0-053A-479C2792CC37}"/>
              </a:ext>
            </a:extLst>
          </p:cNvPr>
          <p:cNvSpPr>
            <a:spLocks noGrp="1"/>
          </p:cNvSpPr>
          <p:nvPr>
            <p:ph type="sldNum" sz="quarter" idx="16"/>
          </p:nvPr>
        </p:nvSpPr>
        <p:spPr/>
        <p:txBody>
          <a:bodyPr anchor="ctr">
            <a:normAutofit/>
          </a:bodyPr>
          <a:lstStyle/>
          <a:p>
            <a:pPr>
              <a:lnSpc>
                <a:spcPct val="90000"/>
              </a:lnSpc>
              <a:spcAft>
                <a:spcPts val="600"/>
              </a:spcAft>
            </a:pPr>
            <a:fld id="{B90F5A57-8277-4128-9E0F-D3B511DCDD08}" type="slidenum">
              <a:rPr lang="de-AT" sz="1100" smtClean="0"/>
              <a:pPr>
                <a:lnSpc>
                  <a:spcPct val="90000"/>
                </a:lnSpc>
                <a:spcAft>
                  <a:spcPts val="600"/>
                </a:spcAft>
              </a:pPr>
              <a:t>65</a:t>
            </a:fld>
            <a:endParaRPr lang="de-AT" sz="1100"/>
          </a:p>
        </p:txBody>
      </p:sp>
      <p:sp>
        <p:nvSpPr>
          <p:cNvPr id="174" name="Textplatzhalter 173">
            <a:extLst>
              <a:ext uri="{FF2B5EF4-FFF2-40B4-BE49-F238E27FC236}">
                <a16:creationId xmlns:a16="http://schemas.microsoft.com/office/drawing/2014/main" id="{9F7C21D6-4C1F-3CBF-D126-F1CCBCD95478}"/>
              </a:ext>
            </a:extLst>
          </p:cNvPr>
          <p:cNvSpPr>
            <a:spLocks noGrp="1"/>
          </p:cNvSpPr>
          <p:nvPr>
            <p:ph type="body" sz="quarter" idx="3"/>
          </p:nvPr>
        </p:nvSpPr>
        <p:spPr>
          <a:xfrm>
            <a:off x="633846" y="1721429"/>
            <a:ext cx="7886700" cy="671251"/>
          </a:xfrm>
        </p:spPr>
        <p:txBody>
          <a:bodyPr vert="horz" lIns="91440" tIns="45720" rIns="91440" bIns="45720" rtlCol="0" anchor="ctr">
            <a:normAutofit/>
          </a:bodyPr>
          <a:lstStyle/>
          <a:p>
            <a:pPr algn="ctr"/>
            <a:r>
              <a:rPr lang="de-DE" sz="2400" dirty="0"/>
              <a:t>Konkreter Verdacht</a:t>
            </a:r>
          </a:p>
        </p:txBody>
      </p:sp>
    </p:spTree>
    <p:extLst>
      <p:ext uri="{BB962C8B-B14F-4D97-AF65-F5344CB8AC3E}">
        <p14:creationId xmlns:p14="http://schemas.microsoft.com/office/powerpoint/2010/main" val="18929252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3095" cy="1221768"/>
          </a:xfrm>
        </p:spPr>
        <p:txBody>
          <a:bodyPr vert="horz" lIns="91440" tIns="45720" rIns="91440" bIns="45720" anchor="ctr">
            <a:noAutofit/>
          </a:bodyPr>
          <a:lstStyle/>
          <a:p>
            <a:pPr algn="ctr"/>
            <a:r>
              <a:rPr lang="en-US" sz="3000" b="1" dirty="0">
                <a:solidFill>
                  <a:srgbClr val="00B050"/>
                </a:solidFill>
              </a:rPr>
              <a:t>Die </a:t>
            </a:r>
            <a:r>
              <a:rPr lang="en-US" sz="3000" b="1" err="1">
                <a:solidFill>
                  <a:srgbClr val="00B050"/>
                </a:solidFill>
              </a:rPr>
              <a:t>wichtigsten</a:t>
            </a:r>
            <a:r>
              <a:rPr lang="en-US" sz="3000" b="1" dirty="0">
                <a:solidFill>
                  <a:srgbClr val="00B050"/>
                </a:solidFill>
              </a:rPr>
              <a:t> </a:t>
            </a:r>
            <a:r>
              <a:rPr lang="en-US" sz="3000" b="1" err="1">
                <a:solidFill>
                  <a:srgbClr val="00B050"/>
                </a:solidFill>
              </a:rPr>
              <a:t>Aufgaben</a:t>
            </a:r>
            <a:r>
              <a:rPr lang="en-US" sz="3000" b="1" dirty="0">
                <a:solidFill>
                  <a:srgbClr val="00B050"/>
                </a:solidFill>
              </a:rPr>
              <a:t> </a:t>
            </a:r>
            <a:r>
              <a:rPr lang="en-US" sz="3000" b="1" err="1">
                <a:solidFill>
                  <a:srgbClr val="00B050"/>
                </a:solidFill>
              </a:rPr>
              <a:t>als</a:t>
            </a:r>
            <a:r>
              <a:rPr lang="en-US" sz="3000" b="1" dirty="0">
                <a:solidFill>
                  <a:srgbClr val="00B050"/>
                </a:solidFill>
              </a:rPr>
              <a:t> </a:t>
            </a:r>
            <a:r>
              <a:rPr lang="en-US" sz="3000" b="1" err="1">
                <a:solidFill>
                  <a:srgbClr val="00B050"/>
                </a:solidFill>
              </a:rPr>
              <a:t>Vertrauensperson</a:t>
            </a:r>
            <a:endParaRPr lang="de-AT" sz="3000"/>
          </a:p>
        </p:txBody>
      </p:sp>
      <p:sp>
        <p:nvSpPr>
          <p:cNvPr id="3" name="Inhaltsplatzhalter 2"/>
          <p:cNvSpPr>
            <a:spLocks noGrp="1"/>
          </p:cNvSpPr>
          <p:nvPr>
            <p:ph idx="1"/>
          </p:nvPr>
        </p:nvSpPr>
        <p:spPr>
          <a:xfrm>
            <a:off x="395536" y="1700808"/>
            <a:ext cx="8229600" cy="4752528"/>
          </a:xfrm>
        </p:spPr>
        <p:txBody>
          <a:bodyPr>
            <a:normAutofit fontScale="92500" lnSpcReduction="20000"/>
          </a:bodyPr>
          <a:lstStyle/>
          <a:p>
            <a:pPr>
              <a:buFont typeface="Wingdings" panose="05000000000000000000" pitchFamily="2" charset="2"/>
              <a:buChar char="Ø"/>
            </a:pPr>
            <a:r>
              <a:rPr lang="de-DE" sz="3200" dirty="0">
                <a:solidFill>
                  <a:srgbClr val="0070C0"/>
                </a:solidFill>
              </a:rPr>
              <a:t>„Ich glaube dir“</a:t>
            </a:r>
          </a:p>
          <a:p>
            <a:pPr>
              <a:buFont typeface="Wingdings" panose="05000000000000000000" pitchFamily="2" charset="2"/>
              <a:buChar char="Ø"/>
            </a:pPr>
            <a:r>
              <a:rPr lang="de-DE" sz="3200" dirty="0">
                <a:solidFill>
                  <a:srgbClr val="0070C0"/>
                </a:solidFill>
              </a:rPr>
              <a:t>„Deine Gefühle sind richtig“</a:t>
            </a:r>
          </a:p>
          <a:p>
            <a:pPr>
              <a:buFont typeface="Wingdings" panose="05000000000000000000" pitchFamily="2" charset="2"/>
              <a:buChar char="Ø"/>
            </a:pPr>
            <a:r>
              <a:rPr lang="de-DE" sz="3200" dirty="0">
                <a:solidFill>
                  <a:srgbClr val="0070C0"/>
                </a:solidFill>
              </a:rPr>
              <a:t>„Du hast das Recht, Nein zu sagen“</a:t>
            </a:r>
          </a:p>
          <a:p>
            <a:pPr>
              <a:buFont typeface="Wingdings" panose="05000000000000000000" pitchFamily="2" charset="2"/>
              <a:buChar char="Ø"/>
            </a:pPr>
            <a:r>
              <a:rPr lang="de-DE" sz="3200" dirty="0">
                <a:solidFill>
                  <a:srgbClr val="0070C0"/>
                </a:solidFill>
              </a:rPr>
              <a:t>„Du bist nicht schuld“</a:t>
            </a:r>
          </a:p>
          <a:p>
            <a:pPr>
              <a:buFont typeface="Wingdings" panose="05000000000000000000" pitchFamily="2" charset="2"/>
              <a:buChar char="Ø"/>
            </a:pPr>
            <a:r>
              <a:rPr lang="de-DE" sz="3200" dirty="0">
                <a:solidFill>
                  <a:srgbClr val="0070C0"/>
                </a:solidFill>
              </a:rPr>
              <a:t>„Ich lass dich nicht alleine“</a:t>
            </a:r>
          </a:p>
          <a:p>
            <a:pPr marL="566928" indent="-457200">
              <a:buFont typeface="Wingdings" panose="05000000000000000000" pitchFamily="2" charset="2"/>
              <a:buChar char="Ø"/>
            </a:pPr>
            <a:endParaRPr lang="de-DE" sz="3200" dirty="0">
              <a:solidFill>
                <a:srgbClr val="0070C0"/>
              </a:solidFill>
            </a:endParaRPr>
          </a:p>
          <a:p>
            <a:pPr>
              <a:buFont typeface="Wingdings" panose="05000000000000000000" pitchFamily="2" charset="2"/>
              <a:buChar char="Ø"/>
            </a:pPr>
            <a:r>
              <a:rPr lang="de-DE" sz="3200" dirty="0">
                <a:solidFill>
                  <a:srgbClr val="0070C0"/>
                </a:solidFill>
              </a:rPr>
              <a:t>Nicht bohrend nachfragen</a:t>
            </a:r>
          </a:p>
          <a:p>
            <a:pPr>
              <a:buFont typeface="Wingdings" panose="05000000000000000000" pitchFamily="2" charset="2"/>
              <a:buChar char="Ø"/>
            </a:pPr>
            <a:r>
              <a:rPr lang="de-DE" sz="3200" dirty="0">
                <a:solidFill>
                  <a:srgbClr val="0070C0"/>
                </a:solidFill>
              </a:rPr>
              <a:t>Nicht Polizei / Detektiv*in spielen</a:t>
            </a:r>
          </a:p>
          <a:p>
            <a:pPr>
              <a:buFont typeface="Wingdings" panose="05000000000000000000" pitchFamily="2" charset="2"/>
              <a:buChar char="Ø"/>
            </a:pPr>
            <a:r>
              <a:rPr lang="de-DE" sz="3200" dirty="0">
                <a:solidFill>
                  <a:srgbClr val="0070C0"/>
                </a:solidFill>
              </a:rPr>
              <a:t>Alle Schritte gemeinsam besprechen</a:t>
            </a:r>
          </a:p>
          <a:p>
            <a:pPr>
              <a:buFont typeface="Wingdings" panose="05000000000000000000" pitchFamily="2" charset="2"/>
              <a:buChar char="Ø"/>
            </a:pPr>
            <a:r>
              <a:rPr lang="de-DE" sz="3200" dirty="0">
                <a:solidFill>
                  <a:srgbClr val="0070C0"/>
                </a:solidFill>
              </a:rPr>
              <a:t>Keine Geheimhaltung versprechen</a:t>
            </a:r>
            <a:endParaRPr lang="de-AT" sz="3200" dirty="0">
              <a:solidFill>
                <a:srgbClr val="0070C0"/>
              </a:solidFill>
            </a:endParaRPr>
          </a:p>
          <a:p>
            <a:pPr marL="109728" indent="0">
              <a:buNone/>
            </a:pPr>
            <a:endParaRPr lang="de-DE" sz="3200" dirty="0"/>
          </a:p>
          <a:p>
            <a:endParaRPr lang="de-AT" dirty="0"/>
          </a:p>
        </p:txBody>
      </p:sp>
    </p:spTree>
    <p:extLst>
      <p:ext uri="{BB962C8B-B14F-4D97-AF65-F5344CB8AC3E}">
        <p14:creationId xmlns:p14="http://schemas.microsoft.com/office/powerpoint/2010/main" val="16796052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quarter" idx="1"/>
          </p:nvPr>
        </p:nvSpPr>
        <p:spPr>
          <a:xfrm>
            <a:off x="533400" y="1772816"/>
            <a:ext cx="8503096" cy="4853136"/>
          </a:xfrm>
        </p:spPr>
        <p:txBody>
          <a:bodyPr>
            <a:noAutofit/>
          </a:bodyPr>
          <a:lstStyle/>
          <a:p>
            <a:pPr marL="0" indent="0">
              <a:buNone/>
            </a:pPr>
            <a:r>
              <a:rPr lang="de-AT" sz="2300" b="1" dirty="0">
                <a:solidFill>
                  <a:srgbClr val="0070C0"/>
                </a:solidFill>
              </a:rPr>
              <a:t>Bei Grenzverletzungen: </a:t>
            </a:r>
            <a:r>
              <a:rPr lang="de-AT" sz="2300" dirty="0">
                <a:solidFill>
                  <a:srgbClr val="0070C0"/>
                </a:solidFill>
              </a:rPr>
              <a:t>Ansprechen – Klarstellen – Grenzen aufzeigen</a:t>
            </a:r>
          </a:p>
          <a:p>
            <a:pPr marL="0" indent="0">
              <a:buNone/>
            </a:pPr>
            <a:r>
              <a:rPr lang="de-AT" sz="2400" b="1" dirty="0">
                <a:solidFill>
                  <a:srgbClr val="0070C0"/>
                </a:solidFill>
              </a:rPr>
              <a:t>Ab Übergriff:</a:t>
            </a:r>
          </a:p>
          <a:p>
            <a:pPr>
              <a:buFont typeface="Wingdings" panose="05000000000000000000" pitchFamily="2" charset="2"/>
              <a:buChar char="Ø"/>
            </a:pPr>
            <a:r>
              <a:rPr lang="de-AT" sz="2300" dirty="0">
                <a:solidFill>
                  <a:srgbClr val="0070C0"/>
                </a:solidFill>
              </a:rPr>
              <a:t>Unterstützung der betroffenen Person</a:t>
            </a:r>
          </a:p>
          <a:p>
            <a:pPr>
              <a:buFont typeface="Wingdings" panose="05000000000000000000" pitchFamily="2" charset="2"/>
              <a:buChar char="Ø"/>
            </a:pPr>
            <a:r>
              <a:rPr lang="de-AT" sz="2300" dirty="0">
                <a:solidFill>
                  <a:srgbClr val="0070C0"/>
                </a:solidFill>
              </a:rPr>
              <a:t>Recht auf Hilfe und Unterstützung!</a:t>
            </a:r>
          </a:p>
          <a:p>
            <a:pPr>
              <a:buFont typeface="Wingdings" panose="05000000000000000000" pitchFamily="2" charset="2"/>
              <a:buChar char="Ø"/>
            </a:pPr>
            <a:r>
              <a:rPr lang="de-AT" sz="2300" dirty="0">
                <a:solidFill>
                  <a:srgbClr val="0070C0"/>
                </a:solidFill>
              </a:rPr>
              <a:t>Überlegt handeln – Dokumentation</a:t>
            </a:r>
          </a:p>
          <a:p>
            <a:pPr>
              <a:buFont typeface="Wingdings" panose="05000000000000000000" pitchFamily="2" charset="2"/>
              <a:buChar char="Ø"/>
            </a:pPr>
            <a:r>
              <a:rPr lang="de-AT" sz="2300" dirty="0">
                <a:solidFill>
                  <a:srgbClr val="0070C0"/>
                </a:solidFill>
              </a:rPr>
              <a:t>Vertrauensvolles Gespräch mit einer kompetenten Person bzw. im Team/Leitung und externen Beratungsstellen (z.B. AK, Frauennotruf, Weißer Ring, Rat auf Draht)</a:t>
            </a:r>
          </a:p>
          <a:p>
            <a:pPr>
              <a:buFont typeface="Wingdings" panose="05000000000000000000" pitchFamily="2" charset="2"/>
              <a:buChar char="Ø"/>
            </a:pPr>
            <a:r>
              <a:rPr lang="de-AT" sz="2300" dirty="0">
                <a:solidFill>
                  <a:srgbClr val="0070C0"/>
                </a:solidFill>
              </a:rPr>
              <a:t>Fachberatung hinzuziehen (auch anonym)</a:t>
            </a:r>
          </a:p>
          <a:p>
            <a:pPr>
              <a:lnSpc>
                <a:spcPct val="120000"/>
              </a:lnSpc>
              <a:buFont typeface="Wingdings" panose="05000000000000000000" pitchFamily="2" charset="2"/>
              <a:buChar char="Ø"/>
            </a:pPr>
            <a:r>
              <a:rPr lang="de-DE" sz="2300" dirty="0">
                <a:solidFill>
                  <a:srgbClr val="0070C0"/>
                </a:solidFill>
              </a:rPr>
              <a:t>Information an die Leitung und bei Bedarf an das Umfeld/Team (in Rücksprache mit Leitung/Ordinariat)</a:t>
            </a:r>
            <a:endParaRPr lang="de-AT" sz="2300" dirty="0">
              <a:solidFill>
                <a:srgbClr val="0070C0"/>
              </a:solidFill>
            </a:endParaRPr>
          </a:p>
          <a:p>
            <a:pPr>
              <a:buFont typeface="Wingdings" panose="05000000000000000000" pitchFamily="2" charset="2"/>
              <a:buChar char="Ø"/>
            </a:pPr>
            <a:endParaRPr lang="de-AT" sz="2300" dirty="0">
              <a:solidFill>
                <a:srgbClr val="0070C0"/>
              </a:solidFill>
            </a:endParaRPr>
          </a:p>
          <a:p>
            <a:pPr>
              <a:buFont typeface="Wingdings" panose="05000000000000000000" pitchFamily="2" charset="2"/>
              <a:buChar char="Ø"/>
            </a:pPr>
            <a:endParaRPr lang="de-AT" sz="2300" dirty="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67</a:t>
            </a:fld>
            <a:endParaRPr lang="de-AT"/>
          </a:p>
        </p:txBody>
      </p:sp>
      <p:sp>
        <p:nvSpPr>
          <p:cNvPr id="6" name="Titel 5">
            <a:extLst>
              <a:ext uri="{FF2B5EF4-FFF2-40B4-BE49-F238E27FC236}">
                <a16:creationId xmlns:a16="http://schemas.microsoft.com/office/drawing/2014/main" id="{8E8CB076-C010-464F-A25A-E08C37B5A080}"/>
              </a:ext>
            </a:extLst>
          </p:cNvPr>
          <p:cNvSpPr>
            <a:spLocks noGrp="1"/>
          </p:cNvSpPr>
          <p:nvPr>
            <p:ph type="title"/>
          </p:nvPr>
        </p:nvSpPr>
        <p:spPr>
          <a:xfrm>
            <a:off x="1599480" y="-2568"/>
            <a:ext cx="7547186" cy="1221768"/>
          </a:xfrm>
        </p:spPr>
        <p:txBody>
          <a:bodyPr vert="horz" lIns="91440" tIns="45720" rIns="91440" bIns="45720" anchor="ctr">
            <a:normAutofit/>
          </a:bodyPr>
          <a:lstStyle/>
          <a:p>
            <a:pPr algn="ctr"/>
            <a:r>
              <a:rPr lang="de-DE" sz="3000" b="1" dirty="0">
                <a:solidFill>
                  <a:srgbClr val="00B050"/>
                </a:solidFill>
              </a:rPr>
              <a:t>Maßnahmen</a:t>
            </a:r>
            <a:endParaRPr lang="de-AT" sz="3000" b="1" dirty="0">
              <a:solidFill>
                <a:srgbClr val="00B050"/>
              </a:solidFill>
            </a:endParaRPr>
          </a:p>
        </p:txBody>
      </p:sp>
      <p:pic>
        <p:nvPicPr>
          <p:cNvPr id="9" name="Grafik 8"/>
          <p:cNvPicPr>
            <a:picLocks noChangeAspect="1"/>
          </p:cNvPicPr>
          <p:nvPr/>
        </p:nvPicPr>
        <p:blipFill rotWithShape="1">
          <a:blip r:embed="rId3"/>
          <a:srcRect r="13405"/>
          <a:stretch/>
        </p:blipFill>
        <p:spPr>
          <a:xfrm>
            <a:off x="7104800" y="2736754"/>
            <a:ext cx="1512168" cy="1100949"/>
          </a:xfrm>
          <a:prstGeom prst="rect">
            <a:avLst/>
          </a:prstGeom>
        </p:spPr>
      </p:pic>
    </p:spTree>
    <p:extLst>
      <p:ext uri="{BB962C8B-B14F-4D97-AF65-F5344CB8AC3E}">
        <p14:creationId xmlns:p14="http://schemas.microsoft.com/office/powerpoint/2010/main" val="40610557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quarter" idx="1"/>
          </p:nvPr>
        </p:nvSpPr>
        <p:spPr>
          <a:xfrm>
            <a:off x="533400" y="1628800"/>
            <a:ext cx="8503096" cy="4997152"/>
          </a:xfrm>
        </p:spPr>
        <p:txBody>
          <a:bodyPr vert="horz" lIns="91440" tIns="45720" rIns="91440" bIns="45720" anchor="t">
            <a:noAutofit/>
          </a:bodyPr>
          <a:lstStyle/>
          <a:p>
            <a:pPr>
              <a:buFont typeface="Wingdings" panose="05000000000000000000" pitchFamily="2" charset="2"/>
              <a:buChar char="Ø"/>
            </a:pPr>
            <a:r>
              <a:rPr lang="de-AT" sz="1800" dirty="0">
                <a:solidFill>
                  <a:srgbClr val="0070C0"/>
                </a:solidFill>
              </a:rPr>
              <a:t>In </a:t>
            </a:r>
            <a:r>
              <a:rPr lang="de-AT" sz="1800" b="1" dirty="0">
                <a:solidFill>
                  <a:srgbClr val="0070C0"/>
                </a:solidFill>
              </a:rPr>
              <a:t>kirchlichen Einrichtungen:</a:t>
            </a:r>
            <a:r>
              <a:rPr lang="de-AT" sz="1800" dirty="0">
                <a:solidFill>
                  <a:srgbClr val="0070C0"/>
                </a:solidFill>
              </a:rPr>
              <a:t> </a:t>
            </a:r>
            <a:r>
              <a:rPr lang="de-AT" sz="1800" b="1" u="sng" dirty="0">
                <a:solidFill>
                  <a:srgbClr val="0070C0"/>
                </a:solidFill>
              </a:rPr>
              <a:t>Meldepflicht an die Ombudsstelle:</a:t>
            </a:r>
          </a:p>
          <a:p>
            <a:pPr lvl="1">
              <a:buFont typeface="Wingdings" panose="05000000000000000000" pitchFamily="2" charset="2"/>
              <a:buChar char="Ø"/>
            </a:pPr>
            <a:r>
              <a:rPr lang="de-AT" sz="1800" dirty="0">
                <a:solidFill>
                  <a:srgbClr val="0070C0"/>
                </a:solidFill>
              </a:rPr>
              <a:t>Alle in der kath. Kirche tägigen Personen haben die Verpflichtung, jeden bekannt gewordenen Verdacht auf einen Übergriff bzw. strafrechtlich relevanten Übergriff einer diözesanen Ombudsstelle zu melden. </a:t>
            </a:r>
          </a:p>
          <a:p>
            <a:pPr lvl="1">
              <a:buFont typeface="Wingdings" panose="05000000000000000000" pitchFamily="2" charset="2"/>
              <a:buChar char="Ø"/>
            </a:pPr>
            <a:r>
              <a:rPr lang="de-AT" sz="1800" dirty="0">
                <a:solidFill>
                  <a:srgbClr val="0070C0"/>
                </a:solidFill>
              </a:rPr>
              <a:t>direkt oder über Stabsstelle Prävention, Ordinariat oder Vorgesetzte (Diese sind wiederum verpflichtet, unverzüglich die Ombudsstelle zu informieren)</a:t>
            </a:r>
            <a:endParaRPr lang="de-AT" sz="1800" b="1" u="sng" dirty="0">
              <a:solidFill>
                <a:srgbClr val="0070C0"/>
              </a:solidFill>
            </a:endParaRPr>
          </a:p>
          <a:p>
            <a:pPr>
              <a:buFont typeface="Wingdings" panose="05000000000000000000" pitchFamily="2" charset="2"/>
              <a:buChar char="Ø"/>
            </a:pPr>
            <a:r>
              <a:rPr lang="de-DE" sz="1800" dirty="0">
                <a:solidFill>
                  <a:srgbClr val="0070C0"/>
                </a:solidFill>
              </a:rPr>
              <a:t>Bei </a:t>
            </a:r>
            <a:r>
              <a:rPr lang="de-DE" sz="1800" b="1" dirty="0">
                <a:solidFill>
                  <a:srgbClr val="0070C0"/>
                </a:solidFill>
              </a:rPr>
              <a:t>häuslicher Gewalt: </a:t>
            </a:r>
          </a:p>
          <a:p>
            <a:pPr lvl="1">
              <a:buFont typeface="Wingdings" panose="05000000000000000000" pitchFamily="2" charset="2"/>
              <a:buChar char="Ø"/>
            </a:pPr>
            <a:r>
              <a:rPr lang="de-DE" sz="1800" dirty="0">
                <a:solidFill>
                  <a:srgbClr val="0070C0"/>
                </a:solidFill>
              </a:rPr>
              <a:t>Beratungsstelle (Rat auf Draht, Frauennotruf) und Präventionsbeauftragte*n und/oder Stabsstelle informieren</a:t>
            </a:r>
          </a:p>
          <a:p>
            <a:pPr lvl="1">
              <a:buFont typeface="Wingdings" panose="05000000000000000000" pitchFamily="2" charset="2"/>
              <a:buChar char="Ø"/>
            </a:pPr>
            <a:r>
              <a:rPr lang="de-DE" sz="1800" dirty="0">
                <a:solidFill>
                  <a:srgbClr val="0070C0"/>
                </a:solidFill>
              </a:rPr>
              <a:t>Mitteilungspflicht an die Kinder- und Jugendhilfe (Kindeswohlgefährdungsmeldung): alle Einrichtungen zur Betreuung oder zum Unterricht von Kindern und Jugendlichen (z.B. auch Pfarren)</a:t>
            </a:r>
          </a:p>
          <a:p>
            <a:pPr>
              <a:buFont typeface="Wingdings" panose="05000000000000000000" pitchFamily="2" charset="2"/>
              <a:buChar char="Ø"/>
            </a:pPr>
            <a:r>
              <a:rPr lang="de-AT" sz="1800" dirty="0">
                <a:solidFill>
                  <a:srgbClr val="0070C0"/>
                </a:solidFill>
              </a:rPr>
              <a:t>Eine </a:t>
            </a:r>
            <a:r>
              <a:rPr lang="de-AT" sz="1800" b="1" dirty="0">
                <a:solidFill>
                  <a:srgbClr val="0070C0"/>
                </a:solidFill>
              </a:rPr>
              <a:t>Anzeigepflicht</a:t>
            </a:r>
            <a:r>
              <a:rPr lang="de-AT" sz="1800" dirty="0">
                <a:solidFill>
                  <a:srgbClr val="0070C0"/>
                </a:solidFill>
              </a:rPr>
              <a:t> von geplanten oder geschehenen Straftaten besteht in der Regel nicht. (Ausnahmen: Behörden (</a:t>
            </a:r>
            <a:r>
              <a:rPr lang="de-AT" sz="1800" dirty="0" err="1">
                <a:solidFill>
                  <a:srgbClr val="0070C0"/>
                </a:solidFill>
              </a:rPr>
              <a:t>z.B</a:t>
            </a:r>
            <a:r>
              <a:rPr lang="de-AT" sz="1800" dirty="0">
                <a:solidFill>
                  <a:srgbClr val="0070C0"/>
                </a:solidFill>
              </a:rPr>
              <a:t> Sozialamt, Schule usw.) und einige Berufsgruppen</a:t>
            </a:r>
            <a:r>
              <a:rPr lang="de-DE" sz="1800" dirty="0">
                <a:solidFill>
                  <a:srgbClr val="0070C0"/>
                </a:solidFill>
              </a:rPr>
              <a:t> wie z.B. Gesundheitsberufe, </a:t>
            </a:r>
            <a:r>
              <a:rPr lang="de-DE" sz="1800" dirty="0" err="1">
                <a:solidFill>
                  <a:srgbClr val="0070C0"/>
                </a:solidFill>
              </a:rPr>
              <a:t>Pädagog</a:t>
            </a:r>
            <a:r>
              <a:rPr lang="de-DE" sz="1800" dirty="0">
                <a:solidFill>
                  <a:srgbClr val="0070C0"/>
                </a:solidFill>
              </a:rPr>
              <a:t>*innen))</a:t>
            </a:r>
          </a:p>
          <a:p>
            <a:pPr lvl="2">
              <a:lnSpc>
                <a:spcPct val="120000"/>
              </a:lnSpc>
              <a:spcBef>
                <a:spcPts val="0"/>
              </a:spcBef>
              <a:buClr>
                <a:srgbClr val="00B0F0"/>
              </a:buClr>
              <a:buFont typeface="Wingdings" panose="05000000000000000000" pitchFamily="2" charset="2"/>
              <a:buChar char="Ø"/>
            </a:pPr>
            <a:endParaRPr lang="de-AT" sz="2100" dirty="0">
              <a:solidFill>
                <a:srgbClr val="0070C0"/>
              </a:solidFill>
            </a:endParaRPr>
          </a:p>
          <a:p>
            <a:pPr>
              <a:buFont typeface="Wingdings" panose="05000000000000000000" pitchFamily="2" charset="2"/>
              <a:buChar char="Ø"/>
            </a:pPr>
            <a:endParaRPr lang="de-AT" sz="2300" dirty="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68</a:t>
            </a:fld>
            <a:endParaRPr lang="de-AT"/>
          </a:p>
        </p:txBody>
      </p:sp>
      <p:sp>
        <p:nvSpPr>
          <p:cNvPr id="6" name="Titel 5">
            <a:extLst>
              <a:ext uri="{FF2B5EF4-FFF2-40B4-BE49-F238E27FC236}">
                <a16:creationId xmlns:a16="http://schemas.microsoft.com/office/drawing/2014/main" id="{8E8CB076-C010-464F-A25A-E08C37B5A080}"/>
              </a:ext>
            </a:extLst>
          </p:cNvPr>
          <p:cNvSpPr>
            <a:spLocks noGrp="1"/>
          </p:cNvSpPr>
          <p:nvPr>
            <p:ph type="title"/>
          </p:nvPr>
        </p:nvSpPr>
        <p:spPr>
          <a:xfrm>
            <a:off x="1907704" y="-2568"/>
            <a:ext cx="7238962" cy="1221768"/>
          </a:xfrm>
        </p:spPr>
        <p:txBody>
          <a:bodyPr vert="horz" lIns="91440" tIns="45720" rIns="91440" bIns="45720" anchor="ctr">
            <a:normAutofit/>
          </a:bodyPr>
          <a:lstStyle/>
          <a:p>
            <a:pPr algn="ctr"/>
            <a:r>
              <a:rPr lang="de-DE" sz="3000" b="1" dirty="0">
                <a:solidFill>
                  <a:srgbClr val="00B050"/>
                </a:solidFill>
              </a:rPr>
              <a:t>Meldepflicht - Anzeigepflicht</a:t>
            </a:r>
            <a:endParaRPr lang="de-AT" sz="3000" b="1">
              <a:solidFill>
                <a:srgbClr val="00B050"/>
              </a:solidFill>
            </a:endParaRPr>
          </a:p>
        </p:txBody>
      </p:sp>
    </p:spTree>
    <p:extLst>
      <p:ext uri="{BB962C8B-B14F-4D97-AF65-F5344CB8AC3E}">
        <p14:creationId xmlns:p14="http://schemas.microsoft.com/office/powerpoint/2010/main" val="1801026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69</a:t>
            </a:fld>
            <a:endParaRPr lang="de-AT"/>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0311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a:xfrm>
            <a:off x="1619672" y="-927"/>
            <a:ext cx="7520903" cy="1272353"/>
          </a:xfrm>
        </p:spPr>
        <p:txBody>
          <a:bodyPr/>
          <a:lstStyle/>
          <a:p>
            <a:r>
              <a:rPr lang="de-DE" b="1">
                <a:solidFill>
                  <a:srgbClr val="00B050"/>
                </a:solidFill>
              </a:rPr>
              <a:t>Diözesane Ombudsstelle</a:t>
            </a:r>
            <a:endParaRPr lang="de-AT" b="1">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70</a:t>
            </a:fld>
            <a:endParaRPr lang="de-AT"/>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a:t>Aufgaben</a:t>
            </a:r>
            <a:endParaRPr lang="de-AT" sz="6000"/>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normAutofit fontScale="92500" lnSpcReduction="20000"/>
          </a:bodyPr>
          <a:lstStyle/>
          <a:p>
            <a:pPr lvl="0">
              <a:buFont typeface="Wingdings" panose="05000000000000000000" pitchFamily="2" charset="2"/>
              <a:buChar char="Ø"/>
            </a:pPr>
            <a:r>
              <a:rPr lang="de-AT" sz="3200" dirty="0">
                <a:solidFill>
                  <a:srgbClr val="00B0F0"/>
                </a:solidFill>
              </a:rPr>
              <a:t>Hilfe für Betroffene von jeder Art von Gewalt durch kirchliche Mitarbeiter*innen </a:t>
            </a:r>
          </a:p>
          <a:p>
            <a:pPr lvl="0">
              <a:buFont typeface="Wingdings" panose="05000000000000000000" pitchFamily="2" charset="2"/>
              <a:buChar char="Ø"/>
            </a:pPr>
            <a:r>
              <a:rPr lang="de-DE" sz="3200" dirty="0">
                <a:solidFill>
                  <a:srgbClr val="00B0F0"/>
                </a:solidFill>
              </a:rPr>
              <a:t>Meldestelle</a:t>
            </a:r>
            <a:endParaRPr lang="de-AT" sz="3200" dirty="0">
              <a:solidFill>
                <a:srgbClr val="00B0F0"/>
              </a:solidFill>
            </a:endParaRPr>
          </a:p>
          <a:p>
            <a:pPr lvl="0">
              <a:buFont typeface="Wingdings" panose="05000000000000000000" pitchFamily="2" charset="2"/>
              <a:buChar char="Ø"/>
            </a:pPr>
            <a:r>
              <a:rPr lang="de-AT" sz="3200" dirty="0">
                <a:solidFill>
                  <a:srgbClr val="00B0F0"/>
                </a:solidFill>
              </a:rPr>
              <a:t>Klärung </a:t>
            </a:r>
            <a:r>
              <a:rPr lang="de-AT" sz="3200" b="0" dirty="0">
                <a:solidFill>
                  <a:srgbClr val="00B0F0"/>
                </a:solidFill>
              </a:rPr>
              <a:t>des Sachverhaltes bei Verdacht </a:t>
            </a:r>
          </a:p>
          <a:p>
            <a:pPr lvl="0">
              <a:buFont typeface="Wingdings" panose="05000000000000000000" pitchFamily="2" charset="2"/>
              <a:buChar char="Ø"/>
            </a:pPr>
            <a:r>
              <a:rPr lang="de-AT" sz="3200" dirty="0">
                <a:solidFill>
                  <a:srgbClr val="00B0F0"/>
                </a:solidFill>
              </a:rPr>
              <a:t>Entlastungsgespräche mit Therapeut*innen</a:t>
            </a:r>
          </a:p>
          <a:p>
            <a:pPr lvl="0">
              <a:buFont typeface="Wingdings" panose="05000000000000000000" pitchFamily="2" charset="2"/>
              <a:buChar char="Ø"/>
            </a:pPr>
            <a:r>
              <a:rPr lang="de-AT" sz="3200" dirty="0">
                <a:solidFill>
                  <a:srgbClr val="00B0F0"/>
                </a:solidFill>
              </a:rPr>
              <a:t>Team: </a:t>
            </a:r>
            <a:r>
              <a:rPr lang="de-AT" sz="3200" dirty="0" err="1">
                <a:solidFill>
                  <a:srgbClr val="00B0F0"/>
                </a:solidFill>
              </a:rPr>
              <a:t>unabh</a:t>
            </a:r>
            <a:r>
              <a:rPr lang="de-AT" sz="3200" dirty="0">
                <a:solidFill>
                  <a:srgbClr val="00B0F0"/>
                </a:solidFill>
              </a:rPr>
              <a:t>. Expert*innen und Experten</a:t>
            </a:r>
          </a:p>
          <a:p>
            <a:pPr marL="0" indent="0">
              <a:buNone/>
            </a:pPr>
            <a:endParaRPr lang="de-AT" dirty="0"/>
          </a:p>
        </p:txBody>
      </p:sp>
    </p:spTree>
    <p:extLst>
      <p:ext uri="{BB962C8B-B14F-4D97-AF65-F5344CB8AC3E}">
        <p14:creationId xmlns:p14="http://schemas.microsoft.com/office/powerpoint/2010/main" val="31585536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4853" y="-917"/>
            <a:ext cx="7525225" cy="1273139"/>
          </a:xfrm>
          <a:noFill/>
        </p:spPr>
        <p:txBody>
          <a:bodyPr>
            <a:normAutofit/>
          </a:bodyPr>
          <a:lstStyle/>
          <a:p>
            <a:pPr algn="ctr"/>
            <a:r>
              <a:rPr lang="de-DE" sz="3000" b="1">
                <a:solidFill>
                  <a:srgbClr val="00B050"/>
                </a:solidFill>
              </a:rPr>
              <a:t>Meldung an die Ombudsstelle heißt…</a:t>
            </a:r>
            <a:endParaRPr lang="de-AT" sz="3000" b="1">
              <a:solidFill>
                <a:srgbClr val="00B050"/>
              </a:solidFill>
            </a:endParaRPr>
          </a:p>
        </p:txBody>
      </p:sp>
      <p:sp>
        <p:nvSpPr>
          <p:cNvPr id="4" name="Inhaltsplatzhalter 3"/>
          <p:cNvSpPr>
            <a:spLocks noGrp="1"/>
          </p:cNvSpPr>
          <p:nvPr>
            <p:ph sz="quarter" idx="1"/>
          </p:nvPr>
        </p:nvSpPr>
        <p:spPr>
          <a:xfrm>
            <a:off x="533400" y="1685818"/>
            <a:ext cx="8232648" cy="4495800"/>
          </a:xfrm>
        </p:spPr>
        <p:txBody>
          <a:bodyPr vert="horz" lIns="91440" tIns="45720" rIns="91440" bIns="45720" anchor="t">
            <a:normAutofit fontScale="92500" lnSpcReduction="20000"/>
          </a:bodyPr>
          <a:lstStyle/>
          <a:p>
            <a:pPr>
              <a:buFont typeface="Wingdings" panose="05000000000000000000" pitchFamily="2" charset="2"/>
              <a:buChar char="Ø"/>
            </a:pPr>
            <a:r>
              <a:rPr lang="de-DE" sz="2000" u="sng" dirty="0">
                <a:solidFill>
                  <a:srgbClr val="0070C0"/>
                </a:solidFill>
              </a:rPr>
              <a:t>Für die meldende Person:</a:t>
            </a:r>
          </a:p>
          <a:p>
            <a:pPr lvl="1">
              <a:buFont typeface="Wingdings" panose="05000000000000000000" pitchFamily="2" charset="2"/>
              <a:buChar char="Ø"/>
            </a:pPr>
            <a:r>
              <a:rPr lang="de-DE" sz="2000" dirty="0">
                <a:solidFill>
                  <a:srgbClr val="0070C0"/>
                </a:solidFill>
              </a:rPr>
              <a:t>Klärungshilfe, Entlastungsgespräch, Dokumentation und Ablage</a:t>
            </a:r>
          </a:p>
          <a:p>
            <a:pPr>
              <a:buFont typeface="Wingdings" panose="05000000000000000000" pitchFamily="2" charset="2"/>
              <a:buChar char="Ø"/>
            </a:pPr>
            <a:r>
              <a:rPr lang="de-DE" sz="2000" u="sng" dirty="0">
                <a:solidFill>
                  <a:srgbClr val="0070C0"/>
                </a:solidFill>
              </a:rPr>
              <a:t>Für Betroffene von Gewalt:</a:t>
            </a:r>
          </a:p>
          <a:p>
            <a:pPr lvl="1">
              <a:buFont typeface="Wingdings" panose="05000000000000000000" pitchFamily="2" charset="2"/>
              <a:buChar char="Ø"/>
            </a:pPr>
            <a:r>
              <a:rPr lang="de-DE" sz="2000" dirty="0">
                <a:solidFill>
                  <a:srgbClr val="0070C0"/>
                </a:solidFill>
              </a:rPr>
              <a:t>Gesprächs- und Therapieangebot (kann auch später in Anspruch genommen werden)</a:t>
            </a:r>
          </a:p>
          <a:p>
            <a:pPr lvl="1">
              <a:buFont typeface="Wingdings" panose="05000000000000000000" pitchFamily="2" charset="2"/>
              <a:buChar char="Ø"/>
            </a:pPr>
            <a:r>
              <a:rPr lang="de-DE" sz="2000" dirty="0">
                <a:solidFill>
                  <a:srgbClr val="0070C0"/>
                </a:solidFill>
              </a:rPr>
              <a:t>Weitere Schritte nur mit Zustimmung der Betroffenen</a:t>
            </a:r>
          </a:p>
          <a:p>
            <a:pPr>
              <a:buFont typeface="Wingdings" panose="05000000000000000000" pitchFamily="2" charset="2"/>
              <a:buChar char="Ø"/>
            </a:pPr>
            <a:r>
              <a:rPr lang="de-DE" sz="2000" u="sng" dirty="0">
                <a:solidFill>
                  <a:srgbClr val="0070C0"/>
                </a:solidFill>
              </a:rPr>
              <a:t>Für die Diözesanleitung (wenn Zustimmung zur Weiterleitung vorliegt):</a:t>
            </a:r>
          </a:p>
          <a:p>
            <a:pPr lvl="1">
              <a:buFont typeface="Wingdings" panose="05000000000000000000" pitchFamily="2" charset="2"/>
              <a:buChar char="Ø"/>
            </a:pPr>
            <a:r>
              <a:rPr lang="de-DE" sz="2000" dirty="0">
                <a:solidFill>
                  <a:srgbClr val="0070C0"/>
                </a:solidFill>
              </a:rPr>
              <a:t>Befassung der diözesanen Kommission (ev. Krisenstab)</a:t>
            </a:r>
          </a:p>
          <a:p>
            <a:pPr lvl="1">
              <a:buFont typeface="Wingdings" panose="05000000000000000000" pitchFamily="2" charset="2"/>
              <a:buChar char="Ø"/>
            </a:pPr>
            <a:r>
              <a:rPr lang="de-DE" sz="2000" dirty="0">
                <a:solidFill>
                  <a:srgbClr val="0070C0"/>
                </a:solidFill>
              </a:rPr>
              <a:t>Einschätzung ob „Gefahr im Verzug“ (Opferperspektive maßgeblich)</a:t>
            </a:r>
            <a:endParaRPr lang="de-AT" sz="2000" dirty="0">
              <a:solidFill>
                <a:srgbClr val="0070C0"/>
              </a:solidFill>
            </a:endParaRPr>
          </a:p>
          <a:p>
            <a:pPr lvl="2">
              <a:buFont typeface="Wingdings" panose="05000000000000000000" pitchFamily="2" charset="2"/>
              <a:buChar char="Ø"/>
            </a:pPr>
            <a:r>
              <a:rPr lang="de-DE" sz="2000" dirty="0">
                <a:solidFill>
                  <a:srgbClr val="0070C0"/>
                </a:solidFill>
              </a:rPr>
              <a:t>Gespräch mit beschuldigter Person </a:t>
            </a:r>
          </a:p>
          <a:p>
            <a:pPr lvl="3">
              <a:buClr>
                <a:srgbClr val="00B0F0"/>
              </a:buClr>
              <a:buFont typeface="Wingdings" panose="05000000000000000000" pitchFamily="2" charset="2"/>
              <a:buChar char="Ø"/>
            </a:pPr>
            <a:r>
              <a:rPr lang="de-DE" dirty="0">
                <a:solidFill>
                  <a:srgbClr val="0070C0"/>
                </a:solidFill>
              </a:rPr>
              <a:t>Erhärteter Verdacht: Dienstfreistellung</a:t>
            </a:r>
          </a:p>
          <a:p>
            <a:pPr lvl="4">
              <a:buClr>
                <a:srgbClr val="00B0F0"/>
              </a:buClr>
              <a:buFont typeface="Wingdings" panose="05000000000000000000" pitchFamily="2" charset="2"/>
              <a:buChar char="Ø"/>
            </a:pPr>
            <a:r>
              <a:rPr lang="de-DE" dirty="0">
                <a:solidFill>
                  <a:srgbClr val="0070C0"/>
                </a:solidFill>
              </a:rPr>
              <a:t>Sachverhaltsdarstellung an Staatsanwaltschaft</a:t>
            </a:r>
          </a:p>
          <a:p>
            <a:pPr marL="91440" indent="0">
              <a:buClr>
                <a:srgbClr val="00B0F0"/>
              </a:buClr>
              <a:buNone/>
            </a:pPr>
            <a:r>
              <a:rPr lang="de-DE" dirty="0">
                <a:solidFill>
                  <a:srgbClr val="0070C0"/>
                </a:solidFill>
              </a:rPr>
              <a:t>Mit der meldenden Person muss aufmerksam und sensibel umgegangen werden. Auch sie braucht Schutz.</a:t>
            </a:r>
            <a:endParaRPr lang="de-AT" dirty="0">
              <a:solidFill>
                <a:srgbClr val="0070C0"/>
              </a:solidFill>
            </a:endParaRPr>
          </a:p>
          <a:p>
            <a:pPr lvl="4">
              <a:buClr>
                <a:srgbClr val="00B0F0"/>
              </a:buClr>
              <a:buFont typeface="Wingdings" panose="05000000000000000000" pitchFamily="2" charset="2"/>
              <a:buChar char="Ø"/>
            </a:pPr>
            <a:endParaRPr lang="de-DE" dirty="0">
              <a:solidFill>
                <a:srgbClr val="0070C0"/>
              </a:solidFill>
            </a:endParaRPr>
          </a:p>
          <a:p>
            <a:pPr marL="754380" lvl="1" indent="-342900">
              <a:buFont typeface="Wingdings" panose="05000000000000000000" pitchFamily="2" charset="2"/>
              <a:buChar char="Ø"/>
            </a:pPr>
            <a:endParaRPr lang="de-DE" sz="2800" dirty="0">
              <a:solidFill>
                <a:srgbClr val="0070C0"/>
              </a:solidFill>
            </a:endParaRPr>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71</a:t>
            </a:fld>
            <a:endParaRPr lang="de-AT"/>
          </a:p>
        </p:txBody>
      </p:sp>
    </p:spTree>
    <p:extLst>
      <p:ext uri="{BB962C8B-B14F-4D97-AF65-F5344CB8AC3E}">
        <p14:creationId xmlns:p14="http://schemas.microsoft.com/office/powerpoint/2010/main" val="30991578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72</a:t>
            </a:fld>
            <a:endParaRPr lang="de-AT"/>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17968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a:xfrm>
            <a:off x="1619672" y="-927"/>
            <a:ext cx="7520903" cy="1280914"/>
          </a:xfrm>
        </p:spPr>
        <p:txBody>
          <a:bodyPr vert="horz" lIns="91440" tIns="45720" rIns="91440" bIns="45720" anchor="ctr">
            <a:noAutofit/>
          </a:bodyPr>
          <a:lstStyle/>
          <a:p>
            <a:r>
              <a:rPr lang="de-DE" sz="3000" b="1" dirty="0">
                <a:solidFill>
                  <a:srgbClr val="00B050"/>
                </a:solidFill>
              </a:rPr>
              <a:t>Diözesane Kommission (DK)</a:t>
            </a:r>
            <a:endParaRPr lang="de-AT" sz="3000" b="1">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73</a:t>
            </a:fld>
            <a:endParaRPr lang="de-AT"/>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a:t>Aufgaben</a:t>
            </a:r>
            <a:endParaRPr lang="de-AT" sz="6000"/>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normAutofit fontScale="85000" lnSpcReduction="10000"/>
          </a:bodyPr>
          <a:lstStyle/>
          <a:p>
            <a:pPr lvl="0">
              <a:buFont typeface="Wingdings" panose="05000000000000000000" pitchFamily="2" charset="2"/>
              <a:buChar char="Ø"/>
            </a:pPr>
            <a:r>
              <a:rPr lang="de-DE" sz="3200" dirty="0">
                <a:solidFill>
                  <a:srgbClr val="00B0F0"/>
                </a:solidFill>
              </a:rPr>
              <a:t>In jeder Diözese</a:t>
            </a:r>
          </a:p>
          <a:p>
            <a:pPr lvl="0">
              <a:buFont typeface="Wingdings" panose="05000000000000000000" pitchFamily="2" charset="2"/>
              <a:buChar char="Ø"/>
            </a:pPr>
            <a:r>
              <a:rPr lang="de-DE" sz="3200" dirty="0">
                <a:solidFill>
                  <a:srgbClr val="00B0F0"/>
                </a:solidFill>
              </a:rPr>
              <a:t>Überprüfung der Fakten (Ort/Zeit/Name)</a:t>
            </a:r>
            <a:endParaRPr lang="de-AT" sz="3200" dirty="0">
              <a:solidFill>
                <a:srgbClr val="00B0F0"/>
              </a:solidFill>
            </a:endParaRPr>
          </a:p>
          <a:p>
            <a:pPr lvl="0">
              <a:buFont typeface="Wingdings" panose="05000000000000000000" pitchFamily="2" charset="2"/>
              <a:buChar char="Ø"/>
            </a:pPr>
            <a:r>
              <a:rPr lang="de-AT" sz="3200" dirty="0">
                <a:solidFill>
                  <a:srgbClr val="00B0F0"/>
                </a:solidFill>
              </a:rPr>
              <a:t>Stellungnahme von Beschuldigter*m u. Institution</a:t>
            </a:r>
            <a:endParaRPr lang="de-DE" sz="3200" dirty="0">
              <a:solidFill>
                <a:srgbClr val="00B0F0"/>
              </a:solidFill>
            </a:endParaRPr>
          </a:p>
          <a:p>
            <a:pPr lvl="0">
              <a:buFont typeface="Wingdings" panose="05000000000000000000" pitchFamily="2" charset="2"/>
              <a:buChar char="Ø"/>
            </a:pPr>
            <a:r>
              <a:rPr lang="de-DE" sz="3200" dirty="0">
                <a:solidFill>
                  <a:srgbClr val="00B0F0"/>
                </a:solidFill>
              </a:rPr>
              <a:t>Empfiehlt Maßnahmen im Blick auf die*den Beschuldigte*n</a:t>
            </a:r>
          </a:p>
          <a:p>
            <a:pPr>
              <a:buFont typeface="Wingdings" panose="05000000000000000000" pitchFamily="2" charset="2"/>
              <a:buChar char="Ø"/>
            </a:pPr>
            <a:r>
              <a:rPr lang="de-DE" sz="3200" dirty="0">
                <a:solidFill>
                  <a:srgbClr val="00B0F0"/>
                </a:solidFill>
              </a:rPr>
              <a:t>Mitglieder: forensischer Psychiater, klinische Psychologin, Experte in Kirchenrecht und weltlichem Recht, Sozialarbeiterin, Vertretung von Orden </a:t>
            </a:r>
          </a:p>
          <a:p>
            <a:pPr marL="0" indent="0">
              <a:buNone/>
            </a:pPr>
            <a:endParaRPr lang="de-AT" dirty="0"/>
          </a:p>
        </p:txBody>
      </p:sp>
    </p:spTree>
    <p:extLst>
      <p:ext uri="{BB962C8B-B14F-4D97-AF65-F5344CB8AC3E}">
        <p14:creationId xmlns:p14="http://schemas.microsoft.com/office/powerpoint/2010/main" val="18519723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808CC281-AF55-2565-2F35-C56F1157B26C}"/>
              </a:ext>
            </a:extLst>
          </p:cNvPr>
          <p:cNvSpPr>
            <a:spLocks noGrp="1"/>
          </p:cNvSpPr>
          <p:nvPr>
            <p:ph type="title"/>
          </p:nvPr>
        </p:nvSpPr>
        <p:spPr>
          <a:xfrm>
            <a:off x="1592241" y="-2568"/>
            <a:ext cx="7555437" cy="1281700"/>
          </a:xfrm>
        </p:spPr>
        <p:txBody>
          <a:bodyPr vert="horz" lIns="91440" tIns="45720" rIns="91440" bIns="45720" anchor="ctr">
            <a:normAutofit/>
          </a:bodyPr>
          <a:lstStyle/>
          <a:p>
            <a:pPr algn="ctr"/>
            <a:r>
              <a:rPr lang="de-DE" sz="3000" b="1" dirty="0">
                <a:solidFill>
                  <a:srgbClr val="00B050"/>
                </a:solidFill>
              </a:rPr>
              <a:t>Maßnahmen</a:t>
            </a:r>
            <a:endParaRPr lang="de-AT" sz="3000" b="1">
              <a:solidFill>
                <a:srgbClr val="00B050"/>
              </a:solidFill>
            </a:endParaRPr>
          </a:p>
        </p:txBody>
      </p:sp>
      <p:sp>
        <p:nvSpPr>
          <p:cNvPr id="3" name="Foliennummernplatzhalter 2">
            <a:extLst>
              <a:ext uri="{FF2B5EF4-FFF2-40B4-BE49-F238E27FC236}">
                <a16:creationId xmlns:a16="http://schemas.microsoft.com/office/drawing/2014/main" id="{35B6C00F-10E0-06A0-6F9C-C0A2B1324E33}"/>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74</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5" name="Inhaltsplatzhalter 4">
            <a:extLst>
              <a:ext uri="{FF2B5EF4-FFF2-40B4-BE49-F238E27FC236}">
                <a16:creationId xmlns:a16="http://schemas.microsoft.com/office/drawing/2014/main" id="{81F58BFD-CF6E-9DBF-7935-9985FCBF441A}"/>
              </a:ext>
            </a:extLst>
          </p:cNvPr>
          <p:cNvSpPr>
            <a:spLocks noGrp="1"/>
          </p:cNvSpPr>
          <p:nvPr>
            <p:ph sz="quarter" idx="1"/>
          </p:nvPr>
        </p:nvSpPr>
        <p:spPr/>
        <p:txBody>
          <a:bodyPr>
            <a:normAutofit fontScale="92500" lnSpcReduction="20000"/>
          </a:bodyPr>
          <a:lstStyle/>
          <a:p>
            <a:pPr>
              <a:buFont typeface="Wingdings" panose="05000000000000000000" pitchFamily="2" charset="2"/>
              <a:buChar char="Ø"/>
            </a:pPr>
            <a:r>
              <a:rPr lang="de-DE" sz="2300" b="1" dirty="0">
                <a:solidFill>
                  <a:srgbClr val="0070C0"/>
                </a:solidFill>
              </a:rPr>
              <a:t>Konfrontation mit Beschuldigter*m:</a:t>
            </a:r>
            <a:r>
              <a:rPr lang="de-DE" sz="2300" dirty="0">
                <a:solidFill>
                  <a:srgbClr val="0070C0"/>
                </a:solidFill>
              </a:rPr>
              <a:t> nur durch Polizei bzw. Amt für Kinder- und Jugendhilfe (MA11), Ordinariat</a:t>
            </a:r>
            <a:endParaRPr lang="de-AT" sz="2300" dirty="0">
              <a:solidFill>
                <a:srgbClr val="0070C0"/>
              </a:solidFill>
            </a:endParaRPr>
          </a:p>
          <a:p>
            <a:pPr>
              <a:lnSpc>
                <a:spcPct val="120000"/>
              </a:lnSpc>
              <a:spcBef>
                <a:spcPts val="0"/>
              </a:spcBef>
              <a:buClr>
                <a:srgbClr val="00B0F0"/>
              </a:buClr>
              <a:buFont typeface="Wingdings" panose="05000000000000000000" pitchFamily="2" charset="2"/>
              <a:buChar char="Ø"/>
            </a:pPr>
            <a:r>
              <a:rPr lang="de-AT" sz="2300" b="1" dirty="0">
                <a:solidFill>
                  <a:srgbClr val="0070C0"/>
                </a:solidFill>
              </a:rPr>
              <a:t>Mögliche Konsequenzen für Beschuldigte*n innerhalb der Kirche:</a:t>
            </a:r>
          </a:p>
          <a:p>
            <a:pPr lvl="2">
              <a:lnSpc>
                <a:spcPct val="120000"/>
              </a:lnSpc>
              <a:spcBef>
                <a:spcPts val="0"/>
              </a:spcBef>
              <a:buClr>
                <a:srgbClr val="00B0F0"/>
              </a:buClr>
              <a:buFont typeface="Wingdings" panose="05000000000000000000" pitchFamily="2" charset="2"/>
              <a:buChar char="Ø"/>
            </a:pPr>
            <a:r>
              <a:rPr lang="de-DE" sz="2100" dirty="0">
                <a:solidFill>
                  <a:srgbClr val="0070C0"/>
                </a:solidFill>
              </a:rPr>
              <a:t>Gespräch mit Vorgesetzter*m</a:t>
            </a:r>
          </a:p>
          <a:p>
            <a:pPr lvl="2">
              <a:lnSpc>
                <a:spcPct val="120000"/>
              </a:lnSpc>
              <a:spcBef>
                <a:spcPts val="0"/>
              </a:spcBef>
              <a:buClr>
                <a:srgbClr val="00B0F0"/>
              </a:buClr>
              <a:buFont typeface="Wingdings" panose="05000000000000000000" pitchFamily="2" charset="2"/>
              <a:buChar char="Ø"/>
            </a:pPr>
            <a:r>
              <a:rPr lang="de-DE" sz="2100" dirty="0">
                <a:solidFill>
                  <a:srgbClr val="0070C0"/>
                </a:solidFill>
              </a:rPr>
              <a:t>Schulungen</a:t>
            </a:r>
          </a:p>
          <a:p>
            <a:pPr lvl="2">
              <a:lnSpc>
                <a:spcPct val="120000"/>
              </a:lnSpc>
              <a:spcBef>
                <a:spcPts val="0"/>
              </a:spcBef>
              <a:buClr>
                <a:srgbClr val="00B0F0"/>
              </a:buClr>
              <a:buFont typeface="Wingdings" panose="05000000000000000000" pitchFamily="2" charset="2"/>
              <a:buChar char="Ø"/>
            </a:pPr>
            <a:r>
              <a:rPr lang="de-DE" sz="2100" dirty="0">
                <a:solidFill>
                  <a:srgbClr val="0070C0"/>
                </a:solidFill>
              </a:rPr>
              <a:t>Eingeschränkte Tätigkeit</a:t>
            </a:r>
          </a:p>
          <a:p>
            <a:pPr lvl="2">
              <a:lnSpc>
                <a:spcPct val="120000"/>
              </a:lnSpc>
              <a:spcBef>
                <a:spcPts val="0"/>
              </a:spcBef>
              <a:buClr>
                <a:srgbClr val="00B0F0"/>
              </a:buClr>
              <a:buFont typeface="Wingdings" panose="05000000000000000000" pitchFamily="2" charset="2"/>
              <a:buChar char="Ø"/>
            </a:pPr>
            <a:r>
              <a:rPr lang="de-DE" sz="2100" dirty="0">
                <a:solidFill>
                  <a:srgbClr val="0070C0"/>
                </a:solidFill>
              </a:rPr>
              <a:t>„</a:t>
            </a:r>
            <a:r>
              <a:rPr lang="de-DE" sz="2100" dirty="0" err="1">
                <a:solidFill>
                  <a:srgbClr val="0070C0"/>
                </a:solidFill>
              </a:rPr>
              <a:t>Red</a:t>
            </a:r>
            <a:r>
              <a:rPr lang="de-DE" sz="2100" dirty="0">
                <a:solidFill>
                  <a:srgbClr val="0070C0"/>
                </a:solidFill>
              </a:rPr>
              <a:t> </a:t>
            </a:r>
            <a:r>
              <a:rPr lang="de-DE" sz="2100" dirty="0" err="1">
                <a:solidFill>
                  <a:srgbClr val="0070C0"/>
                </a:solidFill>
              </a:rPr>
              <a:t>ma</a:t>
            </a:r>
            <a:r>
              <a:rPr lang="de-DE" sz="2100" dirty="0">
                <a:solidFill>
                  <a:srgbClr val="0070C0"/>
                </a:solidFill>
              </a:rPr>
              <a:t> drüber“ – Männerberatung</a:t>
            </a:r>
          </a:p>
          <a:p>
            <a:pPr lvl="2">
              <a:lnSpc>
                <a:spcPct val="120000"/>
              </a:lnSpc>
              <a:spcBef>
                <a:spcPts val="0"/>
              </a:spcBef>
              <a:buClr>
                <a:srgbClr val="00B0F0"/>
              </a:buClr>
              <a:buFont typeface="Wingdings" panose="05000000000000000000" pitchFamily="2" charset="2"/>
              <a:buChar char="Ø"/>
            </a:pPr>
            <a:r>
              <a:rPr lang="de-DE" sz="2100" dirty="0">
                <a:solidFill>
                  <a:srgbClr val="0070C0"/>
                </a:solidFill>
              </a:rPr>
              <a:t>Dienstrechtliche Schritte</a:t>
            </a:r>
          </a:p>
          <a:p>
            <a:pPr lvl="2">
              <a:lnSpc>
                <a:spcPct val="120000"/>
              </a:lnSpc>
              <a:spcBef>
                <a:spcPts val="0"/>
              </a:spcBef>
              <a:buClr>
                <a:srgbClr val="00B0F0"/>
              </a:buClr>
              <a:buFont typeface="Wingdings" panose="05000000000000000000" pitchFamily="2" charset="2"/>
              <a:buChar char="Ø"/>
            </a:pPr>
            <a:r>
              <a:rPr lang="de-DE" sz="2100" dirty="0">
                <a:solidFill>
                  <a:srgbClr val="0070C0"/>
                </a:solidFill>
              </a:rPr>
              <a:t>Selbstanzeige oder Sachverhaltsdarstellung</a:t>
            </a:r>
          </a:p>
          <a:p>
            <a:pPr lvl="2">
              <a:lnSpc>
                <a:spcPct val="120000"/>
              </a:lnSpc>
              <a:spcBef>
                <a:spcPts val="0"/>
              </a:spcBef>
              <a:buClr>
                <a:srgbClr val="00B0F0"/>
              </a:buClr>
              <a:buFont typeface="Wingdings" panose="05000000000000000000" pitchFamily="2" charset="2"/>
              <a:buChar char="Ø"/>
            </a:pPr>
            <a:r>
              <a:rPr lang="de-DE" sz="2100" dirty="0">
                <a:solidFill>
                  <a:srgbClr val="0070C0"/>
                </a:solidFill>
              </a:rPr>
              <a:t>…</a:t>
            </a:r>
          </a:p>
          <a:p>
            <a:pPr>
              <a:lnSpc>
                <a:spcPct val="120000"/>
              </a:lnSpc>
              <a:spcBef>
                <a:spcPts val="0"/>
              </a:spcBef>
              <a:buClr>
                <a:srgbClr val="00B0F0"/>
              </a:buClr>
              <a:buFont typeface="Wingdings" panose="05000000000000000000" pitchFamily="2" charset="2"/>
              <a:buChar char="Ø"/>
            </a:pPr>
            <a:r>
              <a:rPr lang="de-DE" sz="2300" b="1" dirty="0">
                <a:solidFill>
                  <a:srgbClr val="0070C0"/>
                </a:solidFill>
              </a:rPr>
              <a:t>Unterstützung des betroffenen Umfelds</a:t>
            </a:r>
          </a:p>
          <a:p>
            <a:pPr>
              <a:lnSpc>
                <a:spcPct val="120000"/>
              </a:lnSpc>
              <a:spcBef>
                <a:spcPts val="0"/>
              </a:spcBef>
              <a:buClr>
                <a:srgbClr val="00B0F0"/>
              </a:buClr>
              <a:buFont typeface="Wingdings" panose="05000000000000000000" pitchFamily="2" charset="2"/>
              <a:buChar char="Ø"/>
            </a:pPr>
            <a:r>
              <a:rPr lang="de-DE" sz="2300" b="1" dirty="0">
                <a:solidFill>
                  <a:srgbClr val="0070C0"/>
                </a:solidFill>
              </a:rPr>
              <a:t>Unterstützung der beschuldigten Person </a:t>
            </a:r>
            <a:r>
              <a:rPr lang="de-DE" sz="2300" dirty="0">
                <a:solidFill>
                  <a:srgbClr val="0070C0"/>
                </a:solidFill>
              </a:rPr>
              <a:t>(Konfrontation mit Anschuldigungen, Information über Rechte, Angebot geistlicher Begleitung, Information nächste Schritte)</a:t>
            </a:r>
            <a:endParaRPr lang="de-DE" sz="2300" b="1" dirty="0">
              <a:solidFill>
                <a:srgbClr val="0070C0"/>
              </a:solidFill>
            </a:endParaRPr>
          </a:p>
          <a:p>
            <a:endParaRPr lang="de-AT" dirty="0"/>
          </a:p>
        </p:txBody>
      </p:sp>
    </p:spTree>
    <p:extLst>
      <p:ext uri="{BB962C8B-B14F-4D97-AF65-F5344CB8AC3E}">
        <p14:creationId xmlns:p14="http://schemas.microsoft.com/office/powerpoint/2010/main" val="2605016504"/>
      </p:ext>
    </p:extLst>
  </p:cSld>
  <p:clrMapOvr>
    <a:masterClrMapping/>
  </p:clrMapOvr>
  <p:transition>
    <p:wedg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75</a:t>
            </a:fld>
            <a:endParaRPr lang="de-AT"/>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22988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a:xfrm>
            <a:off x="1619672" y="-927"/>
            <a:ext cx="7520903" cy="1280914"/>
          </a:xfrm>
        </p:spPr>
        <p:txBody>
          <a:bodyPr vert="horz" lIns="91440" tIns="45720" rIns="91440" bIns="45720" anchor="ctr">
            <a:noAutofit/>
          </a:bodyPr>
          <a:lstStyle/>
          <a:p>
            <a:r>
              <a:rPr lang="de-DE" sz="3000" b="1" dirty="0">
                <a:solidFill>
                  <a:srgbClr val="00B050"/>
                </a:solidFill>
              </a:rPr>
              <a:t>Unabhängige Opferschutzkommission (UOK)</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76</a:t>
            </a:fld>
            <a:endParaRPr lang="de-AT"/>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a:t>Aufgaben</a:t>
            </a:r>
            <a:endParaRPr lang="de-AT" sz="6000"/>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normAutofit fontScale="92500" lnSpcReduction="10000"/>
          </a:bodyPr>
          <a:lstStyle/>
          <a:p>
            <a:pPr lvl="0">
              <a:buFont typeface="Wingdings" panose="05000000000000000000" pitchFamily="2" charset="2"/>
              <a:buChar char="Ø"/>
            </a:pPr>
            <a:r>
              <a:rPr lang="de-AT" sz="3200" dirty="0">
                <a:solidFill>
                  <a:srgbClr val="00B0F0"/>
                </a:solidFill>
              </a:rPr>
              <a:t>Nur 1x österreichweit</a:t>
            </a:r>
          </a:p>
          <a:p>
            <a:pPr lvl="0">
              <a:buFont typeface="Wingdings" panose="05000000000000000000" pitchFamily="2" charset="2"/>
              <a:buChar char="Ø"/>
            </a:pPr>
            <a:r>
              <a:rPr lang="de-AT" sz="3200" dirty="0">
                <a:solidFill>
                  <a:srgbClr val="00B0F0"/>
                </a:solidFill>
              </a:rPr>
              <a:t>Zivilgesellschaftliche Einrichtung</a:t>
            </a:r>
          </a:p>
          <a:p>
            <a:pPr lvl="0">
              <a:buFont typeface="Wingdings" panose="05000000000000000000" pitchFamily="2" charset="2"/>
              <a:buChar char="Ø"/>
            </a:pPr>
            <a:r>
              <a:rPr lang="de-AT" sz="3200" dirty="0">
                <a:solidFill>
                  <a:srgbClr val="00B0F0"/>
                </a:solidFill>
              </a:rPr>
              <a:t>Außergerichtliche Entscheidung über eine freiwillige finanzielle und/oder therapeutische Hilfestellung. </a:t>
            </a:r>
          </a:p>
          <a:p>
            <a:pPr lvl="0">
              <a:buFont typeface="Wingdings" panose="05000000000000000000" pitchFamily="2" charset="2"/>
              <a:buChar char="Ø"/>
            </a:pPr>
            <a:r>
              <a:rPr lang="de-DE" sz="3200" dirty="0">
                <a:solidFill>
                  <a:srgbClr val="00B0F0"/>
                </a:solidFill>
              </a:rPr>
              <a:t>Die katholische Kirche in Österreich hat sich selbstverpflichtet, diese Entscheidungen bedingungslos anzunehmen und umzusetzen.</a:t>
            </a:r>
            <a:endParaRPr lang="de-AT" sz="3200" dirty="0">
              <a:solidFill>
                <a:srgbClr val="00B0F0"/>
              </a:solidFill>
            </a:endParaRPr>
          </a:p>
          <a:p>
            <a:pPr marL="0" indent="0">
              <a:buNone/>
            </a:pPr>
            <a:endParaRPr lang="de-AT" dirty="0"/>
          </a:p>
        </p:txBody>
      </p:sp>
    </p:spTree>
    <p:extLst>
      <p:ext uri="{BB962C8B-B14F-4D97-AF65-F5344CB8AC3E}">
        <p14:creationId xmlns:p14="http://schemas.microsoft.com/office/powerpoint/2010/main" val="25422113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a:xfrm>
            <a:off x="1619672" y="-927"/>
            <a:ext cx="7520903" cy="1280914"/>
          </a:xfrm>
        </p:spPr>
        <p:txBody>
          <a:bodyPr vert="horz" lIns="91440" tIns="45720" rIns="91440" bIns="45720" anchor="ctr">
            <a:noAutofit/>
          </a:bodyPr>
          <a:lstStyle/>
          <a:p>
            <a:r>
              <a:rPr lang="de-DE" sz="3000" b="1" dirty="0">
                <a:solidFill>
                  <a:srgbClr val="00B050"/>
                </a:solidFill>
              </a:rPr>
              <a:t>Stiftung Opferschutz</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77</a:t>
            </a:fld>
            <a:endParaRPr lang="de-AT"/>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a:t>Aufgaben</a:t>
            </a:r>
            <a:endParaRPr lang="de-AT" sz="6000"/>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normAutofit lnSpcReduction="10000"/>
          </a:bodyPr>
          <a:lstStyle/>
          <a:p>
            <a:pPr>
              <a:buFont typeface="Wingdings" panose="05000000000000000000" pitchFamily="2" charset="2"/>
              <a:buChar char="Ø"/>
            </a:pPr>
            <a:r>
              <a:rPr lang="de-AT" dirty="0">
                <a:solidFill>
                  <a:srgbClr val="00B0F0"/>
                </a:solidFill>
              </a:rPr>
              <a:t>Nur 1x österreichweit</a:t>
            </a:r>
          </a:p>
          <a:p>
            <a:pPr>
              <a:buFont typeface="Wingdings" panose="05000000000000000000" pitchFamily="2" charset="2"/>
              <a:buChar char="Ø"/>
            </a:pPr>
            <a:r>
              <a:rPr lang="de-AT" dirty="0">
                <a:solidFill>
                  <a:srgbClr val="00B0F0"/>
                </a:solidFill>
              </a:rPr>
              <a:t>Abwicklung der Auszahlung</a:t>
            </a:r>
          </a:p>
          <a:p>
            <a:pPr>
              <a:buFont typeface="Wingdings" panose="05000000000000000000" pitchFamily="2" charset="2"/>
              <a:buChar char="Ø"/>
            </a:pPr>
            <a:r>
              <a:rPr lang="de-AT" dirty="0">
                <a:solidFill>
                  <a:srgbClr val="00B0F0"/>
                </a:solidFill>
              </a:rPr>
              <a:t>Regress bei den einzelnen kirchlichen Rechtsträgern (Diözesen, Orden, Caritas, Vereine, …)</a:t>
            </a:r>
          </a:p>
          <a:p>
            <a:pPr>
              <a:buFont typeface="Wingdings" panose="05000000000000000000" pitchFamily="2" charset="2"/>
              <a:buChar char="Ø"/>
            </a:pPr>
            <a:r>
              <a:rPr lang="de-AT" dirty="0">
                <a:solidFill>
                  <a:srgbClr val="00B0F0"/>
                </a:solidFill>
              </a:rPr>
              <a:t>Organisiert 2x/Jahr österreichweites Treffen von Stabsstellen, Ombudsstellen, Diözesanen Kommissionen, UOK</a:t>
            </a:r>
          </a:p>
          <a:p>
            <a:pPr>
              <a:buFont typeface="Wingdings" panose="05000000000000000000" pitchFamily="2" charset="2"/>
              <a:buChar char="Ø"/>
            </a:pPr>
            <a:r>
              <a:rPr lang="de-AT" dirty="0">
                <a:solidFill>
                  <a:srgbClr val="00B0F0"/>
                </a:solidFill>
              </a:rPr>
              <a:t>Wertet Daten von UOK aus</a:t>
            </a:r>
          </a:p>
          <a:p>
            <a:pPr marL="0" indent="0">
              <a:buNone/>
            </a:pPr>
            <a:endParaRPr lang="de-AT" dirty="0"/>
          </a:p>
        </p:txBody>
      </p:sp>
    </p:spTree>
    <p:extLst>
      <p:ext uri="{BB962C8B-B14F-4D97-AF65-F5344CB8AC3E}">
        <p14:creationId xmlns:p14="http://schemas.microsoft.com/office/powerpoint/2010/main" val="10638065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platzhalter 7">
            <a:extLst>
              <a:ext uri="{FF2B5EF4-FFF2-40B4-BE49-F238E27FC236}">
                <a16:creationId xmlns:a16="http://schemas.microsoft.com/office/drawing/2014/main" id="{AFCEF6D0-A06A-4251-917A-F679E4914C09}"/>
              </a:ext>
            </a:extLst>
          </p:cNvPr>
          <p:cNvSpPr>
            <a:spLocks noGrp="1"/>
          </p:cNvSpPr>
          <p:nvPr>
            <p:ph type="body" sz="half" idx="2"/>
          </p:nvPr>
        </p:nvSpPr>
        <p:spPr/>
        <p:txBody>
          <a:bodyPr/>
          <a:lstStyle/>
          <a:p>
            <a:endParaRPr lang="de-AT"/>
          </a:p>
        </p:txBody>
      </p:sp>
      <p:sp>
        <p:nvSpPr>
          <p:cNvPr id="6" name="Titel 5">
            <a:extLst>
              <a:ext uri="{FF2B5EF4-FFF2-40B4-BE49-F238E27FC236}">
                <a16:creationId xmlns:a16="http://schemas.microsoft.com/office/drawing/2014/main" id="{4249B99B-2BF7-4419-AD72-9DF6AFA2077C}"/>
              </a:ext>
            </a:extLst>
          </p:cNvPr>
          <p:cNvSpPr>
            <a:spLocks noGrp="1"/>
          </p:cNvSpPr>
          <p:nvPr>
            <p:ph type="title"/>
          </p:nvPr>
        </p:nvSpPr>
        <p:spPr/>
        <p:txBody>
          <a:bodyPr/>
          <a:lstStyle/>
          <a:p>
            <a:r>
              <a:rPr lang="de-DE" dirty="0"/>
              <a:t>Daten</a:t>
            </a:r>
            <a:endParaRPr lang="de-AT" dirty="0"/>
          </a:p>
        </p:txBody>
      </p:sp>
      <p:sp>
        <p:nvSpPr>
          <p:cNvPr id="4" name="Foliennummernplatzhalter 3">
            <a:extLst>
              <a:ext uri="{FF2B5EF4-FFF2-40B4-BE49-F238E27FC236}">
                <a16:creationId xmlns:a16="http://schemas.microsoft.com/office/drawing/2014/main" id="{76FA759A-593E-4B57-A0E5-3A3E89A8212A}"/>
              </a:ext>
            </a:extLst>
          </p:cNvPr>
          <p:cNvSpPr>
            <a:spLocks noGrp="1"/>
          </p:cNvSpPr>
          <p:nvPr>
            <p:ph type="sldNum" sz="quarter" idx="11"/>
          </p:nvPr>
        </p:nvSpPr>
        <p:spPr/>
        <p:txBody>
          <a:bodyPr/>
          <a:lstStyle/>
          <a:p>
            <a:fld id="{B90F5A57-8277-4128-9E0F-D3B511DCDD08}" type="slidenum">
              <a:rPr lang="de-AT" smtClean="0"/>
              <a:pPr/>
              <a:t>78</a:t>
            </a:fld>
            <a:endParaRPr lang="de-AT"/>
          </a:p>
        </p:txBody>
      </p:sp>
      <p:pic>
        <p:nvPicPr>
          <p:cNvPr id="12" name="Bildplatzhalter 11" descr="Ein Bild, das Gras, Himmel, draußen, Berg enthält.&#10;&#10;Automatisch generierte Beschreibung">
            <a:extLst>
              <a:ext uri="{FF2B5EF4-FFF2-40B4-BE49-F238E27FC236}">
                <a16:creationId xmlns:a16="http://schemas.microsoft.com/office/drawing/2014/main" id="{277D2A28-B3D1-442D-A147-2F4E69C48871}"/>
              </a:ext>
            </a:extLst>
          </p:cNvPr>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t="9835" b="9835"/>
          <a:stretch>
            <a:fillRect/>
          </a:stretch>
        </p:blipFill>
        <p:spPr/>
      </p:pic>
    </p:spTree>
    <p:extLst>
      <p:ext uri="{BB962C8B-B14F-4D97-AF65-F5344CB8AC3E}">
        <p14:creationId xmlns:p14="http://schemas.microsoft.com/office/powerpoint/2010/main" val="14720992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vert="horz" lIns="91440" tIns="45720" rIns="91440" bIns="45720" anchor="ctr">
            <a:noAutofit/>
          </a:bodyPr>
          <a:lstStyle/>
          <a:p>
            <a:pPr algn="ctr"/>
            <a:r>
              <a:rPr lang="de-AT" sz="3200" b="1">
                <a:solidFill>
                  <a:srgbClr val="00B050"/>
                </a:solidFill>
              </a:rPr>
              <a:t>Unabhängige Opferschutzkommission</a:t>
            </a:r>
            <a:endParaRPr lang="de-AT" sz="3200" b="1"/>
          </a:p>
        </p:txBody>
      </p:sp>
      <p:sp>
        <p:nvSpPr>
          <p:cNvPr id="3" name="Inhaltsplatzhalter 2"/>
          <p:cNvSpPr>
            <a:spLocks noGrp="1"/>
          </p:cNvSpPr>
          <p:nvPr>
            <p:ph sz="quarter" idx="1"/>
          </p:nvPr>
        </p:nvSpPr>
        <p:spPr>
          <a:xfrm>
            <a:off x="179512" y="1700808"/>
            <a:ext cx="8856984" cy="5157192"/>
          </a:xfrm>
        </p:spPr>
        <p:txBody>
          <a:bodyPr vert="horz" lIns="91440" tIns="45720" rIns="91440" bIns="45720" anchor="t">
            <a:normAutofit/>
          </a:bodyPr>
          <a:lstStyle/>
          <a:p>
            <a:pPr marL="0" indent="0">
              <a:buNone/>
            </a:pPr>
            <a:r>
              <a:rPr lang="de-AT" sz="2800" i="1" dirty="0">
                <a:solidFill>
                  <a:schemeClr val="bg1">
                    <a:lumMod val="65000"/>
                  </a:schemeClr>
                </a:solidFill>
                <a:ea typeface="+mn-lt"/>
                <a:cs typeface="+mn-lt"/>
              </a:rPr>
              <a:t>Alle Zahlen für ganz Österreich </a:t>
            </a:r>
            <a:r>
              <a:rPr lang="de-AT" sz="1600" i="1" dirty="0">
                <a:solidFill>
                  <a:schemeClr val="bg1">
                    <a:lumMod val="65000"/>
                  </a:schemeClr>
                </a:solidFill>
                <a:ea typeface="+mn-lt"/>
                <a:cs typeface="+mn-lt"/>
              </a:rPr>
              <a:t>(Stand Dezember 2023, Statistik Stiftung Opferschutz)</a:t>
            </a:r>
            <a:endParaRPr lang="en-US" sz="1600" i="1" dirty="0">
              <a:solidFill>
                <a:schemeClr val="bg1">
                  <a:lumMod val="65000"/>
                </a:schemeClr>
              </a:solidFill>
              <a:ea typeface="+mn-lt"/>
              <a:cs typeface="+mn-lt"/>
            </a:endParaRPr>
          </a:p>
          <a:p>
            <a:pPr marL="0" indent="0">
              <a:buNone/>
            </a:pPr>
            <a:r>
              <a:rPr lang="de-AT" sz="2800" dirty="0">
                <a:solidFill>
                  <a:srgbClr val="0070C0"/>
                </a:solidFill>
              </a:rPr>
              <a:t>------------------------------------------------------------------------</a:t>
            </a:r>
          </a:p>
          <a:p>
            <a:pPr marL="0" indent="0">
              <a:buNone/>
            </a:pPr>
            <a:r>
              <a:rPr lang="de-AT" sz="2800" b="1" dirty="0">
                <a:solidFill>
                  <a:srgbClr val="0070C0"/>
                </a:solidFill>
              </a:rPr>
              <a:t>3.340</a:t>
            </a:r>
            <a:r>
              <a:rPr lang="de-AT" sz="2800" dirty="0">
                <a:solidFill>
                  <a:srgbClr val="0070C0"/>
                </a:solidFill>
              </a:rPr>
              <a:t> </a:t>
            </a:r>
            <a:r>
              <a:rPr lang="de-AT" sz="2800" b="1" dirty="0">
                <a:solidFill>
                  <a:srgbClr val="0070C0"/>
                </a:solidFill>
              </a:rPr>
              <a:t>Betroffene </a:t>
            </a:r>
            <a:r>
              <a:rPr lang="de-AT" sz="2800" dirty="0">
                <a:solidFill>
                  <a:srgbClr val="0070C0"/>
                </a:solidFill>
              </a:rPr>
              <a:t>(seit 2010) haben sich bisher gemeldet und Vorlage bei UOK eingeleitet </a:t>
            </a:r>
          </a:p>
          <a:p>
            <a:pPr lvl="1">
              <a:buFont typeface="Wingdings" panose="05000000000000000000" pitchFamily="2" charset="2"/>
              <a:buChar char="Ø"/>
            </a:pPr>
            <a:r>
              <a:rPr lang="de-AT" sz="2000" dirty="0">
                <a:solidFill>
                  <a:srgbClr val="0070C0"/>
                </a:solidFill>
              </a:rPr>
              <a:t>62,7% Männer, 37,3% Frauen</a:t>
            </a:r>
          </a:p>
          <a:p>
            <a:pPr lvl="1">
              <a:buFont typeface="Wingdings" panose="05000000000000000000" pitchFamily="2" charset="2"/>
              <a:buChar char="Ø"/>
            </a:pPr>
            <a:r>
              <a:rPr lang="de-AT" sz="2000" dirty="0">
                <a:solidFill>
                  <a:srgbClr val="0070C0"/>
                </a:solidFill>
                <a:ea typeface="+mn-lt"/>
                <a:cs typeface="+mn-lt"/>
              </a:rPr>
              <a:t>79% haben physische Gewalt erlebt</a:t>
            </a:r>
            <a:endParaRPr lang="de-AT" sz="2000" dirty="0">
              <a:ea typeface="+mn-lt"/>
              <a:cs typeface="+mn-lt"/>
            </a:endParaRPr>
          </a:p>
          <a:p>
            <a:pPr lvl="1">
              <a:buFont typeface="Wingdings" panose="05000000000000000000" pitchFamily="2" charset="2"/>
              <a:buChar char="Ø"/>
            </a:pPr>
            <a:r>
              <a:rPr lang="de-AT" sz="2000" dirty="0">
                <a:solidFill>
                  <a:srgbClr val="0070C0"/>
                </a:solidFill>
                <a:ea typeface="+mn-lt"/>
                <a:cs typeface="+mn-lt"/>
              </a:rPr>
              <a:t>80% haben psychische Gewalt erlebt</a:t>
            </a:r>
          </a:p>
          <a:p>
            <a:pPr lvl="1">
              <a:buFont typeface="Wingdings" panose="05000000000000000000" pitchFamily="2" charset="2"/>
              <a:buChar char="Ø"/>
            </a:pPr>
            <a:r>
              <a:rPr lang="de-AT" sz="2000" dirty="0">
                <a:solidFill>
                  <a:srgbClr val="0070C0"/>
                </a:solidFill>
                <a:ea typeface="+mn-lt"/>
                <a:cs typeface="+mn-lt"/>
              </a:rPr>
              <a:t>28% haben sexualisierte Gewalt erlebt</a:t>
            </a:r>
          </a:p>
          <a:p>
            <a:pPr lvl="1">
              <a:buFont typeface="Wingdings" panose="05000000000000000000" pitchFamily="2" charset="2"/>
              <a:buChar char="Ø"/>
            </a:pPr>
            <a:r>
              <a:rPr lang="de-AT" sz="2000" dirty="0">
                <a:solidFill>
                  <a:srgbClr val="0070C0"/>
                </a:solidFill>
                <a:ea typeface="+mn-lt"/>
                <a:cs typeface="+mn-lt"/>
              </a:rPr>
              <a:t>11% haben physischen UND psychische </a:t>
            </a:r>
            <a:r>
              <a:rPr lang="de-AT" sz="2000">
                <a:solidFill>
                  <a:srgbClr val="0070C0"/>
                </a:solidFill>
                <a:ea typeface="+mn-lt"/>
                <a:cs typeface="+mn-lt"/>
              </a:rPr>
              <a:t>UND sexualisierte Gewalt </a:t>
            </a:r>
            <a:r>
              <a:rPr lang="de-AT" sz="2000" dirty="0">
                <a:solidFill>
                  <a:srgbClr val="0070C0"/>
                </a:solidFill>
                <a:ea typeface="+mn-lt"/>
                <a:cs typeface="+mn-lt"/>
              </a:rPr>
              <a:t>erlebt</a:t>
            </a:r>
            <a:endParaRPr lang="de-AT" sz="2000" dirty="0">
              <a:ea typeface="+mn-lt"/>
              <a:cs typeface="+mn-lt"/>
            </a:endParaRPr>
          </a:p>
          <a:p>
            <a:endParaRPr lang="de-AT" sz="2800" dirty="0">
              <a:solidFill>
                <a:srgbClr val="0070C0"/>
              </a:solidFill>
            </a:endParaRPr>
          </a:p>
          <a:p>
            <a:endParaRPr lang="de-AT" sz="2800" dirty="0">
              <a:solidFill>
                <a:srgbClr val="0070C0"/>
              </a:solidFill>
            </a:endParaRPr>
          </a:p>
          <a:p>
            <a:endParaRPr lang="de-AT" sz="1600" dirty="0">
              <a:solidFill>
                <a:srgbClr val="0070C0"/>
              </a:solidFill>
            </a:endParaRPr>
          </a:p>
          <a:p>
            <a:pPr marL="0" indent="0">
              <a:buNone/>
            </a:pPr>
            <a:endParaRPr lang="de-AT" sz="1600" dirty="0">
              <a:solidFill>
                <a:srgbClr val="FF0000"/>
              </a:solidFill>
            </a:endParaRPr>
          </a:p>
        </p:txBody>
      </p:sp>
      <p:sp>
        <p:nvSpPr>
          <p:cNvPr id="4" name="Foliennummernplatzhalter 3"/>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79</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Tree>
    <p:extLst>
      <p:ext uri="{BB962C8B-B14F-4D97-AF65-F5344CB8AC3E}">
        <p14:creationId xmlns:p14="http://schemas.microsoft.com/office/powerpoint/2010/main" val="8010011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vert="horz" lIns="91440" tIns="45720" rIns="91440" bIns="45720" anchor="ctr">
            <a:noAutofit/>
          </a:bodyPr>
          <a:lstStyle/>
          <a:p>
            <a:pPr algn="ctr"/>
            <a:r>
              <a:rPr lang="de-AT" sz="3200" b="1">
                <a:solidFill>
                  <a:srgbClr val="00B050"/>
                </a:solidFill>
              </a:rPr>
              <a:t>Unabhängige Opferschutzkommission</a:t>
            </a:r>
            <a:endParaRPr lang="de-AT" sz="3200" b="1"/>
          </a:p>
        </p:txBody>
      </p:sp>
      <p:sp>
        <p:nvSpPr>
          <p:cNvPr id="3" name="Inhaltsplatzhalter 2"/>
          <p:cNvSpPr>
            <a:spLocks noGrp="1"/>
          </p:cNvSpPr>
          <p:nvPr>
            <p:ph sz="quarter" idx="1"/>
          </p:nvPr>
        </p:nvSpPr>
        <p:spPr>
          <a:xfrm>
            <a:off x="179512" y="1700808"/>
            <a:ext cx="8856984" cy="5157192"/>
          </a:xfrm>
        </p:spPr>
        <p:txBody>
          <a:bodyPr vert="horz" lIns="91440" tIns="45720" rIns="91440" bIns="45720" anchor="t">
            <a:normAutofit/>
          </a:bodyPr>
          <a:lstStyle/>
          <a:p>
            <a:pPr marL="0" indent="0">
              <a:buNone/>
            </a:pPr>
            <a:r>
              <a:rPr lang="de-AT" sz="2800" i="1" dirty="0">
                <a:solidFill>
                  <a:schemeClr val="bg1">
                    <a:lumMod val="65000"/>
                  </a:schemeClr>
                </a:solidFill>
                <a:ea typeface="+mn-lt"/>
                <a:cs typeface="+mn-lt"/>
              </a:rPr>
              <a:t>Alle Zahlen für ganz Österreich </a:t>
            </a:r>
            <a:r>
              <a:rPr lang="de-AT" sz="1600" i="1" dirty="0">
                <a:solidFill>
                  <a:schemeClr val="bg1">
                    <a:lumMod val="65000"/>
                  </a:schemeClr>
                </a:solidFill>
                <a:ea typeface="+mn-lt"/>
                <a:cs typeface="+mn-lt"/>
              </a:rPr>
              <a:t>(Stand Dezember 2023, Statistik Stiftung Opferschutz)</a:t>
            </a:r>
            <a:endParaRPr lang="en-US" sz="1600" i="1" dirty="0">
              <a:solidFill>
                <a:schemeClr val="bg1">
                  <a:lumMod val="65000"/>
                </a:schemeClr>
              </a:solidFill>
              <a:ea typeface="+mn-lt"/>
              <a:cs typeface="+mn-lt"/>
            </a:endParaRPr>
          </a:p>
          <a:p>
            <a:pPr marL="0" indent="0">
              <a:buNone/>
            </a:pPr>
            <a:r>
              <a:rPr lang="de-AT" sz="2400" dirty="0">
                <a:solidFill>
                  <a:srgbClr val="0070C0"/>
                </a:solidFill>
              </a:rPr>
              <a:t>-----------------------------------------------------</a:t>
            </a:r>
            <a:r>
              <a:rPr lang="de-AT" sz="2800" dirty="0">
                <a:solidFill>
                  <a:srgbClr val="0070C0"/>
                </a:solidFill>
              </a:rPr>
              <a:t>---------------------------</a:t>
            </a:r>
          </a:p>
          <a:p>
            <a:r>
              <a:rPr lang="de-AT" sz="2800" dirty="0">
                <a:solidFill>
                  <a:srgbClr val="0070C0"/>
                </a:solidFill>
              </a:rPr>
              <a:t>3.162 Entscheidungen der UOK, davon:</a:t>
            </a:r>
          </a:p>
          <a:p>
            <a:pPr lvl="1"/>
            <a:r>
              <a:rPr lang="de-AT" sz="2500" dirty="0">
                <a:solidFill>
                  <a:srgbClr val="0070C0"/>
                </a:solidFill>
              </a:rPr>
              <a:t>92 % positive Entscheidung (2.905)</a:t>
            </a:r>
          </a:p>
          <a:p>
            <a:pPr lvl="1"/>
            <a:r>
              <a:rPr lang="de-AT" sz="2500" dirty="0">
                <a:solidFill>
                  <a:srgbClr val="0070C0"/>
                </a:solidFill>
              </a:rPr>
              <a:t>8% negativ (257)</a:t>
            </a:r>
          </a:p>
          <a:p>
            <a:pPr marL="0" indent="0">
              <a:buNone/>
            </a:pPr>
            <a:endParaRPr lang="de-AT" sz="2800" dirty="0">
              <a:solidFill>
                <a:srgbClr val="0070C0"/>
              </a:solidFill>
            </a:endParaRPr>
          </a:p>
          <a:p>
            <a:r>
              <a:rPr lang="de-AT" sz="2800" b="1" dirty="0">
                <a:solidFill>
                  <a:srgbClr val="0070C0"/>
                </a:solidFill>
              </a:rPr>
              <a:t>35,76 </a:t>
            </a:r>
            <a:r>
              <a:rPr lang="de-AT" sz="2800" b="1" dirty="0" err="1">
                <a:solidFill>
                  <a:srgbClr val="0070C0"/>
                </a:solidFill>
              </a:rPr>
              <a:t>Mio</a:t>
            </a:r>
            <a:r>
              <a:rPr lang="de-AT" sz="2800" b="1" dirty="0">
                <a:solidFill>
                  <a:srgbClr val="0070C0"/>
                </a:solidFill>
              </a:rPr>
              <a:t> € </a:t>
            </a:r>
            <a:r>
              <a:rPr lang="de-AT" sz="2800" dirty="0">
                <a:solidFill>
                  <a:srgbClr val="0070C0"/>
                </a:solidFill>
              </a:rPr>
              <a:t>wurden den Betroffenen zugesprochen</a:t>
            </a:r>
          </a:p>
          <a:p>
            <a:pPr lvl="1">
              <a:buFont typeface="Wingdings" panose="05000000000000000000" pitchFamily="2" charset="2"/>
              <a:buChar char="Ø"/>
            </a:pPr>
            <a:r>
              <a:rPr lang="de-DE" sz="2500" i="1" dirty="0">
                <a:solidFill>
                  <a:srgbClr val="FF0000"/>
                </a:solidFill>
              </a:rPr>
              <a:t>Die Gelder dafür stammen nicht aus dem Kirchenbeitrag!</a:t>
            </a:r>
            <a:endParaRPr lang="de-AT" sz="2500" i="1" dirty="0">
              <a:solidFill>
                <a:srgbClr val="FF0000"/>
              </a:solidFill>
            </a:endParaRPr>
          </a:p>
          <a:p>
            <a:endParaRPr lang="de-AT" sz="2800" dirty="0">
              <a:solidFill>
                <a:srgbClr val="0070C0"/>
              </a:solidFill>
            </a:endParaRPr>
          </a:p>
          <a:p>
            <a:endParaRPr lang="de-AT" sz="1600" dirty="0">
              <a:solidFill>
                <a:srgbClr val="0070C0"/>
              </a:solidFill>
            </a:endParaRPr>
          </a:p>
          <a:p>
            <a:pPr marL="0" indent="0">
              <a:buNone/>
            </a:pPr>
            <a:endParaRPr lang="de-AT" sz="1600" dirty="0">
              <a:solidFill>
                <a:srgbClr val="FF0000"/>
              </a:solidFill>
            </a:endParaRPr>
          </a:p>
        </p:txBody>
      </p:sp>
      <p:sp>
        <p:nvSpPr>
          <p:cNvPr id="4" name="Foliennummernplatzhalter 3"/>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80</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Tree>
    <p:extLst>
      <p:ext uri="{BB962C8B-B14F-4D97-AF65-F5344CB8AC3E}">
        <p14:creationId xmlns:p14="http://schemas.microsoft.com/office/powerpoint/2010/main" val="1765428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2000"/>
                                  </p:stCondLst>
                                  <p:childTnLst>
                                    <p:set>
                                      <p:cBhvr>
                                        <p:cTn id="23"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vert="horz" lIns="91440" tIns="45720" rIns="91440" bIns="45720" anchor="ctr">
            <a:noAutofit/>
          </a:bodyPr>
          <a:lstStyle/>
          <a:p>
            <a:pPr algn="ctr"/>
            <a:r>
              <a:rPr lang="de-AT" sz="3200" b="1">
                <a:solidFill>
                  <a:srgbClr val="00B050"/>
                </a:solidFill>
              </a:rPr>
              <a:t>Unabhängige Opferschutzkommission</a:t>
            </a:r>
            <a:endParaRPr lang="de-AT" sz="3200" b="1"/>
          </a:p>
        </p:txBody>
      </p:sp>
      <p:sp>
        <p:nvSpPr>
          <p:cNvPr id="3" name="Inhaltsplatzhalter 2"/>
          <p:cNvSpPr>
            <a:spLocks noGrp="1"/>
          </p:cNvSpPr>
          <p:nvPr>
            <p:ph sz="quarter" idx="1"/>
          </p:nvPr>
        </p:nvSpPr>
        <p:spPr>
          <a:xfrm>
            <a:off x="179512" y="1700808"/>
            <a:ext cx="8964488" cy="5157192"/>
          </a:xfrm>
        </p:spPr>
        <p:txBody>
          <a:bodyPr vert="horz" lIns="91440" tIns="45720" rIns="91440" bIns="45720" anchor="t">
            <a:normAutofit/>
          </a:bodyPr>
          <a:lstStyle/>
          <a:p>
            <a:pPr marL="0" indent="0">
              <a:buNone/>
            </a:pPr>
            <a:r>
              <a:rPr lang="de-AT" sz="2800" i="1" dirty="0">
                <a:solidFill>
                  <a:schemeClr val="bg1">
                    <a:lumMod val="65000"/>
                  </a:schemeClr>
                </a:solidFill>
                <a:ea typeface="+mn-lt"/>
                <a:cs typeface="+mn-lt"/>
              </a:rPr>
              <a:t>Alle Zahlen für ganz Österreich </a:t>
            </a:r>
            <a:r>
              <a:rPr lang="de-AT" sz="1600" i="1" dirty="0">
                <a:solidFill>
                  <a:schemeClr val="bg1">
                    <a:lumMod val="65000"/>
                  </a:schemeClr>
                </a:solidFill>
                <a:ea typeface="+mn-lt"/>
                <a:cs typeface="+mn-lt"/>
              </a:rPr>
              <a:t>(Stand Dezember 2023, Statistik Stiftung Opferschutz)</a:t>
            </a:r>
            <a:endParaRPr lang="en-US" sz="1600" i="1" dirty="0">
              <a:solidFill>
                <a:schemeClr val="bg1">
                  <a:lumMod val="65000"/>
                </a:schemeClr>
              </a:solidFill>
              <a:ea typeface="+mn-lt"/>
              <a:cs typeface="+mn-lt"/>
            </a:endParaRPr>
          </a:p>
          <a:p>
            <a:pPr marL="0" indent="0">
              <a:buNone/>
            </a:pPr>
            <a:r>
              <a:rPr lang="de-AT" sz="2400" dirty="0">
                <a:solidFill>
                  <a:srgbClr val="0070C0"/>
                </a:solidFill>
              </a:rPr>
              <a:t>--------------------------------------------------------------------</a:t>
            </a:r>
          </a:p>
          <a:p>
            <a:pPr marL="0" indent="0">
              <a:buNone/>
            </a:pPr>
            <a:endParaRPr lang="de-AT" sz="2800" dirty="0">
              <a:solidFill>
                <a:srgbClr val="0070C0"/>
              </a:solidFill>
              <a:ea typeface="+mn-lt"/>
              <a:cs typeface="+mn-lt"/>
            </a:endParaRPr>
          </a:p>
        </p:txBody>
      </p:sp>
      <p:sp>
        <p:nvSpPr>
          <p:cNvPr id="4" name="Foliennummernplatzhalter 3"/>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81</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graphicFrame>
        <p:nvGraphicFramePr>
          <p:cNvPr id="6" name="Diagramm 5"/>
          <p:cNvGraphicFramePr>
            <a:graphicFrameLocks/>
          </p:cNvGraphicFramePr>
          <p:nvPr/>
        </p:nvGraphicFramePr>
        <p:xfrm>
          <a:off x="1448656" y="2558265"/>
          <a:ext cx="6083486" cy="406905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564306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47664" y="228600"/>
            <a:ext cx="7416824" cy="990600"/>
          </a:xfrm>
        </p:spPr>
        <p:txBody>
          <a:bodyPr vert="horz" lIns="91440" tIns="45720" rIns="91440" bIns="45720" anchor="ctr">
            <a:noAutofit/>
          </a:bodyPr>
          <a:lstStyle/>
          <a:p>
            <a:pPr algn="ctr"/>
            <a:r>
              <a:rPr lang="de-AT" sz="3200" b="1">
                <a:solidFill>
                  <a:srgbClr val="00B050"/>
                </a:solidFill>
              </a:rPr>
              <a:t>Unabhängige Opferschutzkommission</a:t>
            </a:r>
            <a:endParaRPr lang="de-AT" sz="3200" b="1"/>
          </a:p>
        </p:txBody>
      </p:sp>
      <p:sp>
        <p:nvSpPr>
          <p:cNvPr id="3" name="Inhaltsplatzhalter 2"/>
          <p:cNvSpPr>
            <a:spLocks noGrp="1"/>
          </p:cNvSpPr>
          <p:nvPr>
            <p:ph sz="quarter" idx="1"/>
          </p:nvPr>
        </p:nvSpPr>
        <p:spPr>
          <a:xfrm>
            <a:off x="179512" y="1516698"/>
            <a:ext cx="8585448" cy="5341302"/>
          </a:xfrm>
        </p:spPr>
        <p:txBody>
          <a:bodyPr>
            <a:normAutofit/>
          </a:bodyPr>
          <a:lstStyle/>
          <a:p>
            <a:pPr marL="0" indent="0">
              <a:buNone/>
            </a:pPr>
            <a:r>
              <a:rPr lang="de-AT" sz="2400" i="1">
                <a:solidFill>
                  <a:schemeClr val="bg1">
                    <a:lumMod val="65000"/>
                  </a:schemeClr>
                </a:solidFill>
                <a:ea typeface="+mn-lt"/>
                <a:cs typeface="+mn-lt"/>
              </a:rPr>
              <a:t>Alle Zahlen für ganz Österreich </a:t>
            </a:r>
            <a:r>
              <a:rPr lang="de-AT" sz="1800" i="1">
                <a:solidFill>
                  <a:schemeClr val="bg1">
                    <a:lumMod val="65000"/>
                  </a:schemeClr>
                </a:solidFill>
                <a:ea typeface="+mn-lt"/>
                <a:cs typeface="+mn-lt"/>
              </a:rPr>
              <a:t>(Stand Februar 2023, Statistik Stiftung Opferschutz)</a:t>
            </a:r>
          </a:p>
          <a:p>
            <a:pPr marL="0" indent="0">
              <a:buNone/>
            </a:pPr>
            <a:r>
              <a:rPr lang="de-AT" sz="2400">
                <a:solidFill>
                  <a:srgbClr val="0070C0"/>
                </a:solidFill>
              </a:rPr>
              <a:t>----------------------------------------------------------------------------------</a:t>
            </a:r>
          </a:p>
        </p:txBody>
      </p:sp>
      <p:sp>
        <p:nvSpPr>
          <p:cNvPr id="4" name="Foliennummernplatzhalter 3"/>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82</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6" name="Grafik 5">
            <a:extLst>
              <a:ext uri="{FF2B5EF4-FFF2-40B4-BE49-F238E27FC236}">
                <a16:creationId xmlns:a16="http://schemas.microsoft.com/office/drawing/2014/main" id="{31A3F2EC-6C8F-A977-01F1-FBCB179555BB}"/>
              </a:ext>
            </a:extLst>
          </p:cNvPr>
          <p:cNvPicPr>
            <a:picLocks noChangeAspect="1"/>
          </p:cNvPicPr>
          <p:nvPr/>
        </p:nvPicPr>
        <p:blipFill>
          <a:blip r:embed="rId3"/>
          <a:stretch>
            <a:fillRect/>
          </a:stretch>
        </p:blipFill>
        <p:spPr>
          <a:xfrm>
            <a:off x="1547664" y="3067217"/>
            <a:ext cx="5926463" cy="3562183"/>
          </a:xfrm>
          <a:prstGeom prst="rect">
            <a:avLst/>
          </a:prstGeom>
        </p:spPr>
      </p:pic>
    </p:spTree>
    <p:extLst>
      <p:ext uri="{BB962C8B-B14F-4D97-AF65-F5344CB8AC3E}">
        <p14:creationId xmlns:p14="http://schemas.microsoft.com/office/powerpoint/2010/main" val="36746298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51520" y="228600"/>
            <a:ext cx="8514528" cy="990600"/>
          </a:xfrm>
        </p:spPr>
        <p:txBody>
          <a:bodyPr>
            <a:noAutofit/>
          </a:bodyPr>
          <a:lstStyle/>
          <a:p>
            <a:pPr algn="ctr"/>
            <a:r>
              <a:rPr lang="de-AT" sz="4000" b="1">
                <a:solidFill>
                  <a:srgbClr val="00B050"/>
                </a:solidFill>
              </a:rPr>
              <a:t>Beratungsstellen</a:t>
            </a:r>
            <a:endParaRPr lang="de-AT" sz="4000" b="1"/>
          </a:p>
        </p:txBody>
      </p:sp>
      <p:sp>
        <p:nvSpPr>
          <p:cNvPr id="3" name="Inhaltsplatzhalter 2"/>
          <p:cNvSpPr>
            <a:spLocks noGrp="1"/>
          </p:cNvSpPr>
          <p:nvPr>
            <p:ph sz="quarter" idx="1"/>
          </p:nvPr>
        </p:nvSpPr>
        <p:spPr>
          <a:xfrm>
            <a:off x="266700" y="1700808"/>
            <a:ext cx="8857840" cy="4755232"/>
          </a:xfrm>
        </p:spPr>
        <p:txBody>
          <a:bodyPr>
            <a:noAutofit/>
          </a:bodyPr>
          <a:lstStyle/>
          <a:p>
            <a:pPr>
              <a:spcBef>
                <a:spcPts val="0"/>
              </a:spcBef>
            </a:pPr>
            <a:endParaRPr lang="de-DE" sz="1400">
              <a:solidFill>
                <a:srgbClr val="0070C0"/>
              </a:solidFill>
            </a:endParaRPr>
          </a:p>
          <a:p>
            <a:pPr>
              <a:spcBef>
                <a:spcPts val="0"/>
              </a:spcBef>
            </a:pPr>
            <a:endParaRPr lang="de-DE" sz="2000" b="1">
              <a:solidFill>
                <a:srgbClr val="0070C0"/>
              </a:solidFill>
            </a:endParaRPr>
          </a:p>
          <a:p>
            <a:pPr marL="0" indent="0">
              <a:spcBef>
                <a:spcPts val="0"/>
              </a:spcBef>
              <a:buNone/>
            </a:pPr>
            <a:endParaRPr lang="de-AT" sz="2000" b="1">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83</a:t>
            </a:fld>
            <a:endParaRPr lang="de-AT"/>
          </a:p>
        </p:txBody>
      </p:sp>
      <p:pic>
        <p:nvPicPr>
          <p:cNvPr id="4" name="Grafik 3"/>
          <p:cNvPicPr>
            <a:picLocks noChangeAspect="1"/>
          </p:cNvPicPr>
          <p:nvPr/>
        </p:nvPicPr>
        <p:blipFill>
          <a:blip r:embed="rId3"/>
          <a:stretch>
            <a:fillRect/>
          </a:stretch>
        </p:blipFill>
        <p:spPr>
          <a:xfrm>
            <a:off x="1259632" y="1731313"/>
            <a:ext cx="6680883" cy="4452182"/>
          </a:xfrm>
          <a:prstGeom prst="rect">
            <a:avLst/>
          </a:prstGeom>
          <a:solidFill>
            <a:srgbClr val="FFFF00"/>
          </a:solidFill>
        </p:spPr>
      </p:pic>
      <p:sp>
        <p:nvSpPr>
          <p:cNvPr id="6" name="Rechteck 5"/>
          <p:cNvSpPr/>
          <p:nvPr/>
        </p:nvSpPr>
        <p:spPr>
          <a:xfrm>
            <a:off x="6300192" y="6207106"/>
            <a:ext cx="1872208" cy="3249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a:solidFill>
                  <a:schemeClr val="accent3">
                    <a:lumMod val="50000"/>
                  </a:schemeClr>
                </a:solidFill>
              </a:rPr>
              <a:t>Free-</a:t>
            </a:r>
            <a:r>
              <a:rPr lang="de-DE" sz="1200" err="1">
                <a:solidFill>
                  <a:schemeClr val="accent3">
                    <a:lumMod val="50000"/>
                  </a:schemeClr>
                </a:solidFill>
              </a:rPr>
              <a:t>Photos</a:t>
            </a:r>
            <a:r>
              <a:rPr lang="de-DE" sz="1200">
                <a:solidFill>
                  <a:schemeClr val="accent3">
                    <a:lumMod val="50000"/>
                  </a:schemeClr>
                </a:solidFill>
              </a:rPr>
              <a:t>-</a:t>
            </a:r>
            <a:r>
              <a:rPr lang="de-DE" sz="1200" err="1">
                <a:solidFill>
                  <a:schemeClr val="accent3">
                    <a:lumMod val="50000"/>
                  </a:schemeClr>
                </a:solidFill>
              </a:rPr>
              <a:t>Pixaay</a:t>
            </a:r>
            <a:endParaRPr lang="de-AT" sz="1200">
              <a:solidFill>
                <a:schemeClr val="accent3">
                  <a:lumMod val="50000"/>
                </a:schemeClr>
              </a:solidFill>
            </a:endParaRPr>
          </a:p>
        </p:txBody>
      </p:sp>
    </p:spTree>
    <p:extLst>
      <p:ext uri="{BB962C8B-B14F-4D97-AF65-F5344CB8AC3E}">
        <p14:creationId xmlns:p14="http://schemas.microsoft.com/office/powerpoint/2010/main" val="23903847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1456"/>
            <a:ext cx="7521151" cy="1264578"/>
          </a:xfrm>
        </p:spPr>
        <p:txBody>
          <a:bodyPr vert="horz" lIns="91440" tIns="45720" rIns="91440" bIns="45720" anchor="ctr">
            <a:noAutofit/>
          </a:bodyPr>
          <a:lstStyle/>
          <a:p>
            <a:pPr algn="ctr"/>
            <a:br>
              <a:rPr lang="de-AT" sz="3600" b="1" dirty="0">
                <a:solidFill>
                  <a:srgbClr val="00B050"/>
                </a:solidFill>
              </a:rPr>
            </a:br>
            <a:r>
              <a:rPr lang="de-AT" sz="3600" b="1" dirty="0">
                <a:solidFill>
                  <a:srgbClr val="00B050"/>
                </a:solidFill>
              </a:rPr>
              <a:t>Beratungsstellen Erzdiözese Wien</a:t>
            </a:r>
            <a:br>
              <a:rPr lang="de-AT" sz="3600" b="1" dirty="0"/>
            </a:br>
            <a:endParaRPr lang="de-AT" sz="3600" b="1"/>
          </a:p>
        </p:txBody>
      </p:sp>
      <p:sp>
        <p:nvSpPr>
          <p:cNvPr id="3" name="Inhaltsplatzhalter 2"/>
          <p:cNvSpPr>
            <a:spLocks noGrp="1"/>
          </p:cNvSpPr>
          <p:nvPr>
            <p:ph sz="quarter" idx="1"/>
          </p:nvPr>
        </p:nvSpPr>
        <p:spPr>
          <a:xfrm>
            <a:off x="533400" y="1569720"/>
            <a:ext cx="8610600" cy="4755232"/>
          </a:xfrm>
        </p:spPr>
        <p:txBody>
          <a:bodyPr>
            <a:noAutofit/>
          </a:bodyPr>
          <a:lstStyle/>
          <a:p>
            <a:pPr>
              <a:spcBef>
                <a:spcPts val="0"/>
              </a:spcBef>
            </a:pPr>
            <a:endParaRPr lang="de-DE" sz="1400">
              <a:solidFill>
                <a:srgbClr val="0070C0"/>
              </a:solidFill>
            </a:endParaRPr>
          </a:p>
          <a:p>
            <a:pPr>
              <a:spcBef>
                <a:spcPts val="0"/>
              </a:spcBef>
            </a:pPr>
            <a:r>
              <a:rPr lang="de-AT" sz="2400" b="1">
                <a:solidFill>
                  <a:srgbClr val="0070C0"/>
                </a:solidFill>
              </a:rPr>
              <a:t>Ombudsstelle</a:t>
            </a:r>
            <a:r>
              <a:rPr lang="de-AT" sz="2400">
                <a:solidFill>
                  <a:srgbClr val="0070C0"/>
                </a:solidFill>
              </a:rPr>
              <a:t> für Opfer von Gewalt u. sexuellem Missbrauch in der katholischen Kirche, Untere </a:t>
            </a:r>
            <a:r>
              <a:rPr lang="de-AT" sz="2400" err="1">
                <a:solidFill>
                  <a:srgbClr val="0070C0"/>
                </a:solidFill>
              </a:rPr>
              <a:t>Viaduktgasse</a:t>
            </a:r>
            <a:r>
              <a:rPr lang="de-AT" sz="2400">
                <a:solidFill>
                  <a:srgbClr val="0070C0"/>
                </a:solidFill>
              </a:rPr>
              <a:t> 53/2B, 1030 Wien, </a:t>
            </a:r>
            <a:br>
              <a:rPr lang="de-AT" sz="2400">
                <a:solidFill>
                  <a:srgbClr val="0070C0"/>
                </a:solidFill>
              </a:rPr>
            </a:br>
            <a:r>
              <a:rPr lang="de-AT" sz="2400">
                <a:solidFill>
                  <a:srgbClr val="0070C0"/>
                </a:solidFill>
              </a:rPr>
              <a:t>01- 319 66 45, </a:t>
            </a:r>
            <a:r>
              <a:rPr lang="de-AT" sz="2400">
                <a:solidFill>
                  <a:srgbClr val="0070C0"/>
                </a:solidFill>
                <a:hlinkClick r:id="rId3"/>
              </a:rPr>
              <a:t>ombudsstelle@edw.or.at</a:t>
            </a:r>
            <a:endParaRPr lang="de-AT" sz="2400">
              <a:solidFill>
                <a:srgbClr val="0070C0"/>
              </a:solidFill>
            </a:endParaRPr>
          </a:p>
          <a:p>
            <a:pPr>
              <a:spcBef>
                <a:spcPts val="0"/>
              </a:spcBef>
            </a:pPr>
            <a:endParaRPr lang="de-AT" sz="2400">
              <a:solidFill>
                <a:srgbClr val="0070C0"/>
              </a:solidFill>
            </a:endParaRPr>
          </a:p>
          <a:p>
            <a:pPr>
              <a:spcBef>
                <a:spcPts val="0"/>
              </a:spcBef>
            </a:pPr>
            <a:r>
              <a:rPr lang="de-AT" sz="2400" b="1">
                <a:solidFill>
                  <a:srgbClr val="0070C0"/>
                </a:solidFill>
              </a:rPr>
              <a:t>Stabsstelle </a:t>
            </a:r>
            <a:r>
              <a:rPr lang="de-AT" sz="2400">
                <a:solidFill>
                  <a:srgbClr val="0070C0"/>
                </a:solidFill>
              </a:rPr>
              <a:t>für Missbrauchs- und Gewaltprävention der EDW, Stephansplatz 6/5/515, 1010 Wien, 0664-51552-43; </a:t>
            </a:r>
            <a:r>
              <a:rPr lang="de-AT" sz="2400">
                <a:solidFill>
                  <a:srgbClr val="0070C0"/>
                </a:solidFill>
                <a:hlinkClick r:id="rId4"/>
              </a:rPr>
              <a:t>hinsehen@edw.or.at</a:t>
            </a:r>
            <a:r>
              <a:rPr lang="de-AT" sz="2400">
                <a:solidFill>
                  <a:srgbClr val="0070C0"/>
                </a:solidFill>
              </a:rPr>
              <a:t>, </a:t>
            </a:r>
            <a:r>
              <a:rPr lang="de-AT" sz="2400">
                <a:solidFill>
                  <a:srgbClr val="0070C0"/>
                </a:solidFill>
                <a:hlinkClick r:id="rId5"/>
              </a:rPr>
              <a:t>www.hinsehen.at</a:t>
            </a:r>
            <a:endParaRPr lang="de-AT" sz="2400">
              <a:solidFill>
                <a:srgbClr val="0070C0"/>
              </a:solidFill>
            </a:endParaRPr>
          </a:p>
          <a:p>
            <a:pPr>
              <a:spcBef>
                <a:spcPts val="0"/>
              </a:spcBef>
            </a:pPr>
            <a:endParaRPr lang="de-AT" sz="2400">
              <a:solidFill>
                <a:srgbClr val="0070C0"/>
              </a:solidFill>
            </a:endParaRPr>
          </a:p>
          <a:p>
            <a:pPr>
              <a:spcBef>
                <a:spcPts val="0"/>
              </a:spcBef>
            </a:pPr>
            <a:r>
              <a:rPr lang="de-DE" sz="2400" b="1">
                <a:solidFill>
                  <a:srgbClr val="0070C0"/>
                </a:solidFill>
              </a:rPr>
              <a:t>142 Telefonseelsorge  (0-24 Uhr)</a:t>
            </a:r>
          </a:p>
          <a:p>
            <a:pPr>
              <a:spcBef>
                <a:spcPts val="0"/>
              </a:spcBef>
            </a:pPr>
            <a:endParaRPr lang="de-DE" sz="2000" b="1">
              <a:solidFill>
                <a:srgbClr val="0070C0"/>
              </a:solidFill>
            </a:endParaRPr>
          </a:p>
          <a:p>
            <a:pPr>
              <a:spcBef>
                <a:spcPts val="0"/>
              </a:spcBef>
            </a:pPr>
            <a:endParaRPr lang="de-DE" sz="2000" b="1">
              <a:solidFill>
                <a:srgbClr val="0070C0"/>
              </a:solidFill>
            </a:endParaRPr>
          </a:p>
          <a:p>
            <a:pPr>
              <a:spcBef>
                <a:spcPts val="0"/>
              </a:spcBef>
            </a:pPr>
            <a:endParaRPr lang="de-DE" sz="2000" b="1">
              <a:solidFill>
                <a:srgbClr val="0070C0"/>
              </a:solidFill>
            </a:endParaRPr>
          </a:p>
          <a:p>
            <a:pPr marL="0" indent="0">
              <a:spcBef>
                <a:spcPts val="0"/>
              </a:spcBef>
              <a:buNone/>
            </a:pPr>
            <a:endParaRPr lang="de-AT" sz="2000" b="1">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84</a:t>
            </a:fld>
            <a:endParaRPr lang="de-AT"/>
          </a:p>
        </p:txBody>
      </p:sp>
    </p:spTree>
    <p:extLst>
      <p:ext uri="{BB962C8B-B14F-4D97-AF65-F5344CB8AC3E}">
        <p14:creationId xmlns:p14="http://schemas.microsoft.com/office/powerpoint/2010/main" val="5562587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3095" cy="1281700"/>
          </a:xfrm>
        </p:spPr>
        <p:txBody>
          <a:bodyPr vert="horz" lIns="91440" tIns="45720" rIns="91440" bIns="45720" anchor="ctr">
            <a:noAutofit/>
          </a:bodyPr>
          <a:lstStyle/>
          <a:p>
            <a:pPr algn="ctr"/>
            <a:r>
              <a:rPr lang="de-AT" sz="3000" b="1" dirty="0">
                <a:solidFill>
                  <a:srgbClr val="00B050"/>
                </a:solidFill>
              </a:rPr>
              <a:t>Fachberatungsstellen Wien</a:t>
            </a:r>
            <a:endParaRPr lang="de-AT" sz="3000" b="1" dirty="0"/>
          </a:p>
        </p:txBody>
      </p:sp>
      <p:sp>
        <p:nvSpPr>
          <p:cNvPr id="3" name="Inhaltsplatzhalter 2"/>
          <p:cNvSpPr>
            <a:spLocks noGrp="1"/>
          </p:cNvSpPr>
          <p:nvPr>
            <p:ph sz="quarter" idx="1"/>
          </p:nvPr>
        </p:nvSpPr>
        <p:spPr>
          <a:xfrm>
            <a:off x="533399" y="1376091"/>
            <a:ext cx="8748331" cy="5400600"/>
          </a:xfrm>
        </p:spPr>
        <p:txBody>
          <a:bodyPr>
            <a:noAutofit/>
          </a:bodyPr>
          <a:lstStyle/>
          <a:p>
            <a:pPr>
              <a:spcBef>
                <a:spcPts val="0"/>
              </a:spcBef>
            </a:pPr>
            <a:endParaRPr lang="de-DE" sz="1400">
              <a:solidFill>
                <a:srgbClr val="0070C0"/>
              </a:solidFill>
            </a:endParaRPr>
          </a:p>
          <a:p>
            <a:pPr>
              <a:spcBef>
                <a:spcPts val="0"/>
              </a:spcBef>
            </a:pPr>
            <a:r>
              <a:rPr lang="de-AT" sz="2200" b="1">
                <a:solidFill>
                  <a:srgbClr val="0070C0"/>
                </a:solidFill>
              </a:rPr>
              <a:t>147 Rat auf Draht </a:t>
            </a:r>
            <a:r>
              <a:rPr lang="de-AT" sz="2200">
                <a:solidFill>
                  <a:srgbClr val="0070C0"/>
                </a:solidFill>
              </a:rPr>
              <a:t>(0-24 Uhr) </a:t>
            </a:r>
          </a:p>
          <a:p>
            <a:pPr>
              <a:spcBef>
                <a:spcPts val="0"/>
              </a:spcBef>
            </a:pPr>
            <a:r>
              <a:rPr lang="de-AT" sz="2200" b="1">
                <a:solidFill>
                  <a:srgbClr val="0070C0"/>
                </a:solidFill>
              </a:rPr>
              <a:t>Kinderschutzzentrum,</a:t>
            </a:r>
            <a:r>
              <a:rPr lang="de-AT" sz="2200">
                <a:solidFill>
                  <a:srgbClr val="0070C0"/>
                </a:solidFill>
              </a:rPr>
              <a:t>1030 </a:t>
            </a:r>
            <a:r>
              <a:rPr lang="de-AT" sz="2200" err="1">
                <a:solidFill>
                  <a:srgbClr val="0070C0"/>
                </a:solidFill>
              </a:rPr>
              <a:t>Mohsgasse</a:t>
            </a:r>
            <a:r>
              <a:rPr lang="de-AT" sz="2200">
                <a:solidFill>
                  <a:srgbClr val="0070C0"/>
                </a:solidFill>
              </a:rPr>
              <a:t> 1, www.kinderschutz-wien.at </a:t>
            </a:r>
            <a:r>
              <a:rPr lang="de-AT" sz="2200" err="1">
                <a:solidFill>
                  <a:srgbClr val="0070C0"/>
                </a:solidFill>
              </a:rPr>
              <a:t>office@kinderschutzzentrum.wien</a:t>
            </a:r>
            <a:r>
              <a:rPr lang="de-AT" sz="2200">
                <a:solidFill>
                  <a:srgbClr val="0070C0"/>
                </a:solidFill>
              </a:rPr>
              <a:t>, 01/526 18 20, </a:t>
            </a:r>
          </a:p>
          <a:p>
            <a:pPr>
              <a:spcBef>
                <a:spcPts val="0"/>
              </a:spcBef>
            </a:pPr>
            <a:r>
              <a:rPr lang="de-AT" sz="2200" b="1">
                <a:solidFill>
                  <a:srgbClr val="0070C0"/>
                </a:solidFill>
              </a:rPr>
              <a:t>Die Möwe: </a:t>
            </a:r>
            <a:r>
              <a:rPr lang="de-AT" sz="2200">
                <a:solidFill>
                  <a:srgbClr val="0070C0"/>
                </a:solidFill>
              </a:rPr>
              <a:t>www.die-moewe.at  kinderschutz@die-moewe.at 01/5321515 </a:t>
            </a:r>
          </a:p>
          <a:p>
            <a:pPr>
              <a:spcBef>
                <a:spcPts val="0"/>
              </a:spcBef>
            </a:pPr>
            <a:r>
              <a:rPr lang="de-AT" sz="2200" b="1">
                <a:solidFill>
                  <a:srgbClr val="0070C0"/>
                </a:solidFill>
              </a:rPr>
              <a:t>Familienberatung</a:t>
            </a:r>
            <a:br>
              <a:rPr lang="de-AT" sz="2200" b="1">
                <a:solidFill>
                  <a:srgbClr val="0070C0"/>
                </a:solidFill>
              </a:rPr>
            </a:br>
            <a:r>
              <a:rPr lang="de-AT" sz="2200">
                <a:solidFill>
                  <a:srgbClr val="0070C0"/>
                </a:solidFill>
              </a:rPr>
              <a:t>https://</a:t>
            </a:r>
            <a:r>
              <a:rPr lang="de-AT" sz="2200">
                <a:solidFill>
                  <a:srgbClr val="0070C0"/>
                </a:solidFill>
                <a:hlinkClick r:id="rId3"/>
              </a:rPr>
              <a:t>www.familienberatung.gv.at</a:t>
            </a:r>
            <a:endParaRPr lang="de-AT" sz="2200">
              <a:solidFill>
                <a:srgbClr val="0070C0"/>
              </a:solidFill>
            </a:endParaRPr>
          </a:p>
          <a:p>
            <a:pPr>
              <a:spcBef>
                <a:spcPts val="0"/>
              </a:spcBef>
            </a:pPr>
            <a:r>
              <a:rPr lang="de-DE" sz="2200" b="1">
                <a:solidFill>
                  <a:srgbClr val="0070C0"/>
                </a:solidFill>
              </a:rPr>
              <a:t>Interventionsstelle gegen Gewalt in der Familie, </a:t>
            </a:r>
            <a:r>
              <a:rPr lang="de-DE" sz="2200">
                <a:solidFill>
                  <a:srgbClr val="0070C0"/>
                </a:solidFill>
              </a:rPr>
              <a:t>1070 Neubaugasse 1/3, 01- 585 32 88;</a:t>
            </a:r>
            <a:r>
              <a:rPr lang="de-DE" sz="2200" b="1">
                <a:solidFill>
                  <a:srgbClr val="0070C0"/>
                </a:solidFill>
              </a:rPr>
              <a:t> </a:t>
            </a:r>
            <a:r>
              <a:rPr lang="de-DE" sz="2200">
                <a:solidFill>
                  <a:srgbClr val="0070C0"/>
                </a:solidFill>
                <a:hlinkClick r:id="rId4"/>
              </a:rPr>
              <a:t>www.interventionsstelle-wien.at</a:t>
            </a:r>
            <a:r>
              <a:rPr lang="de-DE" sz="2200">
                <a:solidFill>
                  <a:srgbClr val="0070C0"/>
                </a:solidFill>
              </a:rPr>
              <a:t>; office@interventionsstelle-wien.at</a:t>
            </a:r>
            <a:endParaRPr lang="de-AT" sz="2200" b="1">
              <a:solidFill>
                <a:srgbClr val="0070C0"/>
              </a:solidFill>
            </a:endParaRPr>
          </a:p>
          <a:p>
            <a:pPr>
              <a:spcBef>
                <a:spcPts val="0"/>
              </a:spcBef>
            </a:pPr>
            <a:r>
              <a:rPr lang="de-AT" sz="2200" b="1">
                <a:solidFill>
                  <a:srgbClr val="0070C0"/>
                </a:solidFill>
              </a:rPr>
              <a:t>Beratungsstelle TAMAR</a:t>
            </a:r>
            <a:r>
              <a:rPr lang="de-AT" sz="2200">
                <a:solidFill>
                  <a:srgbClr val="0070C0"/>
                </a:solidFill>
              </a:rPr>
              <a:t>: </a:t>
            </a:r>
            <a:r>
              <a:rPr lang="de-AT" sz="2200">
                <a:solidFill>
                  <a:srgbClr val="0070C0"/>
                </a:solidFill>
                <a:hlinkClick r:id="rId5"/>
              </a:rPr>
              <a:t>www.tamar.at</a:t>
            </a:r>
            <a:r>
              <a:rPr lang="de-AT" sz="2200">
                <a:solidFill>
                  <a:srgbClr val="0070C0"/>
                </a:solidFill>
              </a:rPr>
              <a:t>  01/334 04 37</a:t>
            </a:r>
          </a:p>
          <a:p>
            <a:pPr>
              <a:spcBef>
                <a:spcPts val="0"/>
              </a:spcBef>
            </a:pPr>
            <a:r>
              <a:rPr lang="de-DE" sz="2200" b="1">
                <a:solidFill>
                  <a:srgbClr val="0070C0"/>
                </a:solidFill>
              </a:rPr>
              <a:t>Frauennotruf der Stadt Wien: </a:t>
            </a:r>
            <a:r>
              <a:rPr lang="de-DE" sz="2200">
                <a:solidFill>
                  <a:srgbClr val="0070C0"/>
                </a:solidFill>
              </a:rPr>
              <a:t>01- 71719</a:t>
            </a:r>
          </a:p>
          <a:p>
            <a:pPr>
              <a:spcBef>
                <a:spcPts val="0"/>
              </a:spcBef>
            </a:pPr>
            <a:r>
              <a:rPr lang="de-DE" sz="2200" b="1" err="1">
                <a:solidFill>
                  <a:srgbClr val="0070C0"/>
                </a:solidFill>
              </a:rPr>
              <a:t>Frauenhelpline</a:t>
            </a:r>
            <a:r>
              <a:rPr lang="de-DE" sz="2200" b="1">
                <a:solidFill>
                  <a:srgbClr val="0070C0"/>
                </a:solidFill>
              </a:rPr>
              <a:t> gegen Gewalt </a:t>
            </a:r>
            <a:r>
              <a:rPr lang="de-DE" sz="2200">
                <a:solidFill>
                  <a:srgbClr val="0070C0"/>
                </a:solidFill>
              </a:rPr>
              <a:t>0800 222 555</a:t>
            </a:r>
          </a:p>
          <a:p>
            <a:pPr lvl="0">
              <a:spcBef>
                <a:spcPts val="0"/>
              </a:spcBef>
              <a:buClr>
                <a:srgbClr val="00ADDC"/>
              </a:buClr>
            </a:pPr>
            <a:r>
              <a:rPr lang="de-AT" sz="2200" b="1">
                <a:solidFill>
                  <a:srgbClr val="0070C0"/>
                </a:solidFill>
              </a:rPr>
              <a:t>Männerberatung:</a:t>
            </a:r>
            <a:r>
              <a:rPr lang="de-AT" sz="2200">
                <a:solidFill>
                  <a:srgbClr val="0070C0"/>
                </a:solidFill>
              </a:rPr>
              <a:t> www.maenner.at  01/603 28 28</a:t>
            </a:r>
            <a:br>
              <a:rPr lang="de-AT" sz="1800">
                <a:solidFill>
                  <a:srgbClr val="0070C0"/>
                </a:solidFill>
              </a:rPr>
            </a:br>
            <a:endParaRPr lang="de-AT" sz="1400">
              <a:solidFill>
                <a:srgbClr val="0070C0"/>
              </a:solidFill>
            </a:endParaRPr>
          </a:p>
          <a:p>
            <a:endParaRPr lang="de-AT" sz="1800">
              <a:solidFill>
                <a:srgbClr val="0070C0"/>
              </a:solidFill>
            </a:endParaRPr>
          </a:p>
          <a:p>
            <a:endParaRPr lang="de-AT" sz="280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85</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Tree>
    <p:extLst>
      <p:ext uri="{BB962C8B-B14F-4D97-AF65-F5344CB8AC3E}">
        <p14:creationId xmlns:p14="http://schemas.microsoft.com/office/powerpoint/2010/main" val="6154378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3095" cy="1281700"/>
          </a:xfrm>
        </p:spPr>
        <p:txBody>
          <a:bodyPr vert="horz" lIns="91440" tIns="45720" rIns="91440" bIns="45720" anchor="ctr">
            <a:noAutofit/>
          </a:bodyPr>
          <a:lstStyle/>
          <a:p>
            <a:pPr algn="ctr"/>
            <a:r>
              <a:rPr lang="de-AT" sz="3000" b="1" dirty="0">
                <a:solidFill>
                  <a:srgbClr val="00B050"/>
                </a:solidFill>
              </a:rPr>
              <a:t>Fachberatungsstellen </a:t>
            </a:r>
            <a:br>
              <a:rPr lang="de-AT" sz="3000" b="1" dirty="0"/>
            </a:br>
            <a:r>
              <a:rPr lang="de-AT" sz="3000" b="1" dirty="0">
                <a:solidFill>
                  <a:srgbClr val="00B050"/>
                </a:solidFill>
              </a:rPr>
              <a:t>Niederösterreich</a:t>
            </a:r>
            <a:endParaRPr lang="de-AT" sz="3000" b="1" dirty="0"/>
          </a:p>
        </p:txBody>
      </p:sp>
      <p:sp>
        <p:nvSpPr>
          <p:cNvPr id="3" name="Inhaltsplatzhalter 2"/>
          <p:cNvSpPr>
            <a:spLocks noGrp="1"/>
          </p:cNvSpPr>
          <p:nvPr>
            <p:ph sz="quarter" idx="1"/>
          </p:nvPr>
        </p:nvSpPr>
        <p:spPr>
          <a:xfrm>
            <a:off x="533400" y="1601821"/>
            <a:ext cx="8535955" cy="5125550"/>
          </a:xfrm>
        </p:spPr>
        <p:txBody>
          <a:bodyPr>
            <a:noAutofit/>
          </a:bodyPr>
          <a:lstStyle/>
          <a:p>
            <a:pPr>
              <a:spcBef>
                <a:spcPts val="0"/>
              </a:spcBef>
            </a:pPr>
            <a:r>
              <a:rPr lang="de-AT" sz="1800" b="1" dirty="0">
                <a:solidFill>
                  <a:srgbClr val="0070C0"/>
                </a:solidFill>
              </a:rPr>
              <a:t>147 Rat auf Draht </a:t>
            </a:r>
          </a:p>
          <a:p>
            <a:pPr>
              <a:spcBef>
                <a:spcPts val="0"/>
              </a:spcBef>
            </a:pPr>
            <a:r>
              <a:rPr lang="de-AT" sz="1800" b="1" dirty="0">
                <a:solidFill>
                  <a:srgbClr val="0070C0"/>
                </a:solidFill>
              </a:rPr>
              <a:t>Kinder- und Jugendanwaltschaft, </a:t>
            </a:r>
          </a:p>
          <a:p>
            <a:pPr marL="269875" indent="0">
              <a:spcBef>
                <a:spcPts val="0"/>
              </a:spcBef>
              <a:buNone/>
            </a:pPr>
            <a:r>
              <a:rPr lang="de-AT" sz="1800" b="1" dirty="0">
                <a:solidFill>
                  <a:srgbClr val="0070C0"/>
                </a:solidFill>
              </a:rPr>
              <a:t> </a:t>
            </a:r>
            <a:r>
              <a:rPr lang="de-AT" sz="1800" dirty="0">
                <a:solidFill>
                  <a:srgbClr val="0070C0"/>
                </a:solidFill>
              </a:rPr>
              <a:t>Rennbahnstraße 29, 3100 St. Pölten 02742 90811</a:t>
            </a:r>
          </a:p>
          <a:p>
            <a:pPr>
              <a:spcBef>
                <a:spcPts val="0"/>
              </a:spcBef>
            </a:pPr>
            <a:r>
              <a:rPr lang="de-DE" sz="1800" b="1" dirty="0">
                <a:solidFill>
                  <a:srgbClr val="0070C0"/>
                </a:solidFill>
              </a:rPr>
              <a:t>Die Möwe. </a:t>
            </a:r>
            <a:r>
              <a:rPr lang="de-DE" sz="1800" dirty="0">
                <a:solidFill>
                  <a:srgbClr val="0070C0"/>
                </a:solidFill>
              </a:rPr>
              <a:t>Kinderschutzzentrum, </a:t>
            </a:r>
            <a:r>
              <a:rPr lang="de-AT" sz="1800" dirty="0" err="1">
                <a:solidFill>
                  <a:srgbClr val="0070C0"/>
                </a:solidFill>
              </a:rPr>
              <a:t>Börsegasse</a:t>
            </a:r>
            <a:r>
              <a:rPr lang="de-AT" sz="1800" dirty="0">
                <a:solidFill>
                  <a:srgbClr val="0070C0"/>
                </a:solidFill>
              </a:rPr>
              <a:t> 9, 1010 Wien, </a:t>
            </a:r>
            <a:r>
              <a:rPr lang="de-AT" sz="1800" dirty="0">
                <a:solidFill>
                  <a:srgbClr val="0070C0"/>
                </a:solidFill>
                <a:hlinkClick r:id="rId3"/>
              </a:rPr>
              <a:t>ksz-wien@die-moewe.at</a:t>
            </a:r>
            <a:r>
              <a:rPr lang="de-AT" sz="1800" dirty="0">
                <a:solidFill>
                  <a:srgbClr val="0070C0"/>
                </a:solidFill>
              </a:rPr>
              <a:t>, Tel.: 01/532 15 15</a:t>
            </a:r>
            <a:r>
              <a:rPr lang="de-DE" sz="1800" dirty="0">
                <a:solidFill>
                  <a:srgbClr val="0070C0"/>
                </a:solidFill>
                <a:hlinkClick r:id="rId4"/>
              </a:rPr>
              <a:t>www.die-moewe.at</a:t>
            </a:r>
            <a:r>
              <a:rPr lang="de-DE" sz="1800" dirty="0">
                <a:solidFill>
                  <a:srgbClr val="0070C0"/>
                </a:solidFill>
              </a:rPr>
              <a:t>; </a:t>
            </a:r>
            <a:br>
              <a:rPr lang="de-DE" sz="1800" dirty="0">
                <a:solidFill>
                  <a:srgbClr val="0070C0"/>
                </a:solidFill>
              </a:rPr>
            </a:br>
            <a:r>
              <a:rPr lang="de-DE" sz="1800" dirty="0">
                <a:solidFill>
                  <a:srgbClr val="0070C0"/>
                </a:solidFill>
              </a:rPr>
              <a:t>Zweigstellen in Neunkirchen, Mödling, St. Pölten, Mistelbach, Hollabrunn und Gänserndorf</a:t>
            </a:r>
          </a:p>
          <a:p>
            <a:pPr>
              <a:spcBef>
                <a:spcPts val="0"/>
              </a:spcBef>
            </a:pPr>
            <a:r>
              <a:rPr lang="de-DE" sz="1800" b="1" dirty="0">
                <a:solidFill>
                  <a:srgbClr val="0070C0"/>
                </a:solidFill>
              </a:rPr>
              <a:t>Familienberatung: </a:t>
            </a:r>
            <a:r>
              <a:rPr lang="de-DE" sz="1800" dirty="0">
                <a:solidFill>
                  <a:srgbClr val="0070C0"/>
                </a:solidFill>
              </a:rPr>
              <a:t>https://www.familienberatung.at</a:t>
            </a:r>
            <a:endParaRPr lang="de-AT" sz="1800" dirty="0">
              <a:solidFill>
                <a:srgbClr val="0070C0"/>
              </a:solidFill>
            </a:endParaRPr>
          </a:p>
          <a:p>
            <a:pPr>
              <a:spcBef>
                <a:spcPts val="0"/>
              </a:spcBef>
            </a:pPr>
            <a:r>
              <a:rPr lang="en-US" sz="1800" b="1" dirty="0" err="1">
                <a:solidFill>
                  <a:srgbClr val="0070C0"/>
                </a:solidFill>
              </a:rPr>
              <a:t>Gewaltschutzzentrum</a:t>
            </a:r>
            <a:r>
              <a:rPr lang="en-US" sz="1800" b="1" dirty="0">
                <a:solidFill>
                  <a:srgbClr val="0070C0"/>
                </a:solidFill>
              </a:rPr>
              <a:t> ST. PÖLTEN</a:t>
            </a:r>
            <a:r>
              <a:rPr lang="en-US" sz="1800" dirty="0">
                <a:solidFill>
                  <a:srgbClr val="0070C0"/>
                </a:solidFill>
              </a:rPr>
              <a:t>, </a:t>
            </a:r>
            <a:r>
              <a:rPr lang="en-US" sz="1800" dirty="0" err="1">
                <a:solidFill>
                  <a:srgbClr val="0070C0"/>
                </a:solidFill>
              </a:rPr>
              <a:t>Grenzgasse</a:t>
            </a:r>
            <a:r>
              <a:rPr lang="en-US" sz="1800" dirty="0">
                <a:solidFill>
                  <a:srgbClr val="0070C0"/>
                </a:solidFill>
              </a:rPr>
              <a:t> 11, 4. Stock 3100 St. </a:t>
            </a:r>
            <a:r>
              <a:rPr lang="en-US" sz="1800" dirty="0" err="1">
                <a:solidFill>
                  <a:srgbClr val="0070C0"/>
                </a:solidFill>
              </a:rPr>
              <a:t>Pölten</a:t>
            </a:r>
            <a:r>
              <a:rPr lang="en-US" sz="1800" dirty="0">
                <a:solidFill>
                  <a:srgbClr val="0070C0"/>
                </a:solidFill>
              </a:rPr>
              <a:t> 02742/319 66 </a:t>
            </a:r>
            <a:r>
              <a:rPr lang="en-US" sz="1800" dirty="0">
                <a:solidFill>
                  <a:srgbClr val="0070C0"/>
                </a:solidFill>
                <a:hlinkClick r:id="rId5"/>
              </a:rPr>
              <a:t>office.st.poelten@gewaltschutzzentrum-noe.at</a:t>
            </a:r>
            <a:endParaRPr lang="de-AT" sz="1800" dirty="0">
              <a:solidFill>
                <a:srgbClr val="0070C0"/>
              </a:solidFill>
            </a:endParaRPr>
          </a:p>
          <a:p>
            <a:pPr>
              <a:spcBef>
                <a:spcPts val="0"/>
              </a:spcBef>
            </a:pPr>
            <a:r>
              <a:rPr lang="de-AT" sz="1800" b="1" dirty="0">
                <a:solidFill>
                  <a:srgbClr val="0070C0"/>
                </a:solidFill>
              </a:rPr>
              <a:t>Gewaltschutzzentrum WIENER NEUSTADT</a:t>
            </a:r>
            <a:r>
              <a:rPr lang="de-AT" sz="1800" dirty="0">
                <a:solidFill>
                  <a:srgbClr val="0070C0"/>
                </a:solidFill>
              </a:rPr>
              <a:t>, Bahngasse 14/2/6, 2700 Wiener Neustadt 02622/24 300 office.wr.neustadt@gewaltschutzzentrum-noe.at </a:t>
            </a:r>
            <a:endParaRPr lang="de-AT" sz="1800" b="1" dirty="0">
              <a:solidFill>
                <a:srgbClr val="0070C0"/>
              </a:solidFill>
            </a:endParaRPr>
          </a:p>
          <a:p>
            <a:pPr>
              <a:spcBef>
                <a:spcPts val="0"/>
              </a:spcBef>
            </a:pPr>
            <a:r>
              <a:rPr lang="de-AT" sz="1800" b="1" dirty="0">
                <a:solidFill>
                  <a:srgbClr val="0070C0"/>
                </a:solidFill>
              </a:rPr>
              <a:t>Gewaltschutzzentrum ZWETTL </a:t>
            </a:r>
            <a:r>
              <a:rPr lang="de-AT" sz="1800" dirty="0">
                <a:solidFill>
                  <a:srgbClr val="0070C0"/>
                </a:solidFill>
              </a:rPr>
              <a:t>Landstraße 42/1 3910 </a:t>
            </a:r>
            <a:r>
              <a:rPr lang="de-AT" sz="1800" dirty="0" err="1">
                <a:solidFill>
                  <a:srgbClr val="0070C0"/>
                </a:solidFill>
              </a:rPr>
              <a:t>Zwettl</a:t>
            </a:r>
            <a:r>
              <a:rPr lang="de-AT" sz="1800" dirty="0">
                <a:solidFill>
                  <a:srgbClr val="0070C0"/>
                </a:solidFill>
              </a:rPr>
              <a:t>,  02822/53 003 </a:t>
            </a:r>
            <a:r>
              <a:rPr lang="de-AT" sz="1800" dirty="0">
                <a:solidFill>
                  <a:srgbClr val="0070C0"/>
                </a:solidFill>
                <a:hlinkClick r:id="rId6"/>
              </a:rPr>
              <a:t>office.zwettl@gewaltschutzzentrum-noe.at</a:t>
            </a:r>
            <a:endParaRPr lang="de-AT" sz="1800" dirty="0">
              <a:solidFill>
                <a:srgbClr val="0070C0"/>
              </a:solidFill>
            </a:endParaRPr>
          </a:p>
          <a:p>
            <a:pPr>
              <a:spcBef>
                <a:spcPts val="0"/>
              </a:spcBef>
            </a:pPr>
            <a:r>
              <a:rPr lang="de-AT" sz="1800" b="1" dirty="0" err="1">
                <a:solidFill>
                  <a:srgbClr val="0070C0"/>
                </a:solidFill>
              </a:rPr>
              <a:t>Frauenhelpline</a:t>
            </a:r>
            <a:r>
              <a:rPr lang="de-AT" sz="1800" b="1" dirty="0">
                <a:solidFill>
                  <a:srgbClr val="0070C0"/>
                </a:solidFill>
              </a:rPr>
              <a:t> gegen Männergewalt: </a:t>
            </a:r>
            <a:r>
              <a:rPr lang="de-AT" sz="1800" dirty="0">
                <a:solidFill>
                  <a:srgbClr val="0070C0"/>
                </a:solidFill>
              </a:rPr>
              <a:t>0800/222 555</a:t>
            </a:r>
          </a:p>
          <a:p>
            <a:pPr lvl="0">
              <a:spcBef>
                <a:spcPts val="0"/>
              </a:spcBef>
              <a:buClr>
                <a:srgbClr val="00ADDC"/>
              </a:buClr>
            </a:pPr>
            <a:r>
              <a:rPr lang="de-AT" sz="1800" b="1" dirty="0">
                <a:solidFill>
                  <a:srgbClr val="0070C0"/>
                </a:solidFill>
              </a:rPr>
              <a:t>NÖ Frauentelefon</a:t>
            </a:r>
            <a:r>
              <a:rPr lang="de-AT" sz="1800" dirty="0">
                <a:solidFill>
                  <a:srgbClr val="0070C0"/>
                </a:solidFill>
              </a:rPr>
              <a:t>: 0800 800 810:</a:t>
            </a:r>
          </a:p>
          <a:p>
            <a:pPr lvl="0">
              <a:spcBef>
                <a:spcPts val="0"/>
              </a:spcBef>
              <a:buClr>
                <a:srgbClr val="00ADDC"/>
              </a:buClr>
            </a:pPr>
            <a:r>
              <a:rPr lang="de-AT" sz="1800" b="1" dirty="0">
                <a:solidFill>
                  <a:srgbClr val="0070C0"/>
                </a:solidFill>
              </a:rPr>
              <a:t>Männerberatung St. Pölten</a:t>
            </a:r>
            <a:r>
              <a:rPr lang="de-AT" sz="1800" dirty="0">
                <a:solidFill>
                  <a:srgbClr val="0070C0"/>
                </a:solidFill>
              </a:rPr>
              <a:t>: </a:t>
            </a:r>
            <a:r>
              <a:rPr lang="de-AT" sz="1800" dirty="0" err="1">
                <a:solidFill>
                  <a:srgbClr val="0070C0"/>
                </a:solidFill>
              </a:rPr>
              <a:t>Heitzlergasse</a:t>
            </a:r>
            <a:r>
              <a:rPr lang="de-AT" sz="1800" dirty="0">
                <a:solidFill>
                  <a:srgbClr val="0070C0"/>
                </a:solidFill>
              </a:rPr>
              <a:t> 4, 3100 St. Pölten 02742/35351035 </a:t>
            </a:r>
          </a:p>
          <a:p>
            <a:pPr>
              <a:spcBef>
                <a:spcPts val="0"/>
              </a:spcBef>
            </a:pPr>
            <a:endParaRPr lang="de-DE" sz="1800" dirty="0">
              <a:solidFill>
                <a:srgbClr val="0070C0"/>
              </a:solidFill>
            </a:endParaRPr>
          </a:p>
          <a:p>
            <a:pPr>
              <a:spcBef>
                <a:spcPts val="0"/>
              </a:spcBef>
            </a:pPr>
            <a:endParaRPr lang="de-DE" sz="1800" dirty="0">
              <a:solidFill>
                <a:srgbClr val="0070C0"/>
              </a:solidFill>
            </a:endParaRPr>
          </a:p>
          <a:p>
            <a:pPr marL="0" indent="0">
              <a:spcBef>
                <a:spcPts val="0"/>
              </a:spcBef>
              <a:buNone/>
            </a:pPr>
            <a:endParaRPr lang="de-AT" sz="1400" dirty="0">
              <a:solidFill>
                <a:srgbClr val="0070C0"/>
              </a:solidFill>
            </a:endParaRPr>
          </a:p>
          <a:p>
            <a:endParaRPr lang="de-AT" sz="1600" dirty="0">
              <a:solidFill>
                <a:srgbClr val="0070C0"/>
              </a:solidFill>
            </a:endParaRPr>
          </a:p>
          <a:p>
            <a:endParaRPr lang="de-AT" sz="2400" dirty="0">
              <a:solidFill>
                <a:srgbClr val="0070C0"/>
              </a:solidFill>
            </a:endParaRPr>
          </a:p>
        </p:txBody>
      </p:sp>
      <p:sp>
        <p:nvSpPr>
          <p:cNvPr id="6" name="Foliennummernplatzhalter 5"/>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86</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Tree>
    <p:extLst>
      <p:ext uri="{BB962C8B-B14F-4D97-AF65-F5344CB8AC3E}">
        <p14:creationId xmlns:p14="http://schemas.microsoft.com/office/powerpoint/2010/main" val="39333982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F00921FB-6A05-8509-5176-6A1C3F09D409}"/>
              </a:ext>
            </a:extLst>
          </p:cNvPr>
          <p:cNvSpPr>
            <a:spLocks noGrp="1"/>
          </p:cNvSpPr>
          <p:nvPr>
            <p:ph type="body" sz="half" idx="2"/>
          </p:nvPr>
        </p:nvSpPr>
        <p:spPr/>
        <p:txBody>
          <a:bodyPr/>
          <a:lstStyle/>
          <a:p>
            <a:endParaRPr lang="de-AT"/>
          </a:p>
        </p:txBody>
      </p:sp>
      <p:sp>
        <p:nvSpPr>
          <p:cNvPr id="3" name="Titel 2">
            <a:extLst>
              <a:ext uri="{FF2B5EF4-FFF2-40B4-BE49-F238E27FC236}">
                <a16:creationId xmlns:a16="http://schemas.microsoft.com/office/drawing/2014/main" id="{A8A74AAD-BCDF-957B-663B-FAFA7EB7C26E}"/>
              </a:ext>
            </a:extLst>
          </p:cNvPr>
          <p:cNvSpPr>
            <a:spLocks noGrp="1"/>
          </p:cNvSpPr>
          <p:nvPr>
            <p:ph type="title"/>
          </p:nvPr>
        </p:nvSpPr>
        <p:spPr/>
        <p:txBody>
          <a:bodyPr/>
          <a:lstStyle/>
          <a:p>
            <a:r>
              <a:rPr lang="de-DE" dirty="0"/>
              <a:t>Zusammenfassung</a:t>
            </a:r>
            <a:endParaRPr lang="de-AT" dirty="0"/>
          </a:p>
        </p:txBody>
      </p:sp>
      <p:sp>
        <p:nvSpPr>
          <p:cNvPr id="4" name="Foliennummernplatzhalter 3">
            <a:extLst>
              <a:ext uri="{FF2B5EF4-FFF2-40B4-BE49-F238E27FC236}">
                <a16:creationId xmlns:a16="http://schemas.microsoft.com/office/drawing/2014/main" id="{BB74C129-10B7-A2B2-CFA0-52A8FB5CAFA0}"/>
              </a:ext>
            </a:extLst>
          </p:cNvPr>
          <p:cNvSpPr>
            <a:spLocks noGrp="1"/>
          </p:cNvSpPr>
          <p:nvPr>
            <p:ph type="sldNum" sz="quarter" idx="11"/>
          </p:nvPr>
        </p:nvSpPr>
        <p:spPr/>
        <p:txBody>
          <a:bodyPr/>
          <a:lstStyle/>
          <a:p>
            <a:fld id="{B90F5A57-8277-4128-9E0F-D3B511DCDD08}" type="slidenum">
              <a:rPr lang="de-AT" smtClean="0"/>
              <a:pPr/>
              <a:t>87</a:t>
            </a:fld>
            <a:endParaRPr lang="de-AT"/>
          </a:p>
        </p:txBody>
      </p:sp>
      <p:pic>
        <p:nvPicPr>
          <p:cNvPr id="11" name="Bildplatzhalter 10" descr="Ein Bild, das Pflanze, Blume, draußen, Wirbellose enthält.&#10;&#10;Automatisch generierte Beschreibung">
            <a:extLst>
              <a:ext uri="{FF2B5EF4-FFF2-40B4-BE49-F238E27FC236}">
                <a16:creationId xmlns:a16="http://schemas.microsoft.com/office/drawing/2014/main" id="{6ECFD051-CD71-2934-1504-F8D35AB32B2D}"/>
              </a:ext>
            </a:extLst>
          </p:cNvPr>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t="9835" b="9835"/>
          <a:stretch>
            <a:fillRect/>
          </a:stretch>
        </p:blipFill>
        <p:spPr/>
      </p:pic>
    </p:spTree>
    <p:extLst>
      <p:ext uri="{BB962C8B-B14F-4D97-AF65-F5344CB8AC3E}">
        <p14:creationId xmlns:p14="http://schemas.microsoft.com/office/powerpoint/2010/main" val="3393775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79932" y="310"/>
            <a:ext cx="7565904" cy="1273138"/>
          </a:xfrm>
        </p:spPr>
        <p:txBody>
          <a:bodyPr vert="horz" lIns="91440" tIns="45720" rIns="91440" bIns="45720" anchor="ctr">
            <a:noAutofit/>
          </a:bodyPr>
          <a:lstStyle/>
          <a:p>
            <a:pPr algn="ctr"/>
            <a:r>
              <a:rPr lang="de-AT" sz="3000" b="1" dirty="0">
                <a:solidFill>
                  <a:srgbClr val="00B050"/>
                </a:solidFill>
              </a:rPr>
              <a:t>Angebote für PB</a:t>
            </a:r>
            <a:endParaRPr lang="de-AT" sz="3000" b="1"/>
          </a:p>
        </p:txBody>
      </p:sp>
      <p:sp>
        <p:nvSpPr>
          <p:cNvPr id="3" name="Inhaltsplatzhalter 2"/>
          <p:cNvSpPr>
            <a:spLocks noGrp="1"/>
          </p:cNvSpPr>
          <p:nvPr>
            <p:ph sz="quarter" idx="1"/>
          </p:nvPr>
        </p:nvSpPr>
        <p:spPr>
          <a:xfrm>
            <a:off x="533400" y="1628800"/>
            <a:ext cx="8232648" cy="5112568"/>
          </a:xfrm>
        </p:spPr>
        <p:txBody>
          <a:bodyPr>
            <a:noAutofit/>
          </a:bodyPr>
          <a:lstStyle/>
          <a:p>
            <a:pPr>
              <a:buFont typeface="Wingdings" panose="05000000000000000000" pitchFamily="2" charset="2"/>
              <a:buChar char="Ø"/>
            </a:pPr>
            <a:endParaRPr lang="de-AT" sz="2000" dirty="0">
              <a:solidFill>
                <a:srgbClr val="0070C0"/>
              </a:solidFill>
            </a:endParaRPr>
          </a:p>
          <a:p>
            <a:pPr>
              <a:buFont typeface="Wingdings" panose="05000000000000000000" pitchFamily="2" charset="2"/>
              <a:buChar char="Ø"/>
            </a:pPr>
            <a:r>
              <a:rPr lang="de-AT" sz="2000" dirty="0">
                <a:solidFill>
                  <a:srgbClr val="0070C0"/>
                </a:solidFill>
              </a:rPr>
              <a:t>6 stündige Workshops PB (siehe Homepage)</a:t>
            </a:r>
          </a:p>
          <a:p>
            <a:pPr>
              <a:buFont typeface="Wingdings" panose="05000000000000000000" pitchFamily="2" charset="2"/>
              <a:buChar char="Ø"/>
            </a:pPr>
            <a:r>
              <a:rPr lang="de-AT" sz="2000" dirty="0">
                <a:solidFill>
                  <a:srgbClr val="0070C0"/>
                </a:solidFill>
              </a:rPr>
              <a:t>Stammtische in jeweiligen Vikariaten (jeweils von 17:00-19:00):</a:t>
            </a:r>
          </a:p>
          <a:p>
            <a:pPr lvl="1">
              <a:buFont typeface="Wingdings" panose="05000000000000000000" pitchFamily="2" charset="2"/>
              <a:buChar char="Ø"/>
            </a:pPr>
            <a:r>
              <a:rPr lang="de-AT" sz="1700" dirty="0">
                <a:solidFill>
                  <a:srgbClr val="0070C0"/>
                </a:solidFill>
              </a:rPr>
              <a:t>14.1.2025 Vikariat Nord, Gänserndorf</a:t>
            </a:r>
          </a:p>
          <a:p>
            <a:pPr lvl="1">
              <a:buFont typeface="Wingdings" panose="05000000000000000000" pitchFamily="2" charset="2"/>
              <a:buChar char="Ø"/>
            </a:pPr>
            <a:r>
              <a:rPr lang="de-AT" sz="1700" dirty="0">
                <a:solidFill>
                  <a:srgbClr val="0070C0"/>
                </a:solidFill>
              </a:rPr>
              <a:t>15.1.2025 Vikariat Stadt, Pfarre zum Göttlichen Wort</a:t>
            </a:r>
          </a:p>
          <a:p>
            <a:pPr lvl="1">
              <a:buFont typeface="Wingdings" panose="05000000000000000000" pitchFamily="2" charset="2"/>
              <a:buChar char="Ø"/>
            </a:pPr>
            <a:r>
              <a:rPr lang="de-AT" sz="1700" dirty="0">
                <a:solidFill>
                  <a:srgbClr val="0070C0"/>
                </a:solidFill>
              </a:rPr>
              <a:t>22.1.2025 Vikariat Süd, </a:t>
            </a:r>
            <a:r>
              <a:rPr lang="de-AT" sz="1700" dirty="0" err="1">
                <a:solidFill>
                  <a:srgbClr val="0070C0"/>
                </a:solidFill>
              </a:rPr>
              <a:t>Payerbach</a:t>
            </a:r>
            <a:endParaRPr lang="de-AT" sz="1700" dirty="0">
              <a:solidFill>
                <a:srgbClr val="0070C0"/>
              </a:solidFill>
            </a:endParaRPr>
          </a:p>
          <a:p>
            <a:pPr>
              <a:buFont typeface="Wingdings" panose="05000000000000000000" pitchFamily="2" charset="2"/>
              <a:buChar char="Ø"/>
            </a:pPr>
            <a:r>
              <a:rPr lang="de-AT" sz="2000" dirty="0">
                <a:solidFill>
                  <a:srgbClr val="0070C0"/>
                </a:solidFill>
              </a:rPr>
              <a:t>Fachtagung: 22.3.2025 Stift Klosterneuburg</a:t>
            </a:r>
          </a:p>
          <a:p>
            <a:pPr>
              <a:buFont typeface="Wingdings" panose="05000000000000000000" pitchFamily="2" charset="2"/>
              <a:buChar char="Ø"/>
            </a:pPr>
            <a:r>
              <a:rPr lang="de-AT" sz="2000" dirty="0">
                <a:solidFill>
                  <a:srgbClr val="0070C0"/>
                </a:solidFill>
              </a:rPr>
              <a:t>Webinar und Workshops Schutzkonzepte (siehe Homepage)</a:t>
            </a:r>
          </a:p>
          <a:p>
            <a:pPr>
              <a:buFont typeface="Wingdings" panose="05000000000000000000" pitchFamily="2" charset="2"/>
              <a:buChar char="Ø"/>
            </a:pPr>
            <a:r>
              <a:rPr lang="de-AT" sz="2000" dirty="0">
                <a:solidFill>
                  <a:srgbClr val="0070C0"/>
                </a:solidFill>
              </a:rPr>
              <a:t>Fortbildungen zu speziellen Themen für PB:</a:t>
            </a:r>
          </a:p>
          <a:p>
            <a:pPr lvl="1">
              <a:buFont typeface="Wingdings" panose="05000000000000000000" pitchFamily="2" charset="2"/>
              <a:buChar char="Ø"/>
            </a:pPr>
            <a:r>
              <a:rPr lang="de-AT" sz="1700" dirty="0">
                <a:solidFill>
                  <a:srgbClr val="0070C0"/>
                </a:solidFill>
              </a:rPr>
              <a:t>27.11.2024 Safer Internet</a:t>
            </a:r>
          </a:p>
          <a:p>
            <a:pPr>
              <a:buFont typeface="Wingdings" panose="05000000000000000000" pitchFamily="2" charset="2"/>
              <a:buChar char="Ø"/>
            </a:pPr>
            <a:r>
              <a:rPr lang="de-AT" sz="2000" dirty="0">
                <a:solidFill>
                  <a:srgbClr val="0070C0"/>
                </a:solidFill>
              </a:rPr>
              <a:t>Fachtagungen anderer Organisationen</a:t>
            </a:r>
          </a:p>
          <a:p>
            <a:pPr>
              <a:buFont typeface="Wingdings" panose="05000000000000000000" pitchFamily="2" charset="2"/>
              <a:buChar char="Ø"/>
            </a:pPr>
            <a:endParaRPr lang="de-AT" sz="2000" dirty="0">
              <a:solidFill>
                <a:srgbClr val="0070C0"/>
              </a:solidFill>
            </a:endParaRPr>
          </a:p>
          <a:p>
            <a:pPr>
              <a:buFont typeface="Wingdings" panose="05000000000000000000" pitchFamily="2" charset="2"/>
              <a:buChar char="Ø"/>
            </a:pPr>
            <a:r>
              <a:rPr lang="de-AT" sz="2000" b="1" dirty="0">
                <a:solidFill>
                  <a:srgbClr val="0070C0"/>
                </a:solidFill>
              </a:rPr>
              <a:t>13.12.2024 17:00 Weihnachtsfeier (Stephansplatz)</a:t>
            </a:r>
          </a:p>
          <a:p>
            <a:pPr lvl="1">
              <a:buFont typeface="Wingdings" panose="05000000000000000000" pitchFamily="2" charset="2"/>
              <a:buChar char="Ø"/>
            </a:pPr>
            <a:endParaRPr lang="de-AT" sz="2100" b="1" dirty="0">
              <a:solidFill>
                <a:srgbClr val="0070C0"/>
              </a:solidFill>
            </a:endParaRPr>
          </a:p>
          <a:p>
            <a:pPr marL="0" indent="0">
              <a:buNone/>
            </a:pPr>
            <a:r>
              <a:rPr lang="de-AT" sz="2400" dirty="0">
                <a:solidFill>
                  <a:srgbClr val="0070C0"/>
                </a:solidFill>
              </a:rPr>
              <a:t>  				</a:t>
            </a: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88</a:t>
            </a:fld>
            <a:endParaRPr lang="de-AT"/>
          </a:p>
        </p:txBody>
      </p:sp>
    </p:spTree>
    <p:extLst>
      <p:ext uri="{BB962C8B-B14F-4D97-AF65-F5344CB8AC3E}">
        <p14:creationId xmlns:p14="http://schemas.microsoft.com/office/powerpoint/2010/main" val="31964799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79932" y="310"/>
            <a:ext cx="7565904" cy="1273138"/>
          </a:xfrm>
        </p:spPr>
        <p:txBody>
          <a:bodyPr vert="horz" lIns="91440" tIns="45720" rIns="91440" bIns="45720" anchor="ctr">
            <a:noAutofit/>
          </a:bodyPr>
          <a:lstStyle/>
          <a:p>
            <a:pPr algn="ctr"/>
            <a:r>
              <a:rPr lang="de-AT" sz="3000" b="1" dirty="0">
                <a:solidFill>
                  <a:srgbClr val="00B050"/>
                </a:solidFill>
              </a:rPr>
              <a:t>Angebote für Pfarren</a:t>
            </a:r>
            <a:endParaRPr lang="de-AT" sz="3000" b="1" dirty="0"/>
          </a:p>
        </p:txBody>
      </p:sp>
      <p:sp>
        <p:nvSpPr>
          <p:cNvPr id="3" name="Inhaltsplatzhalter 2"/>
          <p:cNvSpPr>
            <a:spLocks noGrp="1"/>
          </p:cNvSpPr>
          <p:nvPr>
            <p:ph sz="quarter" idx="1"/>
          </p:nvPr>
        </p:nvSpPr>
        <p:spPr>
          <a:xfrm>
            <a:off x="533400" y="1628800"/>
            <a:ext cx="8232648" cy="5112568"/>
          </a:xfrm>
        </p:spPr>
        <p:txBody>
          <a:bodyPr>
            <a:noAutofit/>
          </a:bodyPr>
          <a:lstStyle/>
          <a:p>
            <a:pPr marL="0" indent="0">
              <a:buNone/>
            </a:pPr>
            <a:r>
              <a:rPr lang="de-AT" sz="2000" dirty="0">
                <a:solidFill>
                  <a:srgbClr val="0070C0"/>
                </a:solidFill>
              </a:rPr>
              <a:t>Individuelle Termine für Pfarren:</a:t>
            </a:r>
          </a:p>
          <a:p>
            <a:pPr lvl="1">
              <a:buFont typeface="Wingdings" panose="05000000000000000000" pitchFamily="2" charset="2"/>
              <a:buChar char="Ø"/>
            </a:pPr>
            <a:r>
              <a:rPr lang="de-AT" sz="2000" dirty="0">
                <a:solidFill>
                  <a:srgbClr val="0070C0"/>
                </a:solidFill>
              </a:rPr>
              <a:t>Information in PGR (Dauer individuell)</a:t>
            </a:r>
          </a:p>
          <a:p>
            <a:pPr lvl="1">
              <a:buFont typeface="Wingdings" panose="05000000000000000000" pitchFamily="2" charset="2"/>
              <a:buChar char="Ø"/>
            </a:pPr>
            <a:r>
              <a:rPr lang="de-AT" sz="2000" dirty="0">
                <a:solidFill>
                  <a:srgbClr val="0070C0"/>
                </a:solidFill>
              </a:rPr>
              <a:t>2-stündige Informationsveranstaltung für PGR und interessierte Personen</a:t>
            </a:r>
          </a:p>
          <a:p>
            <a:pPr lvl="1">
              <a:buFont typeface="Wingdings" panose="05000000000000000000" pitchFamily="2" charset="2"/>
              <a:buChar char="Ø"/>
            </a:pPr>
            <a:r>
              <a:rPr lang="de-AT" sz="2000" dirty="0">
                <a:solidFill>
                  <a:srgbClr val="0070C0"/>
                </a:solidFill>
              </a:rPr>
              <a:t>6-stündige Workshops Grundkurs Prävention in der Kinder- und Jugendpastoral</a:t>
            </a:r>
          </a:p>
          <a:p>
            <a:pPr lvl="1">
              <a:buFont typeface="Wingdings" panose="05000000000000000000" pitchFamily="2" charset="2"/>
              <a:buChar char="Ø"/>
            </a:pPr>
            <a:r>
              <a:rPr lang="de-AT" sz="2000" dirty="0">
                <a:solidFill>
                  <a:srgbClr val="0070C0"/>
                </a:solidFill>
              </a:rPr>
              <a:t>2-stündige Informationsveranstaltung für befristete Mitarbeit in Kinder- und Jugendpastoral</a:t>
            </a:r>
          </a:p>
          <a:p>
            <a:pPr lvl="1">
              <a:buFont typeface="Wingdings" panose="05000000000000000000" pitchFamily="2" charset="2"/>
              <a:buChar char="Ø"/>
            </a:pPr>
            <a:r>
              <a:rPr lang="de-AT" sz="2000" dirty="0">
                <a:solidFill>
                  <a:srgbClr val="0070C0"/>
                </a:solidFill>
              </a:rPr>
              <a:t>6-stündige Workshops Grundkurs Prävention Gruppenleitung Erwachsene</a:t>
            </a:r>
          </a:p>
          <a:p>
            <a:pPr lvl="1">
              <a:buFont typeface="Wingdings" panose="05000000000000000000" pitchFamily="2" charset="2"/>
              <a:buChar char="Ø"/>
            </a:pPr>
            <a:endParaRPr lang="de-AT" sz="2000" dirty="0">
              <a:solidFill>
                <a:srgbClr val="0070C0"/>
              </a:solidFill>
            </a:endParaRPr>
          </a:p>
          <a:p>
            <a:pPr>
              <a:buFont typeface="Wingdings" panose="05000000000000000000" pitchFamily="2" charset="2"/>
              <a:buChar char="Ø"/>
            </a:pPr>
            <a:r>
              <a:rPr lang="de-AT" sz="2300" b="1" dirty="0">
                <a:solidFill>
                  <a:srgbClr val="0070C0"/>
                </a:solidFill>
              </a:rPr>
              <a:t>Bitte rechtzeitige Kontaktaufnahme mit Stabsstelle</a:t>
            </a:r>
          </a:p>
          <a:p>
            <a:pPr>
              <a:buFont typeface="Wingdings" panose="05000000000000000000" pitchFamily="2" charset="2"/>
              <a:buChar char="Ø"/>
            </a:pPr>
            <a:r>
              <a:rPr lang="de-AT" sz="2300" b="1" dirty="0">
                <a:solidFill>
                  <a:srgbClr val="0070C0"/>
                </a:solidFill>
              </a:rPr>
              <a:t>Wertschätzender Umgang mit Ressourcen der Stabsstelle</a:t>
            </a:r>
          </a:p>
          <a:p>
            <a:pPr lvl="1">
              <a:buFont typeface="Wingdings" panose="05000000000000000000" pitchFamily="2" charset="2"/>
              <a:buChar char="Ø"/>
            </a:pPr>
            <a:endParaRPr lang="de-AT" sz="2100" b="1" dirty="0">
              <a:solidFill>
                <a:srgbClr val="0070C0"/>
              </a:solidFill>
            </a:endParaRPr>
          </a:p>
          <a:p>
            <a:pPr marL="0" indent="0">
              <a:buNone/>
            </a:pPr>
            <a:r>
              <a:rPr lang="de-AT" sz="2400" dirty="0">
                <a:solidFill>
                  <a:srgbClr val="0070C0"/>
                </a:solidFill>
              </a:rPr>
              <a:t>  				</a:t>
            </a: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89</a:t>
            </a:fld>
            <a:endParaRPr lang="de-AT"/>
          </a:p>
        </p:txBody>
      </p:sp>
    </p:spTree>
    <p:extLst>
      <p:ext uri="{BB962C8B-B14F-4D97-AF65-F5344CB8AC3E}">
        <p14:creationId xmlns:p14="http://schemas.microsoft.com/office/powerpoint/2010/main" val="29714200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3095" cy="1281700"/>
          </a:xfrm>
        </p:spPr>
        <p:txBody>
          <a:bodyPr vert="horz" lIns="91440" tIns="45720" rIns="91440" bIns="45720" anchor="ctr">
            <a:noAutofit/>
          </a:bodyPr>
          <a:lstStyle/>
          <a:p>
            <a:pPr algn="ctr"/>
            <a:r>
              <a:rPr lang="de-AT" sz="3000" b="1" dirty="0">
                <a:solidFill>
                  <a:srgbClr val="00B050"/>
                </a:solidFill>
              </a:rPr>
              <a:t>Unterstützung</a:t>
            </a:r>
            <a:endParaRPr lang="de-AT" sz="3000" b="1"/>
          </a:p>
        </p:txBody>
      </p:sp>
      <p:sp>
        <p:nvSpPr>
          <p:cNvPr id="3" name="Inhaltsplatzhalter 2"/>
          <p:cNvSpPr>
            <a:spLocks noGrp="1"/>
          </p:cNvSpPr>
          <p:nvPr>
            <p:ph sz="quarter" idx="1"/>
          </p:nvPr>
        </p:nvSpPr>
        <p:spPr>
          <a:xfrm>
            <a:off x="533400" y="1628800"/>
            <a:ext cx="8232648" cy="5112568"/>
          </a:xfrm>
        </p:spPr>
        <p:txBody>
          <a:bodyPr>
            <a:noAutofit/>
          </a:bodyPr>
          <a:lstStyle/>
          <a:p>
            <a:pPr>
              <a:buFont typeface="Wingdings" panose="05000000000000000000" pitchFamily="2" charset="2"/>
              <a:buChar char="Ø"/>
            </a:pPr>
            <a:r>
              <a:rPr lang="de-AT" sz="2400" b="1" dirty="0">
                <a:solidFill>
                  <a:srgbClr val="0070C0"/>
                </a:solidFill>
              </a:rPr>
              <a:t>Bei Fragen, Anliegen, Austausch, Beratung:</a:t>
            </a:r>
            <a:r>
              <a:rPr lang="de-AT" sz="2400" dirty="0">
                <a:solidFill>
                  <a:srgbClr val="0070C0"/>
                </a:solidFill>
              </a:rPr>
              <a:t>	</a:t>
            </a:r>
          </a:p>
          <a:p>
            <a:pPr marL="0" indent="0">
              <a:buNone/>
            </a:pPr>
            <a:r>
              <a:rPr lang="de-AT" sz="2400" dirty="0">
                <a:solidFill>
                  <a:srgbClr val="0070C0"/>
                </a:solidFill>
              </a:rPr>
              <a:t>	</a:t>
            </a:r>
            <a:r>
              <a:rPr lang="de-AT" sz="2400" b="1" u="sng" dirty="0">
                <a:solidFill>
                  <a:srgbClr val="0070C0"/>
                </a:solidFill>
              </a:rPr>
              <a:t>Stabstelle Prävention von Missbrauch und Gewalt</a:t>
            </a:r>
            <a:br>
              <a:rPr lang="de-AT" sz="2400" b="1" u="sng" dirty="0">
                <a:solidFill>
                  <a:srgbClr val="0070C0"/>
                </a:solidFill>
              </a:rPr>
            </a:br>
            <a:r>
              <a:rPr lang="de-AT" sz="2400" dirty="0">
                <a:solidFill>
                  <a:srgbClr val="0070C0"/>
                </a:solidFill>
              </a:rPr>
              <a:t>           Stephansplatz 6/5/515, 1010 Wien              </a:t>
            </a:r>
            <a:br>
              <a:rPr lang="de-AT" sz="2400" dirty="0">
                <a:solidFill>
                  <a:srgbClr val="0070C0"/>
                </a:solidFill>
              </a:rPr>
            </a:br>
            <a:r>
              <a:rPr lang="de-AT" sz="2400" dirty="0">
                <a:solidFill>
                  <a:srgbClr val="0070C0"/>
                </a:solidFill>
              </a:rPr>
              <a:t>           </a:t>
            </a:r>
            <a:r>
              <a:rPr lang="de-AT" sz="2400" dirty="0">
                <a:solidFill>
                  <a:srgbClr val="0070C0"/>
                </a:solidFill>
                <a:hlinkClick r:id="rId3"/>
              </a:rPr>
              <a:t>hinsehen@edw.or.at</a:t>
            </a:r>
            <a:r>
              <a:rPr lang="de-AT" sz="2400" dirty="0">
                <a:solidFill>
                  <a:srgbClr val="0070C0"/>
                </a:solidFill>
              </a:rPr>
              <a:t>   </a:t>
            </a:r>
            <a:r>
              <a:rPr lang="de-AT" sz="2400" dirty="0">
                <a:solidFill>
                  <a:srgbClr val="0070C0"/>
                </a:solidFill>
                <a:hlinkClick r:id="rId4"/>
              </a:rPr>
              <a:t>www.hinsehen.at</a:t>
            </a:r>
            <a:endParaRPr lang="de-AT" sz="2400" dirty="0">
              <a:solidFill>
                <a:srgbClr val="0070C0"/>
              </a:solidFill>
            </a:endParaRPr>
          </a:p>
          <a:p>
            <a:pPr marL="0" indent="0">
              <a:buNone/>
            </a:pPr>
            <a:r>
              <a:rPr lang="de-AT" sz="2400" dirty="0">
                <a:solidFill>
                  <a:srgbClr val="0070C0"/>
                </a:solidFill>
              </a:rPr>
              <a:t>	</a:t>
            </a:r>
            <a:r>
              <a:rPr lang="de-AT" sz="2400" u="sng" dirty="0">
                <a:solidFill>
                  <a:srgbClr val="0070C0"/>
                </a:solidFill>
              </a:rPr>
              <a:t>Ansprechpersonen für Präventionsbeauftragte:</a:t>
            </a:r>
          </a:p>
          <a:p>
            <a:pPr marL="0" indent="0">
              <a:buNone/>
            </a:pPr>
            <a:r>
              <a:rPr lang="de-AT" sz="2400" dirty="0">
                <a:solidFill>
                  <a:srgbClr val="0070C0"/>
                </a:solidFill>
              </a:rPr>
              <a:t>	Monika Fürhapter: </a:t>
            </a:r>
            <a:r>
              <a:rPr lang="de-AT" sz="2400" dirty="0">
                <a:solidFill>
                  <a:srgbClr val="0070C0"/>
                </a:solidFill>
                <a:highlight>
                  <a:srgbClr val="FFFF00"/>
                </a:highlight>
              </a:rPr>
              <a:t>01 / 51 552 </a:t>
            </a:r>
            <a:r>
              <a:rPr lang="pl-PL" sz="2400" dirty="0">
                <a:solidFill>
                  <a:srgbClr val="0070C0"/>
                </a:solidFill>
                <a:highlight>
                  <a:srgbClr val="FFFF00"/>
                </a:highlight>
              </a:rPr>
              <a:t>37</a:t>
            </a:r>
            <a:r>
              <a:rPr lang="de-DE" sz="2400" dirty="0">
                <a:solidFill>
                  <a:srgbClr val="0070C0"/>
                </a:solidFill>
                <a:highlight>
                  <a:srgbClr val="FFFF00"/>
                </a:highlight>
              </a:rPr>
              <a:t>43</a:t>
            </a:r>
            <a:endParaRPr lang="de-AT" sz="2400" dirty="0">
              <a:solidFill>
                <a:srgbClr val="0070C0"/>
              </a:solidFill>
              <a:highlight>
                <a:srgbClr val="FFFF00"/>
              </a:highlight>
            </a:endParaRPr>
          </a:p>
          <a:p>
            <a:pPr marL="0" indent="0">
              <a:buNone/>
            </a:pPr>
            <a:r>
              <a:rPr lang="de-AT" sz="2400" dirty="0">
                <a:solidFill>
                  <a:srgbClr val="0070C0"/>
                </a:solidFill>
              </a:rPr>
              <a:t>	Sabine Ruppert: 01/51 552 3879</a:t>
            </a:r>
          </a:p>
          <a:p>
            <a:pPr marL="0" indent="0">
              <a:buNone/>
            </a:pPr>
            <a:r>
              <a:rPr lang="de-AT" sz="2400" dirty="0">
                <a:solidFill>
                  <a:srgbClr val="0070C0"/>
                </a:solidFill>
              </a:rPr>
              <a:t>	</a:t>
            </a:r>
            <a:r>
              <a:rPr lang="de-AT" sz="2400" u="sng" dirty="0">
                <a:solidFill>
                  <a:srgbClr val="0070C0"/>
                </a:solidFill>
              </a:rPr>
              <a:t>Terminkoordination: </a:t>
            </a:r>
          </a:p>
          <a:p>
            <a:pPr marL="0" indent="0">
              <a:buNone/>
            </a:pPr>
            <a:r>
              <a:rPr lang="de-AT" sz="2400" dirty="0">
                <a:solidFill>
                  <a:srgbClr val="0070C0"/>
                </a:solidFill>
              </a:rPr>
              <a:t>	Norbert Kaiser-Ladinig: 0676-7398868</a:t>
            </a:r>
          </a:p>
          <a:p>
            <a:pPr>
              <a:buFont typeface="Wingdings" panose="05000000000000000000" pitchFamily="2" charset="2"/>
              <a:buChar char="Ø"/>
            </a:pPr>
            <a:r>
              <a:rPr lang="de-AT" sz="2400" b="1" dirty="0">
                <a:solidFill>
                  <a:srgbClr val="0070C0"/>
                </a:solidFill>
              </a:rPr>
              <a:t>Bei Änderung der persönlichen Kontaktdaten bitte Information an Stabsstelle          </a:t>
            </a:r>
            <a:r>
              <a:rPr lang="de-AT" sz="2400" dirty="0">
                <a:solidFill>
                  <a:srgbClr val="0070C0"/>
                </a:solidFill>
              </a:rPr>
              <a:t>				</a:t>
            </a: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90</a:t>
            </a:fld>
            <a:endParaRPr lang="de-AT"/>
          </a:p>
        </p:txBody>
      </p:sp>
    </p:spTree>
    <p:extLst>
      <p:ext uri="{BB962C8B-B14F-4D97-AF65-F5344CB8AC3E}">
        <p14:creationId xmlns:p14="http://schemas.microsoft.com/office/powerpoint/2010/main" val="2026779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3095" cy="1281700"/>
          </a:xfrm>
        </p:spPr>
        <p:txBody>
          <a:bodyPr vert="horz" lIns="91440" tIns="45720" rIns="91440" bIns="45720" anchor="ctr">
            <a:noAutofit/>
          </a:bodyPr>
          <a:lstStyle/>
          <a:p>
            <a:pPr algn="ctr"/>
            <a:r>
              <a:rPr lang="de-AT" sz="3000" b="1" dirty="0">
                <a:solidFill>
                  <a:srgbClr val="00B050"/>
                </a:solidFill>
              </a:rPr>
              <a:t>Zusammenfassung	</a:t>
            </a:r>
            <a:endParaRPr lang="de-AT" sz="3000" b="1"/>
          </a:p>
        </p:txBody>
      </p:sp>
      <p:sp>
        <p:nvSpPr>
          <p:cNvPr id="3" name="Inhaltsplatzhalter 2"/>
          <p:cNvSpPr>
            <a:spLocks noGrp="1"/>
          </p:cNvSpPr>
          <p:nvPr>
            <p:ph sz="quarter" idx="1"/>
          </p:nvPr>
        </p:nvSpPr>
        <p:spPr>
          <a:xfrm>
            <a:off x="533400" y="1628800"/>
            <a:ext cx="8232648" cy="5112568"/>
          </a:xfrm>
        </p:spPr>
        <p:txBody>
          <a:bodyPr>
            <a:noAutofit/>
          </a:bodyPr>
          <a:lstStyle/>
          <a:p>
            <a:pPr>
              <a:buFont typeface="Wingdings" panose="05000000000000000000" pitchFamily="2" charset="2"/>
              <a:buChar char="Ø"/>
            </a:pPr>
            <a:r>
              <a:rPr lang="de-AT" sz="2800" dirty="0">
                <a:solidFill>
                  <a:srgbClr val="0070C0"/>
                </a:solidFill>
              </a:rPr>
              <a:t>Prävention ernst nehmen und durchführen</a:t>
            </a:r>
          </a:p>
          <a:p>
            <a:pPr>
              <a:buFont typeface="Wingdings" panose="05000000000000000000" pitchFamily="2" charset="2"/>
              <a:buChar char="Ø"/>
            </a:pPr>
            <a:r>
              <a:rPr lang="de-AT" sz="2800" dirty="0">
                <a:solidFill>
                  <a:srgbClr val="0070C0"/>
                </a:solidFill>
              </a:rPr>
              <a:t>Jeden Verdacht ernst nehmen („für möglich halten“)</a:t>
            </a:r>
          </a:p>
          <a:p>
            <a:pPr>
              <a:buFont typeface="Wingdings" panose="05000000000000000000" pitchFamily="2" charset="2"/>
              <a:buChar char="Ø"/>
            </a:pPr>
            <a:r>
              <a:rPr lang="de-DE" sz="2800" b="1" dirty="0">
                <a:solidFill>
                  <a:srgbClr val="0070C0"/>
                </a:solidFill>
              </a:rPr>
              <a:t>Rasche Kontaktaufnahme mit</a:t>
            </a:r>
            <a:r>
              <a:rPr lang="de-DE" sz="2800" dirty="0">
                <a:solidFill>
                  <a:srgbClr val="0070C0"/>
                </a:solidFill>
              </a:rPr>
              <a:t> einer professionellen </a:t>
            </a:r>
            <a:r>
              <a:rPr lang="de-DE" sz="2800" b="1" dirty="0">
                <a:solidFill>
                  <a:srgbClr val="0070C0"/>
                </a:solidFill>
              </a:rPr>
              <a:t>externen kirchlichen Fachberatung</a:t>
            </a:r>
            <a:r>
              <a:rPr lang="de-DE" sz="2800" dirty="0">
                <a:solidFill>
                  <a:srgbClr val="0070C0"/>
                </a:solidFill>
              </a:rPr>
              <a:t>: </a:t>
            </a:r>
          </a:p>
          <a:p>
            <a:pPr lvl="2">
              <a:buClr>
                <a:srgbClr val="0070C0"/>
              </a:buClr>
              <a:buFont typeface="Wingdings" panose="05000000000000000000" pitchFamily="2" charset="2"/>
              <a:buChar char="Ø"/>
            </a:pPr>
            <a:r>
              <a:rPr lang="de-DE" sz="2100" dirty="0">
                <a:solidFill>
                  <a:srgbClr val="0070C0"/>
                </a:solidFill>
              </a:rPr>
              <a:t>Ombudsstelle</a:t>
            </a:r>
          </a:p>
          <a:p>
            <a:pPr lvl="2">
              <a:buClr>
                <a:srgbClr val="0070C0"/>
              </a:buClr>
              <a:buFont typeface="Wingdings" panose="05000000000000000000" pitchFamily="2" charset="2"/>
              <a:buChar char="Ø"/>
            </a:pPr>
            <a:r>
              <a:rPr lang="de-DE" sz="2100" dirty="0">
                <a:solidFill>
                  <a:srgbClr val="0070C0"/>
                </a:solidFill>
              </a:rPr>
              <a:t>Präventionsstelle</a:t>
            </a:r>
          </a:p>
          <a:p>
            <a:pPr lvl="2">
              <a:buClr>
                <a:srgbClr val="0070C0"/>
              </a:buClr>
              <a:buFont typeface="Wingdings" panose="05000000000000000000" pitchFamily="2" charset="2"/>
              <a:buChar char="Ø"/>
            </a:pPr>
            <a:r>
              <a:rPr lang="de-DE" sz="2100" dirty="0">
                <a:solidFill>
                  <a:srgbClr val="0070C0"/>
                </a:solidFill>
              </a:rPr>
              <a:t>Ordinariat</a:t>
            </a:r>
            <a:endParaRPr lang="de-DE" sz="1200" dirty="0">
              <a:solidFill>
                <a:srgbClr val="0070C0"/>
              </a:solidFill>
            </a:endParaRPr>
          </a:p>
          <a:p>
            <a:pPr>
              <a:buClr>
                <a:srgbClr val="0070C0"/>
              </a:buClr>
              <a:buFont typeface="Wingdings" panose="05000000000000000000" pitchFamily="2" charset="2"/>
              <a:buChar char="Ø"/>
            </a:pPr>
            <a:r>
              <a:rPr lang="de-DE" sz="2800" dirty="0">
                <a:solidFill>
                  <a:srgbClr val="0070C0"/>
                </a:solidFill>
              </a:rPr>
              <a:t>Andere Fachberatungen</a:t>
            </a:r>
            <a:r>
              <a:rPr lang="de-AT" sz="2800" dirty="0">
                <a:solidFill>
                  <a:srgbClr val="0070C0"/>
                </a:solidFill>
              </a:rPr>
              <a:t> (z.B. Rat auf Draht, Frauennotruf, Telefonseelsorge) zusätzlich bei Bedarf kontaktieren</a:t>
            </a:r>
            <a:endParaRPr lang="de-DE" sz="2800" dirty="0">
              <a:solidFill>
                <a:srgbClr val="0070C0"/>
              </a:solidFill>
            </a:endParaRPr>
          </a:p>
          <a:p>
            <a:pPr marL="365760" lvl="1" indent="0">
              <a:buClr>
                <a:srgbClr val="0070C0"/>
              </a:buClr>
              <a:buNone/>
            </a:pPr>
            <a:r>
              <a:rPr lang="de-AT" sz="2400" dirty="0">
                <a:solidFill>
                  <a:srgbClr val="0070C0"/>
                </a:solidFill>
              </a:rPr>
              <a:t>	</a:t>
            </a:r>
            <a:r>
              <a:rPr lang="de-AT" sz="5400" dirty="0">
                <a:solidFill>
                  <a:srgbClr val="0070C0"/>
                </a:solidFill>
              </a:rPr>
              <a:t>		           				</a:t>
            </a: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91</a:t>
            </a:fld>
            <a:endParaRPr lang="de-AT"/>
          </a:p>
        </p:txBody>
      </p:sp>
    </p:spTree>
    <p:extLst>
      <p:ext uri="{BB962C8B-B14F-4D97-AF65-F5344CB8AC3E}">
        <p14:creationId xmlns:p14="http://schemas.microsoft.com/office/powerpoint/2010/main" val="41569414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568"/>
            <a:ext cx="7523095" cy="1281700"/>
          </a:xfrm>
        </p:spPr>
        <p:txBody>
          <a:bodyPr vert="horz" lIns="91440" tIns="45720" rIns="91440" bIns="45720" anchor="ctr">
            <a:noAutofit/>
          </a:bodyPr>
          <a:lstStyle/>
          <a:p>
            <a:pPr algn="ctr"/>
            <a:r>
              <a:rPr lang="de-AT" sz="3000" b="1" dirty="0">
                <a:solidFill>
                  <a:srgbClr val="00B050"/>
                </a:solidFill>
              </a:rPr>
              <a:t>Abschluss - Feedback</a:t>
            </a:r>
            <a:r>
              <a:rPr lang="de-AT" sz="3000" dirty="0">
                <a:solidFill>
                  <a:srgbClr val="00B050"/>
                </a:solidFill>
              </a:rPr>
              <a:t>	</a:t>
            </a:r>
            <a:endParaRPr lang="de-AT" sz="3000" dirty="0"/>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92</a:t>
            </a:fld>
            <a:endParaRPr lang="de-AT"/>
          </a:p>
        </p:txBody>
      </p:sp>
      <p:pic>
        <p:nvPicPr>
          <p:cNvPr id="4" name="Inhaltsplatzhalter 3"/>
          <p:cNvPicPr>
            <a:picLocks noGrp="1" noChangeAspect="1"/>
          </p:cNvPicPr>
          <p:nvPr>
            <p:ph sz="quarter" idx="1"/>
          </p:nvPr>
        </p:nvPicPr>
        <p:blipFill>
          <a:blip r:embed="rId3" cstate="print">
            <a:extLst>
              <a:ext uri="{28A0092B-C50C-407E-A947-70E740481C1C}">
                <a14:useLocalDpi xmlns:a14="http://schemas.microsoft.com/office/drawing/2010/main" val="0"/>
              </a:ext>
            </a:extLst>
          </a:blip>
          <a:stretch>
            <a:fillRect/>
          </a:stretch>
        </p:blipFill>
        <p:spPr>
          <a:xfrm>
            <a:off x="1692275" y="1600200"/>
            <a:ext cx="5994400" cy="4495800"/>
          </a:xfrm>
        </p:spPr>
      </p:pic>
      <p:sp>
        <p:nvSpPr>
          <p:cNvPr id="9" name="Textfeld 8"/>
          <p:cNvSpPr txBox="1"/>
          <p:nvPr/>
        </p:nvSpPr>
        <p:spPr>
          <a:xfrm>
            <a:off x="7812360" y="5849779"/>
            <a:ext cx="1080119" cy="246221"/>
          </a:xfrm>
          <a:prstGeom prst="rect">
            <a:avLst/>
          </a:prstGeom>
          <a:noFill/>
        </p:spPr>
        <p:txBody>
          <a:bodyPr wrap="square" rtlCol="0">
            <a:spAutoFit/>
          </a:bodyPr>
          <a:lstStyle/>
          <a:p>
            <a:r>
              <a:rPr lang="de-DE" sz="1000"/>
              <a:t>Quelle: Ruppert</a:t>
            </a:r>
            <a:endParaRPr lang="de-AT" sz="1000"/>
          </a:p>
        </p:txBody>
      </p:sp>
    </p:spTree>
    <p:extLst>
      <p:ext uri="{BB962C8B-B14F-4D97-AF65-F5344CB8AC3E}">
        <p14:creationId xmlns:p14="http://schemas.microsoft.com/office/powerpoint/2010/main" val="42083594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a:xfrm>
            <a:off x="1603624" y="-2568"/>
            <a:ext cx="7539143" cy="1281700"/>
          </a:xfrm>
        </p:spPr>
        <p:txBody>
          <a:bodyPr vert="horz" lIns="91440" tIns="45720" rIns="91440" bIns="45720" anchor="ctr">
            <a:normAutofit/>
          </a:bodyPr>
          <a:lstStyle/>
          <a:p>
            <a:pPr algn="ctr"/>
            <a:r>
              <a:rPr lang="de-AT" sz="3000" b="1" dirty="0">
                <a:solidFill>
                  <a:srgbClr val="00B050"/>
                </a:solidFill>
              </a:rPr>
              <a:t>www.hinsehen.at</a:t>
            </a:r>
            <a:endParaRPr lang="de-AT" sz="3000" b="1"/>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93</a:t>
            </a:fld>
            <a:endParaRPr lang="de-AT"/>
          </a:p>
        </p:txBody>
      </p:sp>
      <p:pic>
        <p:nvPicPr>
          <p:cNvPr id="7" name="Inhaltsplatzhalter 6"/>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1692275" y="1600200"/>
            <a:ext cx="5994400" cy="4495800"/>
          </a:xfrm>
        </p:spPr>
      </p:pic>
      <p:sp>
        <p:nvSpPr>
          <p:cNvPr id="9" name="Textfeld 8"/>
          <p:cNvSpPr txBox="1"/>
          <p:nvPr/>
        </p:nvSpPr>
        <p:spPr>
          <a:xfrm>
            <a:off x="7686675" y="5865168"/>
            <a:ext cx="994183" cy="246221"/>
          </a:xfrm>
          <a:prstGeom prst="rect">
            <a:avLst/>
          </a:prstGeom>
          <a:noFill/>
        </p:spPr>
        <p:txBody>
          <a:bodyPr wrap="none" rtlCol="0">
            <a:spAutoFit/>
          </a:bodyPr>
          <a:lstStyle/>
          <a:p>
            <a:r>
              <a:rPr lang="de-DE" sz="1000"/>
              <a:t>Quelle: Ruppert</a:t>
            </a:r>
            <a:endParaRPr lang="de-AT" sz="1000"/>
          </a:p>
        </p:txBody>
      </p:sp>
    </p:spTree>
    <p:extLst>
      <p:ext uri="{BB962C8B-B14F-4D97-AF65-F5344CB8AC3E}">
        <p14:creationId xmlns:p14="http://schemas.microsoft.com/office/powerpoint/2010/main" val="40045409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half" idx="2"/>
          </p:nvPr>
        </p:nvSpPr>
        <p:spPr/>
        <p:txBody>
          <a:bodyPr/>
          <a:lstStyle/>
          <a:p>
            <a:endParaRPr lang="de-AT"/>
          </a:p>
        </p:txBody>
      </p:sp>
      <p:sp>
        <p:nvSpPr>
          <p:cNvPr id="3" name="Titel 2"/>
          <p:cNvSpPr>
            <a:spLocks noGrp="1"/>
          </p:cNvSpPr>
          <p:nvPr>
            <p:ph type="title"/>
          </p:nvPr>
        </p:nvSpPr>
        <p:spPr/>
        <p:txBody>
          <a:bodyPr/>
          <a:lstStyle/>
          <a:p>
            <a:r>
              <a:rPr lang="de-DE" dirty="0"/>
              <a:t> Anhang Umfrage Präventionsbeauftragte</a:t>
            </a:r>
            <a:endParaRPr lang="de-AT" dirty="0"/>
          </a:p>
        </p:txBody>
      </p:sp>
      <p:sp>
        <p:nvSpPr>
          <p:cNvPr id="4" name="Foliennummernplatzhalter 3"/>
          <p:cNvSpPr>
            <a:spLocks noGrp="1"/>
          </p:cNvSpPr>
          <p:nvPr>
            <p:ph type="sldNum" sz="quarter" idx="11"/>
          </p:nvPr>
        </p:nvSpPr>
        <p:spPr/>
        <p:txBody>
          <a:bodyPr/>
          <a:lstStyle/>
          <a:p>
            <a:fld id="{B90F5A57-8277-4128-9E0F-D3B511DCDD08}" type="slidenum">
              <a:rPr lang="de-AT" smtClean="0"/>
              <a:pPr/>
              <a:t>94</a:t>
            </a:fld>
            <a:endParaRPr lang="de-AT"/>
          </a:p>
        </p:txBody>
      </p:sp>
      <p:pic>
        <p:nvPicPr>
          <p:cNvPr id="6" name="Bildplatzhalter 5"/>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t="9835" b="9835"/>
          <a:stretch>
            <a:fillRect/>
          </a:stretch>
        </p:blipFill>
        <p:spPr/>
      </p:pic>
    </p:spTree>
    <p:extLst>
      <p:ext uri="{BB962C8B-B14F-4D97-AF65-F5344CB8AC3E}">
        <p14:creationId xmlns:p14="http://schemas.microsoft.com/office/powerpoint/2010/main" val="9025612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66664" y="630"/>
            <a:ext cx="7577336" cy="1273138"/>
          </a:xfrm>
        </p:spPr>
        <p:txBody>
          <a:bodyPr vert="horz" lIns="91440" tIns="45720" rIns="91440" bIns="45720" anchor="ctr">
            <a:normAutofit/>
          </a:bodyPr>
          <a:lstStyle/>
          <a:p>
            <a:pPr algn="ctr"/>
            <a:r>
              <a:rPr lang="de-AT" sz="3000" b="1" dirty="0">
                <a:solidFill>
                  <a:srgbClr val="00B050"/>
                </a:solidFill>
              </a:rPr>
              <a:t>Umfrage Präventionsbeauftragte</a:t>
            </a:r>
            <a:endParaRPr lang="de-DE" b="1"/>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95</a:t>
            </a:fld>
            <a:endParaRPr lang="de-AT"/>
          </a:p>
        </p:txBody>
      </p:sp>
      <p:sp>
        <p:nvSpPr>
          <p:cNvPr id="4" name="Inhaltsplatzhalter 3"/>
          <p:cNvSpPr>
            <a:spLocks noGrp="1"/>
          </p:cNvSpPr>
          <p:nvPr>
            <p:ph sz="quarter" idx="1"/>
          </p:nvPr>
        </p:nvSpPr>
        <p:spPr>
          <a:xfrm>
            <a:off x="533400" y="1916832"/>
            <a:ext cx="8153400" cy="4495800"/>
          </a:xfrm>
        </p:spPr>
        <p:txBody>
          <a:bodyPr vert="horz" lIns="91440" tIns="45720" rIns="91440" bIns="45720" anchor="t">
            <a:normAutofit fontScale="55000" lnSpcReduction="20000"/>
          </a:bodyPr>
          <a:lstStyle/>
          <a:p>
            <a:r>
              <a:rPr lang="de-AT" sz="5100" dirty="0">
                <a:solidFill>
                  <a:srgbClr val="0070C0"/>
                </a:solidFill>
              </a:rPr>
              <a:t>Ausgangssituation und Problemstellung</a:t>
            </a:r>
          </a:p>
          <a:p>
            <a:r>
              <a:rPr lang="de-AT" sz="5100" dirty="0">
                <a:solidFill>
                  <a:srgbClr val="0070C0"/>
                </a:solidFill>
              </a:rPr>
              <a:t>Ziele:</a:t>
            </a:r>
            <a:endParaRPr lang="de-AT" dirty="0">
              <a:solidFill>
                <a:srgbClr val="0070C0"/>
              </a:solidFill>
            </a:endParaRPr>
          </a:p>
          <a:p>
            <a:pPr marL="0" indent="0">
              <a:buNone/>
            </a:pPr>
            <a:r>
              <a:rPr lang="de-AT" sz="3500" dirty="0">
                <a:solidFill>
                  <a:srgbClr val="0070C0"/>
                </a:solidFill>
              </a:rPr>
              <a:t>(1). Wie die Beauftragten zu Ihrer Tätigkeit gekommen sind (vom PGR gewählt,</a:t>
            </a:r>
          </a:p>
          <a:p>
            <a:pPr marL="0" indent="0">
              <a:buNone/>
            </a:pPr>
            <a:r>
              <a:rPr lang="de-AT" sz="3500" dirty="0">
                <a:solidFill>
                  <a:srgbClr val="0070C0"/>
                </a:solidFill>
              </a:rPr>
              <a:t>aufgrund hauptberuflicher Tätigkeit, aus eigener Initiative/Interesse, eventuell</a:t>
            </a:r>
          </a:p>
          <a:p>
            <a:pPr marL="0" indent="0">
              <a:buNone/>
            </a:pPr>
            <a:r>
              <a:rPr lang="de-AT" sz="3500" dirty="0">
                <a:solidFill>
                  <a:srgbClr val="0070C0"/>
                </a:solidFill>
              </a:rPr>
              <a:t>Erfahrung mit Thematik);</a:t>
            </a:r>
          </a:p>
          <a:p>
            <a:pPr marL="0" indent="0">
              <a:buNone/>
            </a:pPr>
            <a:r>
              <a:rPr lang="de-AT" sz="3500" dirty="0">
                <a:solidFill>
                  <a:srgbClr val="0070C0"/>
                </a:solidFill>
              </a:rPr>
              <a:t>(2). Ob sie mit ihren Aufgaben (laut Aufgabenprofil) vertraut sind, diese sie eventuell „überfordern“ bzw. „belasten“ (hinsichtlich des belastenden Themas);</a:t>
            </a:r>
          </a:p>
          <a:p>
            <a:pPr marL="0" indent="0">
              <a:buNone/>
            </a:pPr>
            <a:r>
              <a:rPr lang="de-AT" sz="3500" dirty="0">
                <a:solidFill>
                  <a:srgbClr val="0070C0"/>
                </a:solidFill>
              </a:rPr>
              <a:t>(3). Ob sie genügend Rückhalt aus der Pfarre (Pfarrer, PGR, Jungschar/Jugend etc.) bekommen (Stichwort „Anerkennungskultur“) bzw. eventuell schon eigeninitiativ</a:t>
            </a:r>
            <a:br>
              <a:rPr lang="de-AT" sz="3500" dirty="0">
                <a:solidFill>
                  <a:srgbClr val="0070C0"/>
                </a:solidFill>
              </a:rPr>
            </a:br>
            <a:r>
              <a:rPr lang="de-AT" sz="3500" dirty="0">
                <a:solidFill>
                  <a:srgbClr val="0070C0"/>
                </a:solidFill>
              </a:rPr>
              <a:t>gearbeitet haben (Präventionsabend selbst initiiert und gestaltet) ohne unsere konkrete Unterstützung zu benötigen (die nicht zwingend ist);</a:t>
            </a:r>
          </a:p>
        </p:txBody>
      </p:sp>
    </p:spTree>
    <p:extLst>
      <p:ext uri="{BB962C8B-B14F-4D97-AF65-F5344CB8AC3E}">
        <p14:creationId xmlns:p14="http://schemas.microsoft.com/office/powerpoint/2010/main" val="711872787"/>
      </p:ext>
    </p:extLst>
  </p:cSld>
  <p:clrMapOvr>
    <a:masterClrMapping/>
  </p:clrMapOvr>
  <p:transition>
    <p:wedge/>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93357" y="1456"/>
            <a:ext cx="7554074" cy="1264578"/>
          </a:xfrm>
        </p:spPr>
        <p:txBody>
          <a:bodyPr vert="horz" lIns="91440" tIns="45720" rIns="91440" bIns="45720" anchor="ctr">
            <a:normAutofit/>
          </a:bodyPr>
          <a:lstStyle/>
          <a:p>
            <a:pPr algn="ctr"/>
            <a:r>
              <a:rPr lang="de-AT" sz="3000" b="1" dirty="0">
                <a:solidFill>
                  <a:srgbClr val="00B050"/>
                </a:solidFill>
              </a:rPr>
              <a:t>       „Prävention geht alle an“</a:t>
            </a:r>
            <a:endParaRPr lang="de-DE" b="1"/>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96</a:t>
            </a:fld>
            <a:endParaRPr lang="de-AT"/>
          </a:p>
        </p:txBody>
      </p:sp>
      <p:pic>
        <p:nvPicPr>
          <p:cNvPr id="7" name="Inhaltsplatzhalter 6"/>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1907704" y="1516698"/>
            <a:ext cx="5040560" cy="5159161"/>
          </a:xfrm>
        </p:spPr>
      </p:pic>
    </p:spTree>
    <p:extLst>
      <p:ext uri="{BB962C8B-B14F-4D97-AF65-F5344CB8AC3E}">
        <p14:creationId xmlns:p14="http://schemas.microsoft.com/office/powerpoint/2010/main" val="674184557"/>
      </p:ext>
    </p:extLst>
  </p:cSld>
  <p:clrMapOvr>
    <a:masterClrMapping/>
  </p:clrMapOvr>
  <p:transition>
    <p:wedge/>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p:cNvSpPr>
            <a:spLocks noGrp="1"/>
          </p:cNvSpPr>
          <p:nvPr>
            <p:ph type="title"/>
          </p:nvPr>
        </p:nvSpPr>
        <p:spPr>
          <a:xfrm>
            <a:off x="1691680" y="1456"/>
            <a:ext cx="7451333" cy="1264578"/>
          </a:xfrm>
        </p:spPr>
        <p:txBody>
          <a:bodyPr vert="horz" lIns="91440" tIns="45720" rIns="91440" bIns="45720" anchor="ctr">
            <a:normAutofit/>
          </a:bodyPr>
          <a:lstStyle/>
          <a:p>
            <a:pPr algn="ctr"/>
            <a:r>
              <a:rPr lang="de-AT" sz="3000" b="1" dirty="0"/>
              <a:t> </a:t>
            </a:r>
            <a:r>
              <a:rPr lang="de-AT" sz="3000" b="1" dirty="0">
                <a:solidFill>
                  <a:srgbClr val="00B050"/>
                </a:solidFill>
              </a:rPr>
              <a:t>Umfrage Präventionsbeauftragte</a:t>
            </a:r>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97</a:t>
            </a:fld>
            <a:endParaRPr lang="de-AT"/>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588" y="2060848"/>
            <a:ext cx="8789901" cy="3600400"/>
          </a:xfrm>
          <a:prstGeom prst="rect">
            <a:avLst/>
          </a:prstGeom>
        </p:spPr>
      </p:pic>
    </p:spTree>
    <p:extLst>
      <p:ext uri="{BB962C8B-B14F-4D97-AF65-F5344CB8AC3E}">
        <p14:creationId xmlns:p14="http://schemas.microsoft.com/office/powerpoint/2010/main" val="2391290666"/>
      </p:ext>
    </p:extLst>
  </p:cSld>
  <p:clrMapOvr>
    <a:masterClrMapping/>
  </p:clrMapOvr>
  <p:transition>
    <p:wedge/>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4E5B6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98</a:t>
            </a:fld>
            <a:endParaRPr kumimoji="0" lang="de-AT" sz="1400" b="1" i="0" u="none" strike="noStrike" kern="1200" cap="none" spc="0" normalizeH="0" baseline="0" noProof="0">
              <a:ln>
                <a:noFill/>
              </a:ln>
              <a:solidFill>
                <a:srgbClr val="4E5B6F"/>
              </a:solidFill>
              <a:effectLst/>
              <a:uLnTx/>
              <a:uFillTx/>
              <a:latin typeface="Tw Cen MT"/>
              <a:ea typeface="+mn-ea"/>
              <a:cs typeface="+mn-cs"/>
            </a:endParaRPr>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0"/>
            <a:ext cx="5763727" cy="6858000"/>
          </a:xfrm>
          <a:prstGeom prst="rect">
            <a:avLst/>
          </a:prstGeom>
        </p:spPr>
      </p:pic>
    </p:spTree>
    <p:extLst>
      <p:ext uri="{BB962C8B-B14F-4D97-AF65-F5344CB8AC3E}">
        <p14:creationId xmlns:p14="http://schemas.microsoft.com/office/powerpoint/2010/main" val="234747464"/>
      </p:ext>
    </p:extLst>
  </p:cSld>
  <p:clrMapOvr>
    <a:masterClrMapping/>
  </p:clrMapOvr>
  <p:transition>
    <p:wedge/>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4E5B6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99</a:t>
            </a:fld>
            <a:endParaRPr kumimoji="0" lang="de-AT" sz="1400" b="1" i="0" u="none" strike="noStrike" kern="1200" cap="none" spc="0" normalizeH="0" baseline="0" noProof="0">
              <a:ln>
                <a:noFill/>
              </a:ln>
              <a:solidFill>
                <a:srgbClr val="4E5B6F"/>
              </a:solidFill>
              <a:effectLst/>
              <a:uLnTx/>
              <a:uFillTx/>
              <a:latin typeface="Tw Cen MT"/>
              <a:ea typeface="+mn-ea"/>
              <a:cs typeface="+mn-cs"/>
            </a:endParaRPr>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1680" y="0"/>
            <a:ext cx="5668846" cy="6858000"/>
          </a:xfrm>
          <a:prstGeom prst="rect">
            <a:avLst/>
          </a:prstGeom>
        </p:spPr>
      </p:pic>
    </p:spTree>
    <p:extLst>
      <p:ext uri="{BB962C8B-B14F-4D97-AF65-F5344CB8AC3E}">
        <p14:creationId xmlns:p14="http://schemas.microsoft.com/office/powerpoint/2010/main" val="3587940230"/>
      </p:ext>
    </p:extLst>
  </p:cSld>
  <p:clrMapOvr>
    <a:masterClrMapping/>
  </p:clrMapOvr>
  <p:transition>
    <p:wedge/>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4E5B6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100</a:t>
            </a:fld>
            <a:endParaRPr kumimoji="0" lang="de-AT" sz="1400" b="1" i="0" u="none" strike="noStrike" kern="1200" cap="none" spc="0" normalizeH="0" baseline="0" noProof="0">
              <a:ln>
                <a:noFill/>
              </a:ln>
              <a:solidFill>
                <a:srgbClr val="4E5B6F"/>
              </a:solidFill>
              <a:effectLst/>
              <a:uLnTx/>
              <a:uFillTx/>
              <a:latin typeface="Tw Cen MT"/>
              <a:ea typeface="+mn-ea"/>
              <a:cs typeface="+mn-cs"/>
            </a:endParaRPr>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1680" y="21368"/>
            <a:ext cx="5664952" cy="6858000"/>
          </a:xfrm>
          <a:prstGeom prst="rect">
            <a:avLst/>
          </a:prstGeom>
        </p:spPr>
      </p:pic>
    </p:spTree>
    <p:extLst>
      <p:ext uri="{BB962C8B-B14F-4D97-AF65-F5344CB8AC3E}">
        <p14:creationId xmlns:p14="http://schemas.microsoft.com/office/powerpoint/2010/main" val="3993360926"/>
      </p:ext>
    </p:extLst>
  </p:cSld>
  <p:clrMapOvr>
    <a:masterClrMapping/>
  </p:clrMapOvr>
  <p:transition>
    <p:wedge/>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4E5B6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101</a:t>
            </a:fld>
            <a:endParaRPr kumimoji="0" lang="de-AT" sz="1400" b="1" i="0" u="none" strike="noStrike" kern="1200" cap="none" spc="0" normalizeH="0" baseline="0" noProof="0">
              <a:ln>
                <a:noFill/>
              </a:ln>
              <a:solidFill>
                <a:srgbClr val="4E5B6F"/>
              </a:solidFill>
              <a:effectLst/>
              <a:uLnTx/>
              <a:uFillTx/>
              <a:latin typeface="Tw Cen MT"/>
              <a:ea typeface="+mn-ea"/>
              <a:cs typeface="+mn-cs"/>
            </a:endParaRPr>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0388" y="0"/>
            <a:ext cx="5723223" cy="6858000"/>
          </a:xfrm>
          <a:prstGeom prst="rect">
            <a:avLst/>
          </a:prstGeom>
        </p:spPr>
      </p:pic>
    </p:spTree>
    <p:extLst>
      <p:ext uri="{BB962C8B-B14F-4D97-AF65-F5344CB8AC3E}">
        <p14:creationId xmlns:p14="http://schemas.microsoft.com/office/powerpoint/2010/main" val="751538442"/>
      </p:ext>
    </p:extLst>
  </p:cSld>
  <p:clrMapOvr>
    <a:masterClrMapping/>
  </p:clrMapOvr>
  <p:transition>
    <p:wedge/>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4E5B6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102</a:t>
            </a:fld>
            <a:endParaRPr kumimoji="0" lang="de-AT" sz="1400" b="1" i="0" u="none" strike="noStrike" kern="1200" cap="none" spc="0" normalizeH="0" baseline="0" noProof="0">
              <a:ln>
                <a:noFill/>
              </a:ln>
              <a:solidFill>
                <a:srgbClr val="4E5B6F"/>
              </a:solidFill>
              <a:effectLst/>
              <a:uLnTx/>
              <a:uFillTx/>
              <a:latin typeface="Tw Cen MT"/>
              <a:ea typeface="+mn-ea"/>
              <a:cs typeface="+mn-cs"/>
            </a:endParaRPr>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0356" y="0"/>
            <a:ext cx="5683288" cy="6858000"/>
          </a:xfrm>
          <a:prstGeom prst="rect">
            <a:avLst/>
          </a:prstGeom>
        </p:spPr>
      </p:pic>
    </p:spTree>
    <p:extLst>
      <p:ext uri="{BB962C8B-B14F-4D97-AF65-F5344CB8AC3E}">
        <p14:creationId xmlns:p14="http://schemas.microsoft.com/office/powerpoint/2010/main" val="2723533432"/>
      </p:ext>
    </p:extLst>
  </p:cSld>
  <p:clrMapOvr>
    <a:masterClrMapping/>
  </p:clrMapOvr>
  <p:transition>
    <p:wedge/>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p:cNvSpPr>
            <a:spLocks noGrp="1"/>
          </p:cNvSpPr>
          <p:nvPr>
            <p:ph type="sldNum" sz="quarter" idx="12"/>
          </p:nvPr>
        </p:nvSpPr>
        <p:spPr/>
        <p:txBody>
          <a:bodyPr/>
          <a:lstStyle/>
          <a:p>
            <a:fld id="{B90F5A57-8277-4128-9E0F-D3B511DCDD08}" type="slidenum">
              <a:rPr lang="de-AT" smtClean="0">
                <a:solidFill>
                  <a:srgbClr val="4E5B6F"/>
                </a:solidFill>
              </a:rPr>
              <a:pPr/>
              <a:t>103</a:t>
            </a:fld>
            <a:endParaRPr lang="de-AT">
              <a:solidFill>
                <a:srgbClr val="4E5B6F"/>
              </a:solidFill>
            </a:endParaRPr>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6046" y="0"/>
            <a:ext cx="5591908" cy="6858000"/>
          </a:xfrm>
          <a:prstGeom prst="rect">
            <a:avLst/>
          </a:prstGeom>
        </p:spPr>
      </p:pic>
    </p:spTree>
    <p:extLst>
      <p:ext uri="{BB962C8B-B14F-4D97-AF65-F5344CB8AC3E}">
        <p14:creationId xmlns:p14="http://schemas.microsoft.com/office/powerpoint/2010/main" val="1470332511"/>
      </p:ext>
    </p:extLst>
  </p:cSld>
  <p:clrMapOvr>
    <a:masterClrMapping/>
  </p:clrMapOvr>
  <p:transition>
    <p:wedge/>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4E5B6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104</a:t>
            </a:fld>
            <a:endParaRPr kumimoji="0" lang="de-AT" sz="1400" b="1" i="0" u="none" strike="noStrike" kern="1200" cap="none" spc="0" normalizeH="0" baseline="0" noProof="0">
              <a:ln>
                <a:noFill/>
              </a:ln>
              <a:solidFill>
                <a:srgbClr val="4E5B6F"/>
              </a:solidFill>
              <a:effectLst/>
              <a:uLnTx/>
              <a:uFillTx/>
              <a:latin typeface="Tw Cen MT"/>
              <a:ea typeface="+mn-ea"/>
              <a:cs typeface="+mn-cs"/>
            </a:endParaRPr>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3688" y="0"/>
            <a:ext cx="5705326" cy="6858000"/>
          </a:xfrm>
          <a:prstGeom prst="rect">
            <a:avLst/>
          </a:prstGeom>
        </p:spPr>
      </p:pic>
    </p:spTree>
    <p:extLst>
      <p:ext uri="{BB962C8B-B14F-4D97-AF65-F5344CB8AC3E}">
        <p14:creationId xmlns:p14="http://schemas.microsoft.com/office/powerpoint/2010/main" val="1883229943"/>
      </p:ext>
    </p:extLst>
  </p:cSld>
  <p:clrMapOvr>
    <a:masterClrMapping/>
  </p:clrMapOvr>
  <p:transition>
    <p:wedge/>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nummernplatzhalter 1"/>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4E5B6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105</a:t>
            </a:fld>
            <a:endParaRPr kumimoji="0" lang="de-AT" sz="1400" b="1" i="0" u="none" strike="noStrike" kern="1200" cap="none" spc="0" normalizeH="0" baseline="0" noProof="0">
              <a:ln>
                <a:noFill/>
              </a:ln>
              <a:solidFill>
                <a:srgbClr val="4E5B6F"/>
              </a:solidFill>
              <a:effectLst/>
              <a:uLnTx/>
              <a:uFillTx/>
              <a:latin typeface="Tw Cen MT"/>
              <a:ea typeface="+mn-ea"/>
              <a:cs typeface="+mn-cs"/>
            </a:endParaRPr>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584" y="1052736"/>
            <a:ext cx="7504038" cy="4530335"/>
          </a:xfrm>
          <a:prstGeom prst="rect">
            <a:avLst/>
          </a:prstGeom>
        </p:spPr>
      </p:pic>
    </p:spTree>
    <p:extLst>
      <p:ext uri="{BB962C8B-B14F-4D97-AF65-F5344CB8AC3E}">
        <p14:creationId xmlns:p14="http://schemas.microsoft.com/office/powerpoint/2010/main" val="510141727"/>
      </p:ext>
    </p:extLst>
  </p:cSld>
  <p:clrMapOvr>
    <a:masterClrMapping/>
  </p:clrMapOvr>
  <p:transition>
    <p:wedge/>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a:xfrm>
            <a:off x="1627144" y="-4079"/>
            <a:ext cx="7516252" cy="1282935"/>
          </a:xfrm>
        </p:spPr>
        <p:txBody>
          <a:bodyPr vert="horz" lIns="91440" tIns="45720" rIns="91440" bIns="45720" anchor="ctr">
            <a:normAutofit/>
          </a:bodyPr>
          <a:lstStyle/>
          <a:p>
            <a:pPr algn="ctr"/>
            <a:r>
              <a:rPr lang="de-AT" sz="3000" b="1" dirty="0">
                <a:solidFill>
                  <a:srgbClr val="00B050"/>
                </a:solidFill>
              </a:rPr>
              <a:t> Umfrage Präventionsbeauftragte</a:t>
            </a:r>
            <a:endParaRPr lang="de-AT" sz="3000" b="1"/>
          </a:p>
        </p:txBody>
      </p:sp>
      <p:sp>
        <p:nvSpPr>
          <p:cNvPr id="2" name="Foliennummernplatzhalter 1"/>
          <p:cNvSpPr>
            <a:spLocks noGrp="1"/>
          </p:cNvSpPr>
          <p:nvPr>
            <p:ph type="sldNum" sz="quarter" idx="12"/>
          </p:nvPr>
        </p:nvSpPr>
        <p:spPr/>
        <p:txBody>
          <a:bodyPr>
            <a:normAutofit fontScale="85000" lnSpcReduction="20000"/>
          </a:bodyPr>
          <a:lstStyle/>
          <a:p>
            <a:fld id="{B90F5A57-8277-4128-9E0F-D3B511DCDD08}" type="slidenum">
              <a:rPr lang="de-AT" smtClean="0">
                <a:solidFill>
                  <a:srgbClr val="4E5B6F"/>
                </a:solidFill>
              </a:rPr>
              <a:pPr/>
              <a:t>106</a:t>
            </a:fld>
            <a:endParaRPr lang="de-AT">
              <a:solidFill>
                <a:srgbClr val="4E5B6F"/>
              </a:solidFill>
            </a:endParaRPr>
          </a:p>
        </p:txBody>
      </p:sp>
      <p:sp>
        <p:nvSpPr>
          <p:cNvPr id="4" name="Inhaltsplatzhalter 3"/>
          <p:cNvSpPr>
            <a:spLocks noGrp="1"/>
          </p:cNvSpPr>
          <p:nvPr>
            <p:ph sz="quarter" idx="1"/>
          </p:nvPr>
        </p:nvSpPr>
        <p:spPr>
          <a:xfrm>
            <a:off x="612648" y="1600200"/>
            <a:ext cx="8207824" cy="4853136"/>
          </a:xfrm>
        </p:spPr>
        <p:txBody>
          <a:bodyPr>
            <a:normAutofit fontScale="47500" lnSpcReduction="20000"/>
          </a:bodyPr>
          <a:lstStyle/>
          <a:p>
            <a:pPr marL="0" indent="0">
              <a:buNone/>
            </a:pPr>
            <a:r>
              <a:rPr lang="de-AT" sz="6700" b="1">
                <a:solidFill>
                  <a:srgbClr val="00B0F0"/>
                </a:solidFill>
              </a:rPr>
              <a:t>Zusammenfassend konnte die Umfrage:</a:t>
            </a:r>
            <a:endParaRPr lang="de-AT" sz="6700"/>
          </a:p>
          <a:p>
            <a:r>
              <a:rPr lang="de-AT" sz="4400">
                <a:solidFill>
                  <a:srgbClr val="0070C0"/>
                </a:solidFill>
              </a:rPr>
              <a:t>Aufschluss über die Rahmenbedingungen der Beauftragten in den Pfarren geben, insbesondere über die Unterstützung/Ablehnungen die sie betreffend ihre Aufgabe erfahren. </a:t>
            </a:r>
          </a:p>
          <a:p>
            <a:r>
              <a:rPr lang="de-AT" sz="4400">
                <a:solidFill>
                  <a:srgbClr val="0070C0"/>
                </a:solidFill>
              </a:rPr>
              <a:t>Erkennen lassen, dass die Aufgabe von den Ehrenamtlichen an sich gut angenommen wird und auch weitestgehend bekannt ist, was Präventionsarbeit in der Pfarre bedeutet.</a:t>
            </a:r>
          </a:p>
          <a:p>
            <a:r>
              <a:rPr lang="de-AT" sz="4400">
                <a:solidFill>
                  <a:srgbClr val="0070C0"/>
                </a:solidFill>
              </a:rPr>
              <a:t>Den mit der Aufgabe verbundenen Verantwortungsbereich für die Beauftragte und auch für die Stabsstelle nochmals verdeutlichen.</a:t>
            </a:r>
          </a:p>
          <a:p>
            <a:r>
              <a:rPr lang="de-AT" sz="4400">
                <a:solidFill>
                  <a:srgbClr val="0070C0"/>
                </a:solidFill>
              </a:rPr>
              <a:t>Als Anstoß dienen, zielgerichtete Maßnahmen zur Verbesserung der Rahmenbedingungen der Präventionsbeauftragten zu entwickeln und sich mit Hauptverantwortlichen, so auch auf Leitungsebene, stärker zu vernetzen. Die Beauftragten zeichnen nicht alleine für die Umsetzung des Themas in ihrer Pfarre verantwortlich, sondern müssen von anderen Stakeholdern der Pfarre Unterstützung erfahren. </a:t>
            </a:r>
          </a:p>
        </p:txBody>
      </p:sp>
    </p:spTree>
    <p:extLst>
      <p:ext uri="{BB962C8B-B14F-4D97-AF65-F5344CB8AC3E}">
        <p14:creationId xmlns:p14="http://schemas.microsoft.com/office/powerpoint/2010/main" val="1181110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platzhalter 3">
            <a:extLst>
              <a:ext uri="{FF2B5EF4-FFF2-40B4-BE49-F238E27FC236}">
                <a16:creationId xmlns:a16="http://schemas.microsoft.com/office/drawing/2014/main" id="{B2DD52ED-9CC7-4B4E-A0C7-8F24F69558EF}"/>
              </a:ext>
            </a:extLst>
          </p:cNvPr>
          <p:cNvSpPr>
            <a:spLocks noGrp="1"/>
          </p:cNvSpPr>
          <p:nvPr>
            <p:ph type="body" sz="half" idx="2"/>
          </p:nvPr>
        </p:nvSpPr>
        <p:spPr/>
        <p:txBody>
          <a:bodyPr/>
          <a:lstStyle/>
          <a:p>
            <a:endParaRPr lang="de-AT"/>
          </a:p>
        </p:txBody>
      </p:sp>
      <p:sp>
        <p:nvSpPr>
          <p:cNvPr id="2" name="Titel 1"/>
          <p:cNvSpPr>
            <a:spLocks noGrp="1"/>
          </p:cNvSpPr>
          <p:nvPr>
            <p:ph type="title"/>
          </p:nvPr>
        </p:nvSpPr>
        <p:spPr/>
        <p:txBody>
          <a:bodyPr vert="horz" lIns="91440" tIns="45720" rIns="91440" bIns="45720" anchor="ctr">
            <a:normAutofit/>
          </a:bodyPr>
          <a:lstStyle/>
          <a:p>
            <a:pPr algn="ctr"/>
            <a:r>
              <a:rPr lang="de-DE" sz="3600" b="1" dirty="0">
                <a:solidFill>
                  <a:schemeClr val="bg1"/>
                </a:solidFill>
              </a:rPr>
              <a:t>Anhang </a:t>
            </a:r>
            <a:r>
              <a:rPr lang="de-DE" sz="3600" b="1" dirty="0" err="1">
                <a:solidFill>
                  <a:schemeClr val="bg1"/>
                </a:solidFill>
              </a:rPr>
              <a:t>Täter:innen-Strategien</a:t>
            </a:r>
            <a:endParaRPr lang="de-AT" sz="3600" b="1" dirty="0" err="1">
              <a:solidFill>
                <a:schemeClr val="bg1"/>
              </a:solidFill>
            </a:endParaRPr>
          </a:p>
        </p:txBody>
      </p:sp>
      <p:sp>
        <p:nvSpPr>
          <p:cNvPr id="3" name="Foliennummernplatzhalter 2"/>
          <p:cNvSpPr>
            <a:spLocks noGrp="1"/>
          </p:cNvSpPr>
          <p:nvPr>
            <p:ph type="sldNum" sz="quarter" idx="11"/>
          </p:nvPr>
        </p:nvSpPr>
        <p:spPr/>
        <p:txBody>
          <a:bodyPr>
            <a:normAutofit/>
          </a:bodyPr>
          <a:lstStyle/>
          <a:p>
            <a:fld id="{B90F5A57-8277-4128-9E0F-D3B511DCDD08}" type="slidenum">
              <a:rPr lang="de-AT" smtClean="0"/>
              <a:pPr/>
              <a:t>107</a:t>
            </a:fld>
            <a:endParaRPr lang="de-AT"/>
          </a:p>
        </p:txBody>
      </p:sp>
      <p:pic>
        <p:nvPicPr>
          <p:cNvPr id="8" name="Inhaltsplatzhalter 7"/>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rcRect t="9817" b="9817"/>
          <a:stretch/>
        </p:blipFill>
        <p:spPr/>
      </p:pic>
    </p:spTree>
    <p:extLst>
      <p:ext uri="{BB962C8B-B14F-4D97-AF65-F5344CB8AC3E}">
        <p14:creationId xmlns:p14="http://schemas.microsoft.com/office/powerpoint/2010/main" val="523690264"/>
      </p:ext>
    </p:extLst>
  </p:cSld>
  <p:clrMapOvr>
    <a:masterClrMapping/>
  </p:clrMapOvr>
  <p:transition>
    <p:wedge/>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85669" y="-917"/>
            <a:ext cx="7562289" cy="1273139"/>
          </a:xfrm>
        </p:spPr>
        <p:txBody>
          <a:bodyPr>
            <a:noAutofit/>
          </a:bodyPr>
          <a:lstStyle/>
          <a:p>
            <a:pPr algn="ctr"/>
            <a:r>
              <a:rPr lang="de-AT" sz="3600" b="1">
                <a:solidFill>
                  <a:srgbClr val="00B050"/>
                </a:solidFill>
              </a:rPr>
              <a:t>Fakten</a:t>
            </a:r>
          </a:p>
        </p:txBody>
      </p:sp>
      <p:sp>
        <p:nvSpPr>
          <p:cNvPr id="3" name="Inhaltsplatzhalter 2"/>
          <p:cNvSpPr>
            <a:spLocks noGrp="1"/>
          </p:cNvSpPr>
          <p:nvPr>
            <p:ph sz="quarter" idx="1"/>
          </p:nvPr>
        </p:nvSpPr>
        <p:spPr>
          <a:xfrm>
            <a:off x="533400" y="1556792"/>
            <a:ext cx="8431088" cy="5112568"/>
          </a:xfrm>
        </p:spPr>
        <p:txBody>
          <a:bodyPr>
            <a:noAutofit/>
          </a:bodyPr>
          <a:lstStyle/>
          <a:p>
            <a:pPr marL="109728" indent="0">
              <a:buNone/>
            </a:pPr>
            <a:r>
              <a:rPr lang="de-AT" sz="2400" b="1">
                <a:solidFill>
                  <a:srgbClr val="0070C0"/>
                </a:solidFill>
              </a:rPr>
              <a:t>Sexuelle Gewalt an Kindern: </a:t>
            </a:r>
            <a:endParaRPr lang="de-AT" sz="2400">
              <a:solidFill>
                <a:srgbClr val="0070C0"/>
              </a:solidFill>
            </a:endParaRPr>
          </a:p>
          <a:p>
            <a:r>
              <a:rPr lang="de-AT" sz="2400">
                <a:solidFill>
                  <a:srgbClr val="0070C0"/>
                </a:solidFill>
              </a:rPr>
              <a:t>Es sind alle sozialen Schichten, kulturellen, religiösen Gruppen betroffen. </a:t>
            </a:r>
            <a:r>
              <a:rPr lang="de-AT" sz="1400">
                <a:solidFill>
                  <a:srgbClr val="0070C0"/>
                </a:solidFill>
              </a:rPr>
              <a:t>(Friedrich, 1998)</a:t>
            </a:r>
          </a:p>
          <a:p>
            <a:r>
              <a:rPr lang="de-AT" sz="2400">
                <a:solidFill>
                  <a:srgbClr val="0070C0"/>
                </a:solidFill>
              </a:rPr>
              <a:t>Hohe Dunkelziffer</a:t>
            </a:r>
          </a:p>
          <a:p>
            <a:r>
              <a:rPr lang="de-AT" sz="2400">
                <a:solidFill>
                  <a:srgbClr val="0070C0"/>
                </a:solidFill>
              </a:rPr>
              <a:t>Sexuelle Gewalt an Kindern ist weiter verbreitet als Krebs, Diabetes und angeborene Herzerkrankungen zusammen. </a:t>
            </a:r>
            <a:r>
              <a:rPr lang="de-AT" sz="1400">
                <a:solidFill>
                  <a:srgbClr val="0070C0"/>
                </a:solidFill>
              </a:rPr>
              <a:t>(Quelle: Kaplan R, Adams JA, </a:t>
            </a:r>
            <a:r>
              <a:rPr lang="de-AT" sz="1400" err="1">
                <a:solidFill>
                  <a:srgbClr val="0070C0"/>
                </a:solidFill>
              </a:rPr>
              <a:t>Starling</a:t>
            </a:r>
            <a:r>
              <a:rPr lang="de-AT" sz="1400">
                <a:solidFill>
                  <a:srgbClr val="0070C0"/>
                </a:solidFill>
              </a:rPr>
              <a:t> SP </a:t>
            </a:r>
            <a:r>
              <a:rPr lang="de-AT" sz="1400" err="1">
                <a:solidFill>
                  <a:srgbClr val="0070C0"/>
                </a:solidFill>
              </a:rPr>
              <a:t>Giardino</a:t>
            </a:r>
            <a:r>
              <a:rPr lang="de-AT" sz="1400">
                <a:solidFill>
                  <a:srgbClr val="0070C0"/>
                </a:solidFill>
              </a:rPr>
              <a:t> AP, 2011)</a:t>
            </a:r>
          </a:p>
          <a:p>
            <a:r>
              <a:rPr lang="de-AT" sz="2400">
                <a:solidFill>
                  <a:srgbClr val="0070C0"/>
                </a:solidFill>
              </a:rPr>
              <a:t>Täter*innen: 75% - 95% männlich, 5% - 25% weiblich</a:t>
            </a:r>
            <a:br>
              <a:rPr lang="de-AT" sz="2400">
                <a:solidFill>
                  <a:srgbClr val="0070C0"/>
                </a:solidFill>
              </a:rPr>
            </a:br>
            <a:r>
              <a:rPr lang="de-AT" sz="1400">
                <a:solidFill>
                  <a:srgbClr val="0070C0"/>
                </a:solidFill>
              </a:rPr>
              <a:t>(Enders 2001, </a:t>
            </a:r>
            <a:r>
              <a:rPr lang="de-AT" sz="1400" err="1">
                <a:solidFill>
                  <a:srgbClr val="0070C0"/>
                </a:solidFill>
              </a:rPr>
              <a:t>Kavemann</a:t>
            </a:r>
            <a:r>
              <a:rPr lang="de-AT" sz="1400">
                <a:solidFill>
                  <a:srgbClr val="0070C0"/>
                </a:solidFill>
              </a:rPr>
              <a:t> 1996, Elliott 1995)</a:t>
            </a:r>
          </a:p>
          <a:p>
            <a:r>
              <a:rPr lang="de-AT" sz="2400">
                <a:solidFill>
                  <a:srgbClr val="0070C0"/>
                </a:solidFill>
              </a:rPr>
              <a:t>Täter*innen: 50% im familiären Umfeld, 30% Bekannte, 20% Unbekannte </a:t>
            </a:r>
          </a:p>
          <a:p>
            <a:pPr marL="402336" lvl="1" indent="0">
              <a:buNone/>
            </a:pPr>
            <a:r>
              <a:rPr lang="de-AT" sz="1400">
                <a:solidFill>
                  <a:srgbClr val="0070C0"/>
                </a:solidFill>
              </a:rPr>
              <a:t>(</a:t>
            </a:r>
            <a:r>
              <a:rPr lang="de-AT" sz="1400" err="1">
                <a:solidFill>
                  <a:srgbClr val="0070C0"/>
                </a:solidFill>
              </a:rPr>
              <a:t>Bieneck</a:t>
            </a:r>
            <a:r>
              <a:rPr lang="de-AT" sz="1400">
                <a:solidFill>
                  <a:srgbClr val="0070C0"/>
                </a:solidFill>
              </a:rPr>
              <a:t>, Stadler, Pfeifer 2011)	</a:t>
            </a:r>
          </a:p>
          <a:p>
            <a:pPr marL="0" indent="0">
              <a:buNone/>
            </a:pPr>
            <a:br>
              <a:rPr lang="de-AT" sz="2400">
                <a:solidFill>
                  <a:srgbClr val="0070C0"/>
                </a:solidFill>
              </a:rPr>
            </a:br>
            <a:endParaRPr lang="de-AT" sz="2400">
              <a:solidFill>
                <a:srgbClr val="0070C0"/>
              </a:solidFill>
            </a:endParaRPr>
          </a:p>
          <a:p>
            <a:pPr marL="0" lvl="1" indent="0">
              <a:spcBef>
                <a:spcPts val="0"/>
              </a:spcBef>
              <a:buClr>
                <a:schemeClr val="accent2"/>
              </a:buClr>
              <a:buSzPct val="60000"/>
              <a:buNone/>
            </a:pPr>
            <a:endParaRPr lang="de-AT" sz="3200">
              <a:solidFill>
                <a:srgbClr val="0070C0"/>
              </a:solidFill>
            </a:endParaRPr>
          </a:p>
          <a:p>
            <a:pPr marL="320040" lvl="1" indent="-320040">
              <a:spcBef>
                <a:spcPts val="700"/>
              </a:spcBef>
              <a:buClr>
                <a:schemeClr val="accent2"/>
              </a:buClr>
              <a:buSzPct val="60000"/>
              <a:buFont typeface="Wingdings"/>
              <a:buChar char=""/>
            </a:pPr>
            <a:endParaRPr lang="de-AT" sz="3600">
              <a:solidFill>
                <a:srgbClr val="0070C0"/>
              </a:solidFill>
            </a:endParaRPr>
          </a:p>
          <a:p>
            <a:pPr marL="0" indent="0">
              <a:buNone/>
            </a:pPr>
            <a:endParaRPr lang="de-AT" sz="360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108</a:t>
            </a:fld>
            <a:endParaRPr lang="de-AT"/>
          </a:p>
        </p:txBody>
      </p:sp>
    </p:spTree>
    <p:extLst>
      <p:ext uri="{BB962C8B-B14F-4D97-AF65-F5344CB8AC3E}">
        <p14:creationId xmlns:p14="http://schemas.microsoft.com/office/powerpoint/2010/main" val="633219745"/>
      </p:ext>
    </p:extLst>
  </p:cSld>
  <p:clrMapOvr>
    <a:masterClrMapping/>
  </p:clrMapOvr>
  <p:transition>
    <p:wedge/>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80176" y="-917"/>
            <a:ext cx="7562733" cy="1273139"/>
          </a:xfrm>
        </p:spPr>
        <p:txBody>
          <a:bodyPr>
            <a:noAutofit/>
          </a:bodyPr>
          <a:lstStyle/>
          <a:p>
            <a:pPr algn="ctr"/>
            <a:r>
              <a:rPr lang="de-AT" sz="3600" b="1">
                <a:solidFill>
                  <a:srgbClr val="00B050"/>
                </a:solidFill>
              </a:rPr>
              <a:t>Fakten</a:t>
            </a:r>
          </a:p>
        </p:txBody>
      </p:sp>
      <p:sp>
        <p:nvSpPr>
          <p:cNvPr id="3" name="Inhaltsplatzhalter 2"/>
          <p:cNvSpPr>
            <a:spLocks noGrp="1"/>
          </p:cNvSpPr>
          <p:nvPr>
            <p:ph sz="quarter" idx="1"/>
          </p:nvPr>
        </p:nvSpPr>
        <p:spPr>
          <a:xfrm>
            <a:off x="533400" y="1650971"/>
            <a:ext cx="8431088" cy="5018389"/>
          </a:xfrm>
        </p:spPr>
        <p:txBody>
          <a:bodyPr>
            <a:noAutofit/>
          </a:bodyPr>
          <a:lstStyle/>
          <a:p>
            <a:pPr marL="109728" indent="0">
              <a:buNone/>
            </a:pPr>
            <a:r>
              <a:rPr lang="de-AT" sz="2400" b="1">
                <a:solidFill>
                  <a:srgbClr val="0070C0"/>
                </a:solidFill>
              </a:rPr>
              <a:t>Sexuelle Gewalt an Kindern: </a:t>
            </a:r>
          </a:p>
          <a:p>
            <a:pPr marL="109728" indent="0">
              <a:buNone/>
            </a:pPr>
            <a:endParaRPr lang="de-AT" sz="2400">
              <a:solidFill>
                <a:srgbClr val="0070C0"/>
              </a:solidFill>
            </a:endParaRPr>
          </a:p>
          <a:p>
            <a:r>
              <a:rPr lang="de-AT" sz="2400">
                <a:solidFill>
                  <a:srgbClr val="0070C0"/>
                </a:solidFill>
              </a:rPr>
              <a:t>Verhältnis Täter*innen : Betroffene </a:t>
            </a:r>
            <a:br>
              <a:rPr lang="de-AT" sz="2400">
                <a:solidFill>
                  <a:srgbClr val="0070C0"/>
                </a:solidFill>
              </a:rPr>
            </a:br>
            <a:r>
              <a:rPr lang="de-AT" sz="2400">
                <a:solidFill>
                  <a:srgbClr val="0070C0"/>
                </a:solidFill>
              </a:rPr>
              <a:t>im Durchschnitt 1:20 </a:t>
            </a:r>
            <a:r>
              <a:rPr lang="de-AT" sz="1800">
                <a:solidFill>
                  <a:srgbClr val="0070C0"/>
                </a:solidFill>
              </a:rPr>
              <a:t>(Enders 2001)</a:t>
            </a:r>
          </a:p>
          <a:p>
            <a:endParaRPr lang="de-AT" sz="1800">
              <a:solidFill>
                <a:srgbClr val="0070C0"/>
              </a:solidFill>
            </a:endParaRPr>
          </a:p>
          <a:p>
            <a:r>
              <a:rPr lang="de-AT" sz="2400">
                <a:solidFill>
                  <a:srgbClr val="0070C0"/>
                </a:solidFill>
              </a:rPr>
              <a:t>Die meisten Täter*innen begehen das erste Delikt vor dem 25. Lebensjahr </a:t>
            </a:r>
            <a:r>
              <a:rPr lang="de-AT" sz="1800">
                <a:solidFill>
                  <a:srgbClr val="0070C0"/>
                </a:solidFill>
              </a:rPr>
              <a:t>(</a:t>
            </a:r>
            <a:r>
              <a:rPr lang="de-AT" sz="1800" err="1">
                <a:solidFill>
                  <a:srgbClr val="0070C0"/>
                </a:solidFill>
              </a:rPr>
              <a:t>Ohlmes</a:t>
            </a:r>
            <a:r>
              <a:rPr lang="de-AT" sz="1800">
                <a:solidFill>
                  <a:srgbClr val="0070C0"/>
                </a:solidFill>
              </a:rPr>
              <a:t>, Enders 1999)</a:t>
            </a:r>
            <a:br>
              <a:rPr lang="de-AT" sz="2400">
                <a:solidFill>
                  <a:srgbClr val="0070C0"/>
                </a:solidFill>
              </a:rPr>
            </a:br>
            <a:r>
              <a:rPr lang="de-AT" sz="2400">
                <a:solidFill>
                  <a:srgbClr val="0070C0"/>
                </a:solidFill>
              </a:rPr>
              <a:t>→ Sie verbessen im Lauf der Jahre ihre „Masche“ und ihre Strategien und Manipulationen der Kinder und der Umwelt</a:t>
            </a:r>
          </a:p>
          <a:p>
            <a:pPr marL="0" indent="0">
              <a:buNone/>
            </a:pPr>
            <a:br>
              <a:rPr lang="de-AT" sz="2400">
                <a:solidFill>
                  <a:srgbClr val="0070C0"/>
                </a:solidFill>
              </a:rPr>
            </a:br>
            <a:endParaRPr lang="de-AT" sz="2400">
              <a:solidFill>
                <a:srgbClr val="0070C0"/>
              </a:solidFill>
            </a:endParaRPr>
          </a:p>
          <a:p>
            <a:pPr marL="0" lvl="1" indent="0">
              <a:spcBef>
                <a:spcPts val="0"/>
              </a:spcBef>
              <a:buClr>
                <a:schemeClr val="accent2"/>
              </a:buClr>
              <a:buSzPct val="60000"/>
              <a:buNone/>
            </a:pPr>
            <a:endParaRPr lang="de-AT" sz="3200">
              <a:solidFill>
                <a:srgbClr val="0070C0"/>
              </a:solidFill>
            </a:endParaRPr>
          </a:p>
          <a:p>
            <a:pPr marL="320040" lvl="1" indent="-320040">
              <a:spcBef>
                <a:spcPts val="700"/>
              </a:spcBef>
              <a:buClr>
                <a:schemeClr val="accent2"/>
              </a:buClr>
              <a:buSzPct val="60000"/>
              <a:buFont typeface="Wingdings"/>
              <a:buChar char=""/>
            </a:pPr>
            <a:endParaRPr lang="de-AT" sz="3600">
              <a:solidFill>
                <a:srgbClr val="0070C0"/>
              </a:solidFill>
            </a:endParaRPr>
          </a:p>
          <a:p>
            <a:pPr marL="0" indent="0">
              <a:buNone/>
            </a:pPr>
            <a:endParaRPr lang="de-AT" sz="360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109</a:t>
            </a:fld>
            <a:endParaRPr lang="de-AT"/>
          </a:p>
        </p:txBody>
      </p:sp>
    </p:spTree>
    <p:extLst>
      <p:ext uri="{BB962C8B-B14F-4D97-AF65-F5344CB8AC3E}">
        <p14:creationId xmlns:p14="http://schemas.microsoft.com/office/powerpoint/2010/main" val="1062816982"/>
      </p:ext>
    </p:extLst>
  </p:cSld>
  <p:clrMapOvr>
    <a:masterClrMapping/>
  </p:clrMapOvr>
  <p:transition>
    <p:wedge/>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91679" y="-2568"/>
            <a:ext cx="7456522" cy="1281700"/>
          </a:xfrm>
        </p:spPr>
        <p:txBody>
          <a:bodyPr vert="horz" lIns="91440" tIns="45720" rIns="91440" bIns="45720" anchor="ctr">
            <a:noAutofit/>
          </a:bodyPr>
          <a:lstStyle/>
          <a:p>
            <a:pPr algn="ctr"/>
            <a:r>
              <a:rPr lang="de-AT" sz="3000" b="1" dirty="0" err="1">
                <a:solidFill>
                  <a:srgbClr val="00B050"/>
                </a:solidFill>
              </a:rPr>
              <a:t>Pädosexualität</a:t>
            </a:r>
            <a:endParaRPr lang="de-AT" sz="3000" b="1" dirty="0">
              <a:solidFill>
                <a:srgbClr val="00B050"/>
              </a:solidFill>
            </a:endParaRPr>
          </a:p>
        </p:txBody>
      </p:sp>
      <p:sp>
        <p:nvSpPr>
          <p:cNvPr id="3" name="Inhaltsplatzhalter 2"/>
          <p:cNvSpPr>
            <a:spLocks noGrp="1"/>
          </p:cNvSpPr>
          <p:nvPr>
            <p:ph sz="quarter" idx="1"/>
          </p:nvPr>
        </p:nvSpPr>
        <p:spPr>
          <a:xfrm>
            <a:off x="533400" y="1556792"/>
            <a:ext cx="8431088" cy="5112568"/>
          </a:xfrm>
        </p:spPr>
        <p:txBody>
          <a:bodyPr>
            <a:noAutofit/>
          </a:bodyPr>
          <a:lstStyle/>
          <a:p>
            <a:endParaRPr lang="de-AT" sz="2800">
              <a:solidFill>
                <a:srgbClr val="0070C0"/>
              </a:solidFill>
            </a:endParaRPr>
          </a:p>
          <a:p>
            <a:r>
              <a:rPr lang="de-AT" sz="2800">
                <a:solidFill>
                  <a:srgbClr val="0070C0"/>
                </a:solidFill>
              </a:rPr>
              <a:t>Beschreibt ein Krankheitsbild, bei der sich betroffene Menschen zu Kindern sexuell hingezogen fühlen. Es ist nicht mit der tatsächlichen Missbrauchshandlung gleichzusetzen.</a:t>
            </a:r>
          </a:p>
          <a:p>
            <a:r>
              <a:rPr lang="de-AT" sz="2800">
                <a:solidFill>
                  <a:srgbClr val="0070C0"/>
                </a:solidFill>
              </a:rPr>
              <a:t>Lt. Studien ist ein Teil der männlichen Täter pädophil. Die Zahlenangaben sind uneinheitlich: zw. 2 und 20 %</a:t>
            </a:r>
          </a:p>
          <a:p>
            <a:r>
              <a:rPr lang="de-AT" sz="2800">
                <a:solidFill>
                  <a:srgbClr val="0070C0"/>
                </a:solidFill>
              </a:rPr>
              <a:t>Im Strafgesetzbuch: als sexueller Missbrauch von Unmündigen in § 207 StGB, bei schweren Missbrauch in § 206 StGB.</a:t>
            </a:r>
            <a:endParaRPr lang="de-DE" sz="2800">
              <a:solidFill>
                <a:srgbClr val="0070C0"/>
              </a:solidFill>
            </a:endParaRPr>
          </a:p>
          <a:p>
            <a:pPr marL="0" indent="0">
              <a:buNone/>
            </a:pPr>
            <a:br>
              <a:rPr lang="de-AT" sz="2400">
                <a:solidFill>
                  <a:srgbClr val="0070C0"/>
                </a:solidFill>
              </a:rPr>
            </a:br>
            <a:endParaRPr lang="de-AT" sz="2400">
              <a:solidFill>
                <a:srgbClr val="0070C0"/>
              </a:solidFill>
            </a:endParaRPr>
          </a:p>
          <a:p>
            <a:pPr marL="0" lvl="1" indent="0">
              <a:spcBef>
                <a:spcPts val="0"/>
              </a:spcBef>
              <a:buClr>
                <a:schemeClr val="accent2"/>
              </a:buClr>
              <a:buSzPct val="60000"/>
              <a:buNone/>
            </a:pPr>
            <a:endParaRPr lang="de-AT" sz="3200">
              <a:solidFill>
                <a:srgbClr val="0070C0"/>
              </a:solidFill>
            </a:endParaRPr>
          </a:p>
          <a:p>
            <a:pPr marL="320040" lvl="1" indent="-320040">
              <a:spcBef>
                <a:spcPts val="700"/>
              </a:spcBef>
              <a:buClr>
                <a:schemeClr val="accent2"/>
              </a:buClr>
              <a:buSzPct val="60000"/>
              <a:buFont typeface="Wingdings"/>
              <a:buChar char=""/>
            </a:pPr>
            <a:endParaRPr lang="de-AT" sz="3600">
              <a:solidFill>
                <a:srgbClr val="0070C0"/>
              </a:solidFill>
            </a:endParaRPr>
          </a:p>
          <a:p>
            <a:pPr marL="0" indent="0">
              <a:buNone/>
            </a:pPr>
            <a:endParaRPr lang="de-AT" sz="360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110</a:t>
            </a:fld>
            <a:endParaRPr lang="de-AT"/>
          </a:p>
        </p:txBody>
      </p:sp>
    </p:spTree>
    <p:extLst>
      <p:ext uri="{BB962C8B-B14F-4D97-AF65-F5344CB8AC3E}">
        <p14:creationId xmlns:p14="http://schemas.microsoft.com/office/powerpoint/2010/main" val="3310163924"/>
      </p:ext>
    </p:extLst>
  </p:cSld>
  <p:clrMapOvr>
    <a:masterClrMapping/>
  </p:clrMapOvr>
  <p:transition>
    <p:wedge/>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08687" y="-2568"/>
            <a:ext cx="7535155" cy="1281700"/>
          </a:xfrm>
        </p:spPr>
        <p:txBody>
          <a:bodyPr vert="horz" lIns="91440" tIns="45720" rIns="91440" bIns="45720" anchor="ctr">
            <a:noAutofit/>
          </a:bodyPr>
          <a:lstStyle/>
          <a:p>
            <a:pPr algn="ctr"/>
            <a:r>
              <a:rPr lang="de-AT" sz="3600" b="1" dirty="0">
                <a:solidFill>
                  <a:srgbClr val="00B050"/>
                </a:solidFill>
              </a:rPr>
              <a:t>Bekannte Strategien von </a:t>
            </a:r>
            <a:r>
              <a:rPr lang="de-AT" sz="3600" b="1" dirty="0" err="1">
                <a:solidFill>
                  <a:srgbClr val="00B050"/>
                </a:solidFill>
              </a:rPr>
              <a:t>Täter:innen</a:t>
            </a:r>
          </a:p>
        </p:txBody>
      </p:sp>
      <p:sp>
        <p:nvSpPr>
          <p:cNvPr id="3" name="Inhaltsplatzhalter 2"/>
          <p:cNvSpPr>
            <a:spLocks noGrp="1"/>
          </p:cNvSpPr>
          <p:nvPr>
            <p:ph sz="quarter" idx="1"/>
          </p:nvPr>
        </p:nvSpPr>
        <p:spPr>
          <a:xfrm>
            <a:off x="533400" y="1556792"/>
            <a:ext cx="8503096" cy="5112568"/>
          </a:xfrm>
        </p:spPr>
        <p:txBody>
          <a:bodyPr vert="horz" lIns="91440" tIns="45720" rIns="91440" bIns="45720" anchor="t">
            <a:noAutofit/>
          </a:bodyPr>
          <a:lstStyle/>
          <a:p>
            <a:pPr marL="0" indent="0">
              <a:buNone/>
            </a:pPr>
            <a:r>
              <a:rPr lang="de-AT" sz="2000" dirty="0">
                <a:solidFill>
                  <a:srgbClr val="0070C0"/>
                </a:solidFill>
              </a:rPr>
              <a:t>Man sieht es keinem Menschen an, ob er Kinder missbraucht.</a:t>
            </a:r>
            <a:br>
              <a:rPr lang="de-AT" sz="2000" dirty="0">
                <a:solidFill>
                  <a:srgbClr val="0070C0"/>
                </a:solidFill>
              </a:rPr>
            </a:br>
            <a:r>
              <a:rPr lang="de-AT" sz="2000" dirty="0">
                <a:solidFill>
                  <a:srgbClr val="0070C0"/>
                </a:solidFill>
              </a:rPr>
              <a:t>Sexualisierte Gewalt ist meist kein einmaliger, sondern ein mehrfach vorkommender und länger andauernder Tatbestand.</a:t>
            </a:r>
            <a:endParaRPr lang="de-DE" dirty="0"/>
          </a:p>
          <a:p>
            <a:r>
              <a:rPr lang="de-AT" sz="1800" i="1" dirty="0">
                <a:solidFill>
                  <a:srgbClr val="0070C0"/>
                </a:solidFill>
              </a:rPr>
              <a:t>„Sexueller Missbrauch ist durch ein Machtgefälle zwischen </a:t>
            </a:r>
            <a:r>
              <a:rPr lang="de-AT" sz="1800" i="1" dirty="0" err="1">
                <a:solidFill>
                  <a:srgbClr val="0070C0"/>
                </a:solidFill>
              </a:rPr>
              <a:t>Täter:in</a:t>
            </a:r>
            <a:r>
              <a:rPr lang="de-AT" sz="1800" i="1" dirty="0">
                <a:solidFill>
                  <a:srgbClr val="0070C0"/>
                </a:solidFill>
              </a:rPr>
              <a:t> und Opfer gekennzeichnet, in dem der/die </a:t>
            </a:r>
            <a:r>
              <a:rPr lang="de-AT" sz="1800" i="1" dirty="0" err="1">
                <a:solidFill>
                  <a:srgbClr val="0070C0"/>
                </a:solidFill>
              </a:rPr>
              <a:t>Täter:in</a:t>
            </a:r>
            <a:r>
              <a:rPr lang="de-AT" sz="1800" i="1" dirty="0">
                <a:solidFill>
                  <a:srgbClr val="0070C0"/>
                </a:solidFill>
              </a:rPr>
              <a:t> das Kind bzw. Jugendliche benutzt, um eigene Bedürfnisse zu befriedigen.“ </a:t>
            </a:r>
            <a:r>
              <a:rPr lang="de-AT" sz="1200" dirty="0">
                <a:solidFill>
                  <a:srgbClr val="0070C0"/>
                </a:solidFill>
              </a:rPr>
              <a:t>(</a:t>
            </a:r>
            <a:r>
              <a:rPr lang="de-AT" sz="1200" dirty="0" err="1">
                <a:solidFill>
                  <a:srgbClr val="0070C0"/>
                </a:solidFill>
              </a:rPr>
              <a:t>Fegert&amp;Wolf</a:t>
            </a:r>
            <a:r>
              <a:rPr lang="de-AT" sz="1200" dirty="0">
                <a:solidFill>
                  <a:srgbClr val="0070C0"/>
                </a:solidFill>
              </a:rPr>
              <a:t>, 2006)</a:t>
            </a:r>
          </a:p>
          <a:p>
            <a:r>
              <a:rPr lang="de-AT" sz="1800" dirty="0">
                <a:solidFill>
                  <a:srgbClr val="0070C0"/>
                </a:solidFill>
              </a:rPr>
              <a:t>Taten werden geheim gehalten.</a:t>
            </a:r>
          </a:p>
          <a:p>
            <a:r>
              <a:rPr lang="de-AT" sz="1800" dirty="0">
                <a:solidFill>
                  <a:srgbClr val="0070C0"/>
                </a:solidFill>
              </a:rPr>
              <a:t>Entscheidung für eine haupt- und/oder ehrenamtliche Tätigkeit, in dem man mit jungen Menschen in Kontakt kommt.</a:t>
            </a:r>
          </a:p>
          <a:p>
            <a:r>
              <a:rPr lang="de-AT" sz="1800" dirty="0">
                <a:solidFill>
                  <a:srgbClr val="0070C0"/>
                </a:solidFill>
              </a:rPr>
              <a:t>Überengagiertes Ausmaß und übertriebene Zugewandtheit zu Kindern und Jugendlichen (Deckmantel: Fürsorge)</a:t>
            </a:r>
          </a:p>
          <a:p>
            <a:r>
              <a:rPr lang="de-AT" sz="1800" dirty="0">
                <a:solidFill>
                  <a:srgbClr val="0070C0"/>
                </a:solidFill>
              </a:rPr>
              <a:t>Opfer oft emotional bedürftige Kinder und Jugendliche</a:t>
            </a:r>
          </a:p>
          <a:p>
            <a:r>
              <a:rPr lang="de-AT" sz="1800" dirty="0">
                <a:solidFill>
                  <a:srgbClr val="0070C0"/>
                </a:solidFill>
              </a:rPr>
              <a:t>Aufbau von Vertrauensverhältnis zum Opfer und Umfeld</a:t>
            </a:r>
          </a:p>
          <a:p>
            <a:r>
              <a:rPr lang="de-AT" sz="1800" dirty="0">
                <a:solidFill>
                  <a:srgbClr val="0070C0"/>
                </a:solidFill>
              </a:rPr>
              <a:t>„zufälliges“ Lenken der Gespräche auf sexuelle Themen oder „zufälliges“ Berühren</a:t>
            </a:r>
          </a:p>
          <a:p>
            <a:pPr marL="0" indent="0">
              <a:buNone/>
            </a:pPr>
            <a:br>
              <a:rPr lang="de-AT" sz="2400" dirty="0"/>
            </a:br>
            <a:endParaRPr lang="de-AT" sz="2400">
              <a:solidFill>
                <a:srgbClr val="0070C0"/>
              </a:solidFill>
            </a:endParaRPr>
          </a:p>
          <a:p>
            <a:pPr marL="0" lvl="1" indent="0">
              <a:spcBef>
                <a:spcPts val="0"/>
              </a:spcBef>
              <a:buClr>
                <a:schemeClr val="accent2"/>
              </a:buClr>
              <a:buSzPct val="60000"/>
              <a:buNone/>
            </a:pPr>
            <a:endParaRPr lang="de-AT" sz="3200">
              <a:solidFill>
                <a:srgbClr val="0070C0"/>
              </a:solidFill>
            </a:endParaRPr>
          </a:p>
          <a:p>
            <a:pPr marL="320040" lvl="1" indent="-320040">
              <a:spcBef>
                <a:spcPts val="700"/>
              </a:spcBef>
              <a:buClr>
                <a:schemeClr val="accent2"/>
              </a:buClr>
              <a:buSzPct val="60000"/>
              <a:buFont typeface="Wingdings"/>
              <a:buChar char=""/>
            </a:pPr>
            <a:endParaRPr lang="de-AT" sz="3600">
              <a:solidFill>
                <a:srgbClr val="0070C0"/>
              </a:solidFill>
            </a:endParaRPr>
          </a:p>
          <a:p>
            <a:pPr marL="0" indent="0">
              <a:buNone/>
            </a:pPr>
            <a:endParaRPr lang="de-AT" sz="360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111</a:t>
            </a:fld>
            <a:endParaRPr lang="de-AT"/>
          </a:p>
        </p:txBody>
      </p:sp>
    </p:spTree>
    <p:extLst>
      <p:ext uri="{BB962C8B-B14F-4D97-AF65-F5344CB8AC3E}">
        <p14:creationId xmlns:p14="http://schemas.microsoft.com/office/powerpoint/2010/main" val="4177872732"/>
      </p:ext>
    </p:extLst>
  </p:cSld>
  <p:clrMapOvr>
    <a:masterClrMapping/>
  </p:clrMapOvr>
  <p:transition>
    <p:wedge/>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99680" y="-2568"/>
            <a:ext cx="7541092" cy="1281700"/>
          </a:xfrm>
        </p:spPr>
        <p:txBody>
          <a:bodyPr vert="horz" lIns="91440" tIns="45720" rIns="91440" bIns="45720" anchor="ctr">
            <a:noAutofit/>
          </a:bodyPr>
          <a:lstStyle/>
          <a:p>
            <a:pPr algn="ctr"/>
            <a:r>
              <a:rPr lang="de-AT" sz="3600" b="1" dirty="0">
                <a:solidFill>
                  <a:srgbClr val="00B050"/>
                </a:solidFill>
              </a:rPr>
              <a:t>Bekannte Strategien von </a:t>
            </a:r>
            <a:r>
              <a:rPr lang="de-AT" sz="3600" b="1" dirty="0" err="1">
                <a:solidFill>
                  <a:srgbClr val="00B050"/>
                </a:solidFill>
              </a:rPr>
              <a:t>Täter:innen</a:t>
            </a:r>
          </a:p>
        </p:txBody>
      </p:sp>
      <p:sp>
        <p:nvSpPr>
          <p:cNvPr id="3" name="Inhaltsplatzhalter 2"/>
          <p:cNvSpPr>
            <a:spLocks noGrp="1"/>
          </p:cNvSpPr>
          <p:nvPr>
            <p:ph sz="quarter" idx="1"/>
          </p:nvPr>
        </p:nvSpPr>
        <p:spPr>
          <a:xfrm>
            <a:off x="533400" y="1556792"/>
            <a:ext cx="8503096" cy="5112568"/>
          </a:xfrm>
        </p:spPr>
        <p:txBody>
          <a:bodyPr>
            <a:noAutofit/>
          </a:bodyPr>
          <a:lstStyle/>
          <a:p>
            <a:pPr marL="0" indent="0">
              <a:buNone/>
            </a:pPr>
            <a:r>
              <a:rPr lang="de-AT" sz="2400">
                <a:solidFill>
                  <a:srgbClr val="0070C0"/>
                </a:solidFill>
              </a:rPr>
              <a:t>Einsetzen von:</a:t>
            </a:r>
          </a:p>
          <a:p>
            <a:r>
              <a:rPr lang="de-AT" sz="2400">
                <a:solidFill>
                  <a:srgbClr val="0070C0"/>
                </a:solidFill>
              </a:rPr>
              <a:t>Verunsicherungen („Das ist alles ganz normal!“)</a:t>
            </a:r>
          </a:p>
          <a:p>
            <a:r>
              <a:rPr lang="de-AT" sz="2400">
                <a:solidFill>
                  <a:srgbClr val="0070C0"/>
                </a:solidFill>
              </a:rPr>
              <a:t>Schuldgefühlen („Das ist doch alles deine Schuld!“)</a:t>
            </a:r>
          </a:p>
          <a:p>
            <a:r>
              <a:rPr lang="de-AT" sz="2400">
                <a:solidFill>
                  <a:srgbClr val="0070C0"/>
                </a:solidFill>
              </a:rPr>
              <a:t>Drohungen (Entzug von Zuneigung, Privilegien, Isolation, öffentliche Bloßstellung, Zerstörung der Familie, körperliche Gewalt…)</a:t>
            </a:r>
          </a:p>
          <a:p>
            <a:pPr marL="457200" lvl="1" indent="0">
              <a:buNone/>
            </a:pPr>
            <a:r>
              <a:rPr lang="de-AT" sz="2400">
                <a:solidFill>
                  <a:srgbClr val="0070C0"/>
                </a:solidFill>
              </a:rPr>
              <a:t>-&gt; gefügig machen der Opfer, sichern der Verschwiegenheit bei Opfern</a:t>
            </a:r>
          </a:p>
          <a:p>
            <a:pPr marL="0" indent="0">
              <a:buNone/>
            </a:pPr>
            <a:r>
              <a:rPr lang="de-AT" sz="2400">
                <a:solidFill>
                  <a:srgbClr val="0070C0"/>
                </a:solidFill>
              </a:rPr>
              <a:t>Ausnützen von Loyalitäten und Abhängigkeiten sowie Hierarchie</a:t>
            </a:r>
          </a:p>
          <a:p>
            <a:r>
              <a:rPr lang="de-AT" sz="2400">
                <a:solidFill>
                  <a:srgbClr val="0070C0"/>
                </a:solidFill>
              </a:rPr>
              <a:t>„Du hast mich doch lieb…“, „Wenn du was erzählst, komme ich ins Gefängnis.“, „Wenn du darüber sprichst, ist das eine Sünde!“)</a:t>
            </a:r>
            <a:endParaRPr lang="de-DE" sz="2400">
              <a:solidFill>
                <a:srgbClr val="0070C0"/>
              </a:solidFill>
            </a:endParaRPr>
          </a:p>
          <a:p>
            <a:pPr marL="0" indent="0">
              <a:buNone/>
            </a:pPr>
            <a:br>
              <a:rPr lang="de-AT" sz="2400">
                <a:solidFill>
                  <a:srgbClr val="0070C0"/>
                </a:solidFill>
              </a:rPr>
            </a:br>
            <a:endParaRPr lang="de-AT" sz="2400">
              <a:solidFill>
                <a:srgbClr val="0070C0"/>
              </a:solidFill>
            </a:endParaRPr>
          </a:p>
          <a:p>
            <a:pPr marL="0" lvl="1" indent="0">
              <a:spcBef>
                <a:spcPts val="0"/>
              </a:spcBef>
              <a:buClr>
                <a:schemeClr val="accent2"/>
              </a:buClr>
              <a:buSzPct val="60000"/>
              <a:buNone/>
            </a:pPr>
            <a:endParaRPr lang="de-AT" sz="3200">
              <a:solidFill>
                <a:srgbClr val="0070C0"/>
              </a:solidFill>
            </a:endParaRPr>
          </a:p>
          <a:p>
            <a:pPr marL="320040" lvl="1" indent="-320040">
              <a:spcBef>
                <a:spcPts val="700"/>
              </a:spcBef>
              <a:buClr>
                <a:schemeClr val="accent2"/>
              </a:buClr>
              <a:buSzPct val="60000"/>
              <a:buFont typeface="Wingdings"/>
              <a:buChar char=""/>
            </a:pPr>
            <a:endParaRPr lang="de-AT" sz="3600">
              <a:solidFill>
                <a:srgbClr val="0070C0"/>
              </a:solidFill>
            </a:endParaRPr>
          </a:p>
          <a:p>
            <a:pPr marL="0" indent="0">
              <a:buNone/>
            </a:pPr>
            <a:endParaRPr lang="de-AT" sz="360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112</a:t>
            </a:fld>
            <a:endParaRPr lang="de-AT"/>
          </a:p>
        </p:txBody>
      </p:sp>
    </p:spTree>
    <p:extLst>
      <p:ext uri="{BB962C8B-B14F-4D97-AF65-F5344CB8AC3E}">
        <p14:creationId xmlns:p14="http://schemas.microsoft.com/office/powerpoint/2010/main" val="3913725279"/>
      </p:ext>
    </p:extLst>
  </p:cSld>
  <p:clrMapOvr>
    <a:masterClrMapping/>
  </p:clrMapOvr>
  <p:transition>
    <p:wedge/>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08242" y="-3233"/>
            <a:ext cx="7533620" cy="1280201"/>
          </a:xfrm>
        </p:spPr>
        <p:txBody>
          <a:bodyPr vert="horz" lIns="91440" tIns="45720" rIns="91440" bIns="45720" anchor="ctr">
            <a:noAutofit/>
          </a:bodyPr>
          <a:lstStyle/>
          <a:p>
            <a:pPr algn="ctr"/>
            <a:r>
              <a:rPr lang="de-AT" sz="3000" b="1" dirty="0" err="1">
                <a:solidFill>
                  <a:srgbClr val="00B050"/>
                </a:solidFill>
              </a:rPr>
              <a:t>Täter:innenstrategien</a:t>
            </a:r>
            <a:r>
              <a:rPr lang="de-AT" sz="3000" b="1" dirty="0">
                <a:solidFill>
                  <a:srgbClr val="00B050"/>
                </a:solidFill>
              </a:rPr>
              <a:t> </a:t>
            </a:r>
            <a:br>
              <a:rPr lang="de-AT" sz="3000" b="1" dirty="0">
                <a:solidFill>
                  <a:srgbClr val="00B050"/>
                </a:solidFill>
              </a:rPr>
            </a:br>
            <a:r>
              <a:rPr lang="de-AT" sz="3000" b="1" dirty="0">
                <a:solidFill>
                  <a:srgbClr val="00B050"/>
                </a:solidFill>
              </a:rPr>
              <a:t>bei sexualisierter Gewalt</a:t>
            </a:r>
            <a:endParaRPr lang="de-AT" sz="3000" b="1" dirty="0"/>
          </a:p>
        </p:txBody>
      </p:sp>
      <p:sp>
        <p:nvSpPr>
          <p:cNvPr id="3" name="Inhaltsplatzhalter 2"/>
          <p:cNvSpPr>
            <a:spLocks noGrp="1"/>
          </p:cNvSpPr>
          <p:nvPr>
            <p:ph sz="quarter" idx="1"/>
          </p:nvPr>
        </p:nvSpPr>
        <p:spPr>
          <a:xfrm>
            <a:off x="533400" y="1569720"/>
            <a:ext cx="8610600" cy="4755232"/>
          </a:xfrm>
        </p:spPr>
        <p:txBody>
          <a:bodyPr vert="horz" lIns="91440" tIns="45720" rIns="91440" bIns="45720" anchor="t">
            <a:noAutofit/>
          </a:bodyPr>
          <a:lstStyle/>
          <a:p>
            <a:pPr marL="109220" indent="0">
              <a:buNone/>
            </a:pPr>
            <a:r>
              <a:rPr lang="de-AT" sz="2400" b="1" dirty="0">
                <a:solidFill>
                  <a:srgbClr val="0070C0"/>
                </a:solidFill>
              </a:rPr>
              <a:t>Manipulation des beruflichen/ehrenamtlichen Umfelds</a:t>
            </a:r>
            <a:endParaRPr lang="de-DE" dirty="0"/>
          </a:p>
          <a:p>
            <a:pPr marL="109220" indent="0">
              <a:buNone/>
            </a:pPr>
            <a:endParaRPr lang="de-AT" sz="200" b="1">
              <a:solidFill>
                <a:srgbClr val="0070C0"/>
              </a:solidFill>
            </a:endParaRPr>
          </a:p>
          <a:p>
            <a:pPr marL="109220" indent="0">
              <a:buNone/>
            </a:pPr>
            <a:r>
              <a:rPr lang="de-AT" sz="2400" b="1" dirty="0" err="1">
                <a:solidFill>
                  <a:srgbClr val="0070C0"/>
                </a:solidFill>
              </a:rPr>
              <a:t>Täter:innen</a:t>
            </a:r>
            <a:r>
              <a:rPr lang="de-AT" sz="2400" b="1" dirty="0">
                <a:solidFill>
                  <a:srgbClr val="0070C0"/>
                </a:solidFill>
              </a:rPr>
              <a:t>…</a:t>
            </a:r>
            <a:endParaRPr lang="de-AT" sz="1200" b="1" dirty="0">
              <a:solidFill>
                <a:srgbClr val="0070C0"/>
              </a:solidFill>
            </a:endParaRPr>
          </a:p>
          <a:p>
            <a:r>
              <a:rPr lang="de-AT" sz="2400" dirty="0">
                <a:solidFill>
                  <a:srgbClr val="0070C0"/>
                </a:solidFill>
              </a:rPr>
              <a:t>arbeiten im pädagogischen, medizinischen, psychosozialen Umfeld</a:t>
            </a:r>
          </a:p>
          <a:p>
            <a:r>
              <a:rPr lang="de-AT" sz="2400" dirty="0">
                <a:solidFill>
                  <a:srgbClr val="0070C0"/>
                </a:solidFill>
              </a:rPr>
              <a:t>engagieren sich ehrenamtlich in der Kirche, in Sport- oder Jugendorganisationen</a:t>
            </a:r>
          </a:p>
          <a:p>
            <a:r>
              <a:rPr lang="de-AT" sz="2400" dirty="0">
                <a:solidFill>
                  <a:srgbClr val="0070C0"/>
                </a:solidFill>
              </a:rPr>
              <a:t>„Maske eines Moralapostels“</a:t>
            </a:r>
          </a:p>
          <a:p>
            <a:r>
              <a:rPr lang="de-AT" sz="2400" dirty="0">
                <a:solidFill>
                  <a:srgbClr val="0070C0"/>
                </a:solidFill>
              </a:rPr>
              <a:t>„Maske einer/eines Kinderschützerin/Kinderschützers“</a:t>
            </a:r>
          </a:p>
          <a:p>
            <a:r>
              <a:rPr lang="de-AT" sz="2400" dirty="0">
                <a:solidFill>
                  <a:srgbClr val="0070C0"/>
                </a:solidFill>
              </a:rPr>
              <a:t>sind oft bekannt als besonders engagiert, als besonders geschickt im Umgang mit Kindern </a:t>
            </a:r>
          </a:p>
          <a:p>
            <a:r>
              <a:rPr lang="de-AT" sz="2400" dirty="0">
                <a:solidFill>
                  <a:srgbClr val="0070C0"/>
                </a:solidFill>
              </a:rPr>
              <a:t>haben oft den Ruf, eine besonders integre Person zu sein</a:t>
            </a:r>
          </a:p>
          <a:p>
            <a:endParaRPr lang="de-AT" sz="2400">
              <a:solidFill>
                <a:srgbClr val="0070C0"/>
              </a:solidFill>
            </a:endParaRPr>
          </a:p>
          <a:p>
            <a:pPr>
              <a:spcBef>
                <a:spcPts val="0"/>
              </a:spcBef>
            </a:pPr>
            <a:endParaRPr lang="de-DE" sz="2000" b="1">
              <a:solidFill>
                <a:srgbClr val="0070C0"/>
              </a:solidFill>
            </a:endParaRPr>
          </a:p>
          <a:p>
            <a:pPr>
              <a:spcBef>
                <a:spcPts val="0"/>
              </a:spcBef>
            </a:pPr>
            <a:endParaRPr lang="de-DE" sz="2000" b="1">
              <a:solidFill>
                <a:srgbClr val="0070C0"/>
              </a:solidFill>
            </a:endParaRPr>
          </a:p>
          <a:p>
            <a:pPr>
              <a:spcBef>
                <a:spcPts val="0"/>
              </a:spcBef>
            </a:pPr>
            <a:endParaRPr lang="de-DE" sz="2000" b="1">
              <a:solidFill>
                <a:srgbClr val="0070C0"/>
              </a:solidFill>
            </a:endParaRPr>
          </a:p>
          <a:p>
            <a:pPr marL="0" indent="0">
              <a:spcBef>
                <a:spcPts val="0"/>
              </a:spcBef>
              <a:buNone/>
            </a:pPr>
            <a:endParaRPr lang="de-AT" sz="2000" b="1">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113</a:t>
            </a:fld>
            <a:endParaRPr lang="de-AT"/>
          </a:p>
        </p:txBody>
      </p:sp>
    </p:spTree>
    <p:extLst>
      <p:ext uri="{BB962C8B-B14F-4D97-AF65-F5344CB8AC3E}">
        <p14:creationId xmlns:p14="http://schemas.microsoft.com/office/powerpoint/2010/main" val="2078810911"/>
      </p:ext>
    </p:extLst>
  </p:cSld>
  <p:clrMapOvr>
    <a:masterClrMapping/>
  </p:clrMapOvr>
  <p:transition>
    <p:wedge/>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22296" y="-3233"/>
            <a:ext cx="7520010" cy="1280201"/>
          </a:xfrm>
        </p:spPr>
        <p:txBody>
          <a:bodyPr vert="horz" lIns="91440" tIns="45720" rIns="91440" bIns="45720" anchor="ctr">
            <a:noAutofit/>
          </a:bodyPr>
          <a:lstStyle/>
          <a:p>
            <a:pPr algn="ctr"/>
            <a:r>
              <a:rPr lang="de-AT" sz="3000" b="1" dirty="0" err="1">
                <a:solidFill>
                  <a:srgbClr val="00B050"/>
                </a:solidFill>
              </a:rPr>
              <a:t>Täter:innenstrategien</a:t>
            </a:r>
            <a:r>
              <a:rPr lang="de-AT" sz="3000" b="1" dirty="0">
                <a:solidFill>
                  <a:srgbClr val="00B050"/>
                </a:solidFill>
              </a:rPr>
              <a:t> </a:t>
            </a:r>
            <a:br>
              <a:rPr lang="de-AT" sz="3000" b="1" dirty="0">
                <a:solidFill>
                  <a:srgbClr val="00B050"/>
                </a:solidFill>
              </a:rPr>
            </a:br>
            <a:r>
              <a:rPr lang="de-AT" sz="3000" b="1" dirty="0">
                <a:solidFill>
                  <a:srgbClr val="00B050"/>
                </a:solidFill>
              </a:rPr>
              <a:t>bei sexualisierter Gewalt</a:t>
            </a:r>
            <a:endParaRPr lang="de-AT" sz="3000" b="1" dirty="0"/>
          </a:p>
        </p:txBody>
      </p:sp>
      <p:sp>
        <p:nvSpPr>
          <p:cNvPr id="3" name="Inhaltsplatzhalter 2"/>
          <p:cNvSpPr>
            <a:spLocks noGrp="1"/>
          </p:cNvSpPr>
          <p:nvPr>
            <p:ph sz="quarter" idx="1"/>
          </p:nvPr>
        </p:nvSpPr>
        <p:spPr>
          <a:xfrm>
            <a:off x="533400" y="1681023"/>
            <a:ext cx="8610600" cy="4643929"/>
          </a:xfrm>
        </p:spPr>
        <p:txBody>
          <a:bodyPr vert="horz" lIns="91440" tIns="45720" rIns="91440" bIns="45720" anchor="t">
            <a:noAutofit/>
          </a:bodyPr>
          <a:lstStyle/>
          <a:p>
            <a:pPr>
              <a:spcBef>
                <a:spcPts val="0"/>
              </a:spcBef>
            </a:pPr>
            <a:endParaRPr lang="de-DE" sz="1400">
              <a:solidFill>
                <a:srgbClr val="0070C0"/>
              </a:solidFill>
            </a:endParaRPr>
          </a:p>
          <a:p>
            <a:pPr marL="109220" indent="0">
              <a:buNone/>
            </a:pPr>
            <a:r>
              <a:rPr lang="de-AT" b="1" dirty="0">
                <a:solidFill>
                  <a:srgbClr val="0070C0"/>
                </a:solidFill>
              </a:rPr>
              <a:t>Sexuelle Gewalt an Kindern</a:t>
            </a:r>
          </a:p>
          <a:p>
            <a:endParaRPr lang="de-AT">
              <a:solidFill>
                <a:srgbClr val="0070C0"/>
              </a:solidFill>
            </a:endParaRPr>
          </a:p>
          <a:p>
            <a:r>
              <a:rPr lang="de-AT" dirty="0" err="1">
                <a:solidFill>
                  <a:srgbClr val="0070C0"/>
                </a:solidFill>
              </a:rPr>
              <a:t>Täter:innen</a:t>
            </a:r>
            <a:r>
              <a:rPr lang="de-AT" dirty="0">
                <a:solidFill>
                  <a:srgbClr val="0070C0"/>
                </a:solidFill>
              </a:rPr>
              <a:t> handeln immer mit einem Plan</a:t>
            </a:r>
          </a:p>
          <a:p>
            <a:endParaRPr lang="de-AT">
              <a:solidFill>
                <a:srgbClr val="0070C0"/>
              </a:solidFill>
            </a:endParaRPr>
          </a:p>
          <a:p>
            <a:r>
              <a:rPr lang="de-AT" dirty="0">
                <a:solidFill>
                  <a:srgbClr val="0070C0"/>
                </a:solidFill>
              </a:rPr>
              <a:t>Sie sind </a:t>
            </a:r>
            <a:r>
              <a:rPr lang="de-AT" dirty="0" err="1">
                <a:solidFill>
                  <a:srgbClr val="0070C0"/>
                </a:solidFill>
              </a:rPr>
              <a:t>Meister:innen</a:t>
            </a:r>
            <a:r>
              <a:rPr lang="de-AT" dirty="0">
                <a:solidFill>
                  <a:srgbClr val="0070C0"/>
                </a:solidFill>
              </a:rPr>
              <a:t> der Manipulation</a:t>
            </a:r>
          </a:p>
          <a:p>
            <a:pPr lvl="1"/>
            <a:r>
              <a:rPr lang="de-AT" dirty="0">
                <a:solidFill>
                  <a:srgbClr val="0070C0"/>
                </a:solidFill>
              </a:rPr>
              <a:t>des betroffenen Kindes</a:t>
            </a:r>
          </a:p>
          <a:p>
            <a:pPr lvl="1"/>
            <a:r>
              <a:rPr lang="de-AT" dirty="0">
                <a:solidFill>
                  <a:srgbClr val="0070C0"/>
                </a:solidFill>
              </a:rPr>
              <a:t>des beruflichen/familiären Umfeldes</a:t>
            </a:r>
          </a:p>
          <a:p>
            <a:pPr>
              <a:spcBef>
                <a:spcPts val="0"/>
              </a:spcBef>
            </a:pPr>
            <a:endParaRPr lang="de-DE" sz="2000" b="1">
              <a:solidFill>
                <a:srgbClr val="0070C0"/>
              </a:solidFill>
            </a:endParaRPr>
          </a:p>
          <a:p>
            <a:pPr>
              <a:spcBef>
                <a:spcPts val="0"/>
              </a:spcBef>
            </a:pPr>
            <a:endParaRPr lang="de-DE" sz="2000" b="1">
              <a:solidFill>
                <a:srgbClr val="0070C0"/>
              </a:solidFill>
            </a:endParaRPr>
          </a:p>
          <a:p>
            <a:pPr>
              <a:spcBef>
                <a:spcPts val="0"/>
              </a:spcBef>
            </a:pPr>
            <a:endParaRPr lang="de-DE" sz="2000" b="1">
              <a:solidFill>
                <a:srgbClr val="0070C0"/>
              </a:solidFill>
            </a:endParaRPr>
          </a:p>
          <a:p>
            <a:pPr marL="0" indent="0">
              <a:spcBef>
                <a:spcPts val="0"/>
              </a:spcBef>
              <a:buNone/>
            </a:pPr>
            <a:endParaRPr lang="de-AT" sz="2000" b="1">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dirty="0" smtClean="0"/>
              <a:pPr/>
              <a:t>114</a:t>
            </a:fld>
            <a:endParaRPr lang="de-AT" dirty="0"/>
          </a:p>
        </p:txBody>
      </p:sp>
    </p:spTree>
    <p:extLst>
      <p:ext uri="{BB962C8B-B14F-4D97-AF65-F5344CB8AC3E}">
        <p14:creationId xmlns:p14="http://schemas.microsoft.com/office/powerpoint/2010/main" val="3550123192"/>
      </p:ext>
    </p:extLst>
  </p:cSld>
  <p:clrMapOvr>
    <a:masterClrMapping/>
  </p:clrMapOvr>
  <p:transition>
    <p:wedge/>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99592" y="116632"/>
            <a:ext cx="7488832" cy="1400066"/>
          </a:xfrm>
        </p:spPr>
        <p:txBody>
          <a:bodyPr>
            <a:noAutofit/>
          </a:bodyPr>
          <a:lstStyle/>
          <a:p>
            <a:pPr algn="ctr"/>
            <a:r>
              <a:rPr lang="de-AT" sz="3200" b="1" dirty="0">
                <a:solidFill>
                  <a:srgbClr val="00B050"/>
                </a:solidFill>
              </a:rPr>
              <a:t>Täter*innen-Strategien bei sexualisierter Gewalt</a:t>
            </a:r>
            <a:endParaRPr lang="de-AT" sz="3200" b="1" dirty="0"/>
          </a:p>
        </p:txBody>
      </p:sp>
      <p:sp>
        <p:nvSpPr>
          <p:cNvPr id="3" name="Inhaltsplatzhalter 2"/>
          <p:cNvSpPr>
            <a:spLocks noGrp="1"/>
          </p:cNvSpPr>
          <p:nvPr>
            <p:ph sz="quarter" idx="1"/>
          </p:nvPr>
        </p:nvSpPr>
        <p:spPr>
          <a:xfrm>
            <a:off x="533400" y="1569720"/>
            <a:ext cx="8610600" cy="4755232"/>
          </a:xfrm>
        </p:spPr>
        <p:txBody>
          <a:bodyPr>
            <a:noAutofit/>
          </a:bodyPr>
          <a:lstStyle/>
          <a:p>
            <a:pPr>
              <a:spcBef>
                <a:spcPts val="0"/>
              </a:spcBef>
            </a:pPr>
            <a:endParaRPr lang="de-DE" sz="1400">
              <a:solidFill>
                <a:srgbClr val="0070C0"/>
              </a:solidFill>
            </a:endParaRPr>
          </a:p>
          <a:p>
            <a:pPr marL="109728" indent="0">
              <a:buNone/>
            </a:pPr>
            <a:r>
              <a:rPr lang="de-AT" b="1" dirty="0">
                <a:solidFill>
                  <a:srgbClr val="0070C0"/>
                </a:solidFill>
              </a:rPr>
              <a:t>Täter*innen…</a:t>
            </a:r>
          </a:p>
          <a:p>
            <a:r>
              <a:rPr lang="de-AT" dirty="0">
                <a:solidFill>
                  <a:srgbClr val="0070C0"/>
                </a:solidFill>
              </a:rPr>
              <a:t> suchen gezielt Kinder aus</a:t>
            </a:r>
          </a:p>
          <a:p>
            <a:pPr lvl="1"/>
            <a:r>
              <a:rPr lang="de-AT" dirty="0">
                <a:solidFill>
                  <a:srgbClr val="0070C0"/>
                </a:solidFill>
              </a:rPr>
              <a:t>probieren mit kleinen Grenzüberschreitungen, welche Kinder wenig Widerstand zeigen</a:t>
            </a:r>
          </a:p>
          <a:p>
            <a:pPr lvl="1"/>
            <a:r>
              <a:rPr lang="de-AT" dirty="0">
                <a:solidFill>
                  <a:srgbClr val="0070C0"/>
                </a:solidFill>
              </a:rPr>
              <a:t>oder suchen Kinder, die wenige Männer im Umfeld haben</a:t>
            </a:r>
          </a:p>
          <a:p>
            <a:r>
              <a:rPr lang="de-AT" dirty="0">
                <a:solidFill>
                  <a:srgbClr val="0070C0"/>
                </a:solidFill>
              </a:rPr>
              <a:t>desensibilisieren die Kinder schrittweise gegen Körperkontakt</a:t>
            </a:r>
          </a:p>
          <a:p>
            <a:r>
              <a:rPr lang="de-AT" dirty="0">
                <a:solidFill>
                  <a:srgbClr val="0070C0"/>
                </a:solidFill>
              </a:rPr>
              <a:t>Testrituale, schrittweise Sexualisierung der Begegnungen</a:t>
            </a:r>
          </a:p>
          <a:p>
            <a:endParaRPr lang="de-AT"/>
          </a:p>
          <a:p>
            <a:pPr>
              <a:spcBef>
                <a:spcPts val="0"/>
              </a:spcBef>
            </a:pPr>
            <a:endParaRPr lang="de-DE" sz="2000" b="1">
              <a:solidFill>
                <a:srgbClr val="0070C0"/>
              </a:solidFill>
            </a:endParaRPr>
          </a:p>
          <a:p>
            <a:pPr>
              <a:spcBef>
                <a:spcPts val="0"/>
              </a:spcBef>
            </a:pPr>
            <a:endParaRPr lang="de-DE" sz="2000" b="1">
              <a:solidFill>
                <a:srgbClr val="0070C0"/>
              </a:solidFill>
            </a:endParaRPr>
          </a:p>
          <a:p>
            <a:pPr>
              <a:spcBef>
                <a:spcPts val="0"/>
              </a:spcBef>
            </a:pPr>
            <a:endParaRPr lang="de-DE" sz="2000" b="1">
              <a:solidFill>
                <a:srgbClr val="0070C0"/>
              </a:solidFill>
            </a:endParaRPr>
          </a:p>
          <a:p>
            <a:pPr marL="0" indent="0">
              <a:spcBef>
                <a:spcPts val="0"/>
              </a:spcBef>
              <a:buNone/>
            </a:pPr>
            <a:endParaRPr lang="de-AT" sz="2000" b="1">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dirty="0" smtClean="0"/>
              <a:pPr/>
              <a:t>115</a:t>
            </a:fld>
            <a:endParaRPr lang="de-AT" dirty="0"/>
          </a:p>
        </p:txBody>
      </p:sp>
    </p:spTree>
    <p:extLst>
      <p:ext uri="{BB962C8B-B14F-4D97-AF65-F5344CB8AC3E}">
        <p14:creationId xmlns:p14="http://schemas.microsoft.com/office/powerpoint/2010/main" val="2485606743"/>
      </p:ext>
    </p:extLst>
  </p:cSld>
  <p:clrMapOvr>
    <a:masterClrMapping/>
  </p:clrMapOvr>
  <p:transition>
    <p:wedge/>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27584" y="116632"/>
            <a:ext cx="7776864" cy="1400066"/>
          </a:xfrm>
        </p:spPr>
        <p:txBody>
          <a:bodyPr>
            <a:noAutofit/>
          </a:bodyPr>
          <a:lstStyle/>
          <a:p>
            <a:pPr algn="ctr"/>
            <a:r>
              <a:rPr lang="de-AT" sz="3200" b="1" dirty="0">
                <a:solidFill>
                  <a:srgbClr val="00B050"/>
                </a:solidFill>
              </a:rPr>
              <a:t>Täter*innen-Strategien bei sexualisierter Gewalt</a:t>
            </a:r>
            <a:endParaRPr lang="de-AT" sz="3200" b="1" dirty="0"/>
          </a:p>
        </p:txBody>
      </p:sp>
      <p:sp>
        <p:nvSpPr>
          <p:cNvPr id="3" name="Inhaltsplatzhalter 2"/>
          <p:cNvSpPr>
            <a:spLocks noGrp="1"/>
          </p:cNvSpPr>
          <p:nvPr>
            <p:ph sz="quarter" idx="1"/>
          </p:nvPr>
        </p:nvSpPr>
        <p:spPr>
          <a:xfrm>
            <a:off x="533400" y="1569720"/>
            <a:ext cx="8610600" cy="4755232"/>
          </a:xfrm>
        </p:spPr>
        <p:txBody>
          <a:bodyPr>
            <a:noAutofit/>
          </a:bodyPr>
          <a:lstStyle/>
          <a:p>
            <a:pPr>
              <a:spcBef>
                <a:spcPts val="0"/>
              </a:spcBef>
            </a:pPr>
            <a:endParaRPr lang="de-DE" sz="1400">
              <a:solidFill>
                <a:srgbClr val="0070C0"/>
              </a:solidFill>
            </a:endParaRPr>
          </a:p>
          <a:p>
            <a:pPr marL="109728" indent="0">
              <a:buNone/>
            </a:pPr>
            <a:r>
              <a:rPr lang="de-AT" b="1" dirty="0">
                <a:solidFill>
                  <a:srgbClr val="0070C0"/>
                </a:solidFill>
              </a:rPr>
              <a:t>Täter*innen…</a:t>
            </a:r>
          </a:p>
          <a:p>
            <a:r>
              <a:rPr lang="de-AT" dirty="0">
                <a:solidFill>
                  <a:srgbClr val="0070C0"/>
                </a:solidFill>
              </a:rPr>
              <a:t> verführen das Kind, sie zu mögen durch</a:t>
            </a:r>
          </a:p>
          <a:p>
            <a:pPr lvl="1"/>
            <a:r>
              <a:rPr lang="de-AT" dirty="0">
                <a:solidFill>
                  <a:srgbClr val="0070C0"/>
                </a:solidFill>
              </a:rPr>
              <a:t>besondere/exklusive Aufmerksamkeit</a:t>
            </a:r>
          </a:p>
          <a:p>
            <a:pPr lvl="1"/>
            <a:r>
              <a:rPr lang="de-AT" dirty="0">
                <a:solidFill>
                  <a:srgbClr val="0070C0"/>
                </a:solidFill>
              </a:rPr>
              <a:t>vorgebliche Wertschätzung und Zuneigung</a:t>
            </a:r>
          </a:p>
          <a:p>
            <a:pPr lvl="1"/>
            <a:r>
              <a:rPr lang="de-AT" dirty="0">
                <a:solidFill>
                  <a:srgbClr val="0070C0"/>
                </a:solidFill>
              </a:rPr>
              <a:t>Zeit, Ausflüge, Geschenke…</a:t>
            </a:r>
          </a:p>
          <a:p>
            <a:r>
              <a:rPr lang="de-AT" dirty="0">
                <a:solidFill>
                  <a:srgbClr val="0070C0"/>
                </a:solidFill>
              </a:rPr>
              <a:t>suchen gezielt Zeit und Ort für den Übergriff aus</a:t>
            </a:r>
          </a:p>
          <a:p>
            <a:r>
              <a:rPr lang="de-AT" dirty="0">
                <a:solidFill>
                  <a:srgbClr val="0070C0"/>
                </a:solidFill>
              </a:rPr>
              <a:t>gehen (brutal) über den Widerstand der Kinder hinweg</a:t>
            </a:r>
          </a:p>
          <a:p>
            <a:endParaRPr lang="de-AT"/>
          </a:p>
          <a:p>
            <a:endParaRPr lang="de-AT"/>
          </a:p>
          <a:p>
            <a:pPr>
              <a:spcBef>
                <a:spcPts val="0"/>
              </a:spcBef>
            </a:pPr>
            <a:endParaRPr lang="de-DE" sz="2000" b="1">
              <a:solidFill>
                <a:srgbClr val="0070C0"/>
              </a:solidFill>
            </a:endParaRPr>
          </a:p>
          <a:p>
            <a:pPr>
              <a:spcBef>
                <a:spcPts val="0"/>
              </a:spcBef>
            </a:pPr>
            <a:endParaRPr lang="de-DE" sz="2000" b="1">
              <a:solidFill>
                <a:srgbClr val="0070C0"/>
              </a:solidFill>
            </a:endParaRPr>
          </a:p>
          <a:p>
            <a:pPr>
              <a:spcBef>
                <a:spcPts val="0"/>
              </a:spcBef>
            </a:pPr>
            <a:endParaRPr lang="de-DE" sz="2000" b="1">
              <a:solidFill>
                <a:srgbClr val="0070C0"/>
              </a:solidFill>
            </a:endParaRPr>
          </a:p>
          <a:p>
            <a:pPr marL="0" indent="0">
              <a:spcBef>
                <a:spcPts val="0"/>
              </a:spcBef>
              <a:buNone/>
            </a:pPr>
            <a:endParaRPr lang="de-AT" sz="2000" b="1">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dirty="0" smtClean="0"/>
              <a:pPr/>
              <a:t>116</a:t>
            </a:fld>
            <a:endParaRPr lang="de-AT" dirty="0"/>
          </a:p>
        </p:txBody>
      </p:sp>
    </p:spTree>
    <p:extLst>
      <p:ext uri="{BB962C8B-B14F-4D97-AF65-F5344CB8AC3E}">
        <p14:creationId xmlns:p14="http://schemas.microsoft.com/office/powerpoint/2010/main" val="21235735"/>
      </p:ext>
    </p:extLst>
  </p:cSld>
  <p:clrMapOvr>
    <a:masterClrMapping/>
  </p:clrMapOvr>
  <p:transition>
    <p:wedge/>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27584" y="116632"/>
            <a:ext cx="7776864" cy="1400066"/>
          </a:xfrm>
        </p:spPr>
        <p:txBody>
          <a:bodyPr>
            <a:noAutofit/>
          </a:bodyPr>
          <a:lstStyle/>
          <a:p>
            <a:pPr marL="109728" algn="ctr"/>
            <a:r>
              <a:rPr lang="de-AT" sz="3200" b="1" dirty="0">
                <a:solidFill>
                  <a:srgbClr val="00B050"/>
                </a:solidFill>
              </a:rPr>
              <a:t>Wie bringen Täter*innen Kinder zum Schweigen?</a:t>
            </a:r>
          </a:p>
        </p:txBody>
      </p:sp>
      <p:sp>
        <p:nvSpPr>
          <p:cNvPr id="3" name="Inhaltsplatzhalter 2"/>
          <p:cNvSpPr>
            <a:spLocks noGrp="1"/>
          </p:cNvSpPr>
          <p:nvPr>
            <p:ph sz="quarter" idx="1"/>
          </p:nvPr>
        </p:nvSpPr>
        <p:spPr>
          <a:xfrm>
            <a:off x="533400" y="1569720"/>
            <a:ext cx="8610600" cy="4755232"/>
          </a:xfrm>
        </p:spPr>
        <p:txBody>
          <a:bodyPr>
            <a:noAutofit/>
          </a:bodyPr>
          <a:lstStyle/>
          <a:p>
            <a:pPr>
              <a:spcBef>
                <a:spcPts val="0"/>
              </a:spcBef>
            </a:pPr>
            <a:endParaRPr lang="de-DE" sz="1400">
              <a:solidFill>
                <a:srgbClr val="0070C0"/>
              </a:solidFill>
            </a:endParaRPr>
          </a:p>
          <a:p>
            <a:r>
              <a:rPr lang="de-AT" dirty="0">
                <a:solidFill>
                  <a:srgbClr val="0070C0"/>
                </a:solidFill>
              </a:rPr>
              <a:t>bringen die Kinder dazu, an ihrer eigenen Wahrnehmung zu zweifeln</a:t>
            </a:r>
          </a:p>
          <a:p>
            <a:r>
              <a:rPr lang="de-AT" dirty="0">
                <a:solidFill>
                  <a:srgbClr val="0070C0"/>
                </a:solidFill>
              </a:rPr>
              <a:t>beschuldigen die Kinder, selbst am Übergriff schuld zu sein</a:t>
            </a:r>
          </a:p>
          <a:p>
            <a:r>
              <a:rPr lang="de-AT" dirty="0">
                <a:solidFill>
                  <a:srgbClr val="0070C0"/>
                </a:solidFill>
              </a:rPr>
              <a:t>erklären den Übergriff zum gemeinsamen Geheimnis</a:t>
            </a:r>
          </a:p>
          <a:p>
            <a:r>
              <a:rPr lang="de-AT" dirty="0">
                <a:solidFill>
                  <a:srgbClr val="0070C0"/>
                </a:solidFill>
              </a:rPr>
              <a:t>bedrohen die Kinder massiv für den Fall, dass sie über den Übergriff sprechen </a:t>
            </a:r>
          </a:p>
          <a:p>
            <a:endParaRPr lang="de-AT"/>
          </a:p>
          <a:p>
            <a:endParaRPr lang="de-AT"/>
          </a:p>
          <a:p>
            <a:pPr>
              <a:spcBef>
                <a:spcPts val="0"/>
              </a:spcBef>
            </a:pPr>
            <a:endParaRPr lang="de-DE" sz="2000" b="1">
              <a:solidFill>
                <a:srgbClr val="0070C0"/>
              </a:solidFill>
            </a:endParaRPr>
          </a:p>
          <a:p>
            <a:pPr>
              <a:spcBef>
                <a:spcPts val="0"/>
              </a:spcBef>
            </a:pPr>
            <a:endParaRPr lang="de-DE" sz="2000" b="1">
              <a:solidFill>
                <a:srgbClr val="0070C0"/>
              </a:solidFill>
            </a:endParaRPr>
          </a:p>
          <a:p>
            <a:pPr>
              <a:spcBef>
                <a:spcPts val="0"/>
              </a:spcBef>
            </a:pPr>
            <a:endParaRPr lang="de-DE" sz="2000" b="1">
              <a:solidFill>
                <a:srgbClr val="0070C0"/>
              </a:solidFill>
            </a:endParaRPr>
          </a:p>
          <a:p>
            <a:pPr marL="0" indent="0">
              <a:spcBef>
                <a:spcPts val="0"/>
              </a:spcBef>
              <a:buNone/>
            </a:pPr>
            <a:endParaRPr lang="de-AT" sz="2000" b="1">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dirty="0" smtClean="0"/>
              <a:pPr/>
              <a:t>117</a:t>
            </a:fld>
            <a:endParaRPr lang="de-AT" dirty="0"/>
          </a:p>
        </p:txBody>
      </p:sp>
    </p:spTree>
    <p:extLst>
      <p:ext uri="{BB962C8B-B14F-4D97-AF65-F5344CB8AC3E}">
        <p14:creationId xmlns:p14="http://schemas.microsoft.com/office/powerpoint/2010/main" val="1458561915"/>
      </p:ext>
    </p:extLst>
  </p:cSld>
  <p:clrMapOvr>
    <a:masterClrMapping/>
  </p:clrMapOvr>
  <p:transition>
    <p:wedge/>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71600" y="116632"/>
            <a:ext cx="7848872" cy="1400066"/>
          </a:xfrm>
        </p:spPr>
        <p:txBody>
          <a:bodyPr>
            <a:noAutofit/>
          </a:bodyPr>
          <a:lstStyle/>
          <a:p>
            <a:pPr algn="ctr"/>
            <a:r>
              <a:rPr lang="de-AT" sz="3200" b="1" dirty="0">
                <a:solidFill>
                  <a:srgbClr val="00B050"/>
                </a:solidFill>
              </a:rPr>
              <a:t>Dynamiken rund um sexualisierte Gewalt</a:t>
            </a:r>
            <a:endParaRPr lang="de-AT" sz="3200" b="1" dirty="0"/>
          </a:p>
        </p:txBody>
      </p:sp>
      <p:sp>
        <p:nvSpPr>
          <p:cNvPr id="3" name="Inhaltsplatzhalter 2"/>
          <p:cNvSpPr>
            <a:spLocks noGrp="1"/>
          </p:cNvSpPr>
          <p:nvPr>
            <p:ph sz="quarter" idx="1"/>
          </p:nvPr>
        </p:nvSpPr>
        <p:spPr>
          <a:xfrm>
            <a:off x="533400" y="1569720"/>
            <a:ext cx="8610600" cy="4755232"/>
          </a:xfrm>
        </p:spPr>
        <p:txBody>
          <a:bodyPr>
            <a:noAutofit/>
          </a:bodyPr>
          <a:lstStyle/>
          <a:p>
            <a:pPr>
              <a:spcBef>
                <a:spcPts val="0"/>
              </a:spcBef>
            </a:pPr>
            <a:endParaRPr lang="de-DE" sz="1400">
              <a:solidFill>
                <a:srgbClr val="0070C0"/>
              </a:solidFill>
            </a:endParaRPr>
          </a:p>
          <a:p>
            <a:r>
              <a:rPr lang="de-AT" sz="2800" dirty="0">
                <a:solidFill>
                  <a:srgbClr val="0070C0"/>
                </a:solidFill>
              </a:rPr>
              <a:t>Täter*innen bieten Erklärungen für das geänderte Verhalten eines Kindes an</a:t>
            </a:r>
          </a:p>
          <a:p>
            <a:pPr marL="109728" indent="0">
              <a:buNone/>
            </a:pPr>
            <a:endParaRPr lang="de-AT" sz="2800">
              <a:solidFill>
                <a:srgbClr val="0070C0"/>
              </a:solidFill>
            </a:endParaRPr>
          </a:p>
          <a:p>
            <a:r>
              <a:rPr lang="de-AT" sz="2800" dirty="0">
                <a:solidFill>
                  <a:srgbClr val="0070C0"/>
                </a:solidFill>
              </a:rPr>
              <a:t>Leute, die von sexualisierter Gewalt an Kindern erfahren, glauben es meist nicht, wenn sie die*den Täter*in kennen.</a:t>
            </a:r>
          </a:p>
          <a:p>
            <a:pPr marL="109728" indent="0">
              <a:buNone/>
            </a:pPr>
            <a:endParaRPr lang="de-AT" sz="2800">
              <a:solidFill>
                <a:srgbClr val="0070C0"/>
              </a:solidFill>
            </a:endParaRPr>
          </a:p>
          <a:p>
            <a:pPr>
              <a:buFont typeface="Wingdings" panose="05000000000000000000" pitchFamily="2" charset="2"/>
              <a:buChar char="Ø"/>
            </a:pPr>
            <a:r>
              <a:rPr lang="de-AT" sz="2800" b="1" dirty="0">
                <a:solidFill>
                  <a:srgbClr val="0070C0"/>
                </a:solidFill>
              </a:rPr>
              <a:t>Kinder versuchen es durchschnittlich sieben mal, sich mitzuteilen, bevor ihnen geglaubt wird.</a:t>
            </a:r>
          </a:p>
          <a:p>
            <a:pPr marL="0" indent="0">
              <a:spcBef>
                <a:spcPts val="0"/>
              </a:spcBef>
              <a:buNone/>
            </a:pPr>
            <a:endParaRPr lang="de-DE" sz="2000" b="1">
              <a:solidFill>
                <a:srgbClr val="0070C0"/>
              </a:solidFill>
            </a:endParaRPr>
          </a:p>
          <a:p>
            <a:pPr>
              <a:spcBef>
                <a:spcPts val="0"/>
              </a:spcBef>
            </a:pPr>
            <a:endParaRPr lang="de-DE" sz="2000" b="1">
              <a:solidFill>
                <a:srgbClr val="0070C0"/>
              </a:solidFill>
            </a:endParaRPr>
          </a:p>
          <a:p>
            <a:pPr>
              <a:spcBef>
                <a:spcPts val="0"/>
              </a:spcBef>
            </a:pPr>
            <a:endParaRPr lang="de-DE" sz="2000" b="1">
              <a:solidFill>
                <a:srgbClr val="0070C0"/>
              </a:solidFill>
            </a:endParaRPr>
          </a:p>
          <a:p>
            <a:pPr marL="0" indent="0">
              <a:spcBef>
                <a:spcPts val="0"/>
              </a:spcBef>
              <a:buNone/>
            </a:pPr>
            <a:endParaRPr lang="de-AT" sz="2000" b="1">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dirty="0" smtClean="0"/>
              <a:pPr/>
              <a:t>118</a:t>
            </a:fld>
            <a:endParaRPr lang="de-AT" dirty="0"/>
          </a:p>
        </p:txBody>
      </p:sp>
    </p:spTree>
    <p:extLst>
      <p:ext uri="{BB962C8B-B14F-4D97-AF65-F5344CB8AC3E}">
        <p14:creationId xmlns:p14="http://schemas.microsoft.com/office/powerpoint/2010/main" val="3463068852"/>
      </p:ext>
    </p:extLst>
  </p:cSld>
  <p:clrMapOvr>
    <a:masterClrMapping/>
  </p:clrMapOvr>
  <p:transition>
    <p:wedge/>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87624" y="116632"/>
            <a:ext cx="7488832" cy="1400066"/>
          </a:xfrm>
        </p:spPr>
        <p:txBody>
          <a:bodyPr>
            <a:noAutofit/>
          </a:bodyPr>
          <a:lstStyle/>
          <a:p>
            <a:pPr algn="ctr"/>
            <a:r>
              <a:rPr lang="de-AT" sz="3200" b="1" dirty="0">
                <a:solidFill>
                  <a:srgbClr val="00B050"/>
                </a:solidFill>
              </a:rPr>
              <a:t>Warum schweigen Betroffene?</a:t>
            </a:r>
            <a:endParaRPr lang="de-AT" sz="3200" b="1" dirty="0"/>
          </a:p>
        </p:txBody>
      </p:sp>
      <p:sp>
        <p:nvSpPr>
          <p:cNvPr id="3" name="Inhaltsplatzhalter 2"/>
          <p:cNvSpPr>
            <a:spLocks noGrp="1"/>
          </p:cNvSpPr>
          <p:nvPr>
            <p:ph sz="quarter" idx="1"/>
          </p:nvPr>
        </p:nvSpPr>
        <p:spPr>
          <a:xfrm>
            <a:off x="533400" y="1569720"/>
            <a:ext cx="8610600" cy="4755232"/>
          </a:xfrm>
        </p:spPr>
        <p:txBody>
          <a:bodyPr>
            <a:noAutofit/>
          </a:bodyPr>
          <a:lstStyle/>
          <a:p>
            <a:pPr>
              <a:spcBef>
                <a:spcPts val="0"/>
              </a:spcBef>
            </a:pPr>
            <a:endParaRPr lang="de-DE" sz="1400">
              <a:solidFill>
                <a:srgbClr val="0070C0"/>
              </a:solidFill>
            </a:endParaRPr>
          </a:p>
          <a:p>
            <a:r>
              <a:rPr lang="de-AT" sz="2800" dirty="0">
                <a:solidFill>
                  <a:srgbClr val="0070C0"/>
                </a:solidFill>
              </a:rPr>
              <a:t>Angst („Wird mir Glauben geschenkt?“)</a:t>
            </a:r>
          </a:p>
          <a:p>
            <a:r>
              <a:rPr lang="de-AT" sz="2800" dirty="0">
                <a:solidFill>
                  <a:srgbClr val="0070C0"/>
                </a:solidFill>
              </a:rPr>
              <a:t>Scham („An mir ist was falsch“)</a:t>
            </a:r>
          </a:p>
          <a:p>
            <a:r>
              <a:rPr lang="de-AT" sz="2800" dirty="0">
                <a:solidFill>
                  <a:srgbClr val="0070C0"/>
                </a:solidFill>
              </a:rPr>
              <a:t>Mitschuld am sexuellen Übergriff („Du bist doch zu mir gekommen…“)</a:t>
            </a:r>
          </a:p>
          <a:p>
            <a:r>
              <a:rPr lang="de-AT" sz="2800" dirty="0">
                <a:solidFill>
                  <a:srgbClr val="0070C0"/>
                </a:solidFill>
              </a:rPr>
              <a:t>Emotionale Nähe zur*m Täter*in</a:t>
            </a:r>
          </a:p>
          <a:p>
            <a:endParaRPr lang="de-DE" sz="2800">
              <a:solidFill>
                <a:srgbClr val="0070C0"/>
              </a:solidFill>
            </a:endParaRPr>
          </a:p>
          <a:p>
            <a:pPr marL="0" indent="0">
              <a:buNone/>
            </a:pPr>
            <a:endParaRPr lang="de-DE" sz="2800">
              <a:solidFill>
                <a:srgbClr val="0070C0"/>
              </a:solidFill>
            </a:endParaRPr>
          </a:p>
          <a:p>
            <a:pPr marL="0" indent="0">
              <a:spcBef>
                <a:spcPts val="0"/>
              </a:spcBef>
              <a:buNone/>
            </a:pPr>
            <a:endParaRPr lang="de-DE" sz="2000" b="1">
              <a:solidFill>
                <a:srgbClr val="0070C0"/>
              </a:solidFill>
            </a:endParaRPr>
          </a:p>
          <a:p>
            <a:pPr>
              <a:spcBef>
                <a:spcPts val="0"/>
              </a:spcBef>
            </a:pPr>
            <a:endParaRPr lang="de-DE" sz="2000" b="1">
              <a:solidFill>
                <a:srgbClr val="0070C0"/>
              </a:solidFill>
            </a:endParaRPr>
          </a:p>
          <a:p>
            <a:pPr>
              <a:spcBef>
                <a:spcPts val="0"/>
              </a:spcBef>
            </a:pPr>
            <a:endParaRPr lang="de-DE" sz="2000" b="1">
              <a:solidFill>
                <a:srgbClr val="0070C0"/>
              </a:solidFill>
            </a:endParaRPr>
          </a:p>
          <a:p>
            <a:pPr marL="0" indent="0">
              <a:spcBef>
                <a:spcPts val="0"/>
              </a:spcBef>
              <a:buNone/>
            </a:pPr>
            <a:endParaRPr lang="de-AT" sz="2000" b="1">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dirty="0" smtClean="0"/>
              <a:pPr/>
              <a:t>119</a:t>
            </a:fld>
            <a:endParaRPr lang="de-AT" dirty="0"/>
          </a:p>
        </p:txBody>
      </p:sp>
    </p:spTree>
    <p:extLst>
      <p:ext uri="{BB962C8B-B14F-4D97-AF65-F5344CB8AC3E}">
        <p14:creationId xmlns:p14="http://schemas.microsoft.com/office/powerpoint/2010/main" val="3444820316"/>
      </p:ext>
    </p:extLst>
  </p:cSld>
  <p:clrMapOvr>
    <a:masterClrMapping/>
  </p:clrMapOvr>
  <p:transition>
    <p:wedge/>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1_Galathea">
  <a:themeElements>
    <a:clrScheme name="Benutzerdefiniert 3">
      <a:dk1>
        <a:sysClr val="windowText" lastClr="000000"/>
      </a:dk1>
      <a:lt1>
        <a:sysClr val="window" lastClr="FFFFFF"/>
      </a:lt1>
      <a:dk2>
        <a:srgbClr val="4E5B6F"/>
      </a:dk2>
      <a:lt2>
        <a:srgbClr val="D6ECFF"/>
      </a:lt2>
      <a:accent1>
        <a:srgbClr val="7FD13B"/>
      </a:accent1>
      <a:accent2>
        <a:srgbClr val="00ADDC"/>
      </a:accent2>
      <a:accent3>
        <a:srgbClr val="FEB80A"/>
      </a:accent3>
      <a:accent4>
        <a:srgbClr val="00ADDC"/>
      </a:accent4>
      <a:accent5>
        <a:srgbClr val="738AC8"/>
      </a:accent5>
      <a:accent6>
        <a:srgbClr val="1AB39F"/>
      </a:accent6>
      <a:hlink>
        <a:srgbClr val="EB8803"/>
      </a:hlink>
      <a:folHlink>
        <a:srgbClr val="5F77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2_Galathea">
  <a:themeElements>
    <a:clrScheme name="Benutzerdefiniert 3">
      <a:dk1>
        <a:sysClr val="windowText" lastClr="000000"/>
      </a:dk1>
      <a:lt1>
        <a:sysClr val="window" lastClr="FFFFFF"/>
      </a:lt1>
      <a:dk2>
        <a:srgbClr val="4E5B6F"/>
      </a:dk2>
      <a:lt2>
        <a:srgbClr val="D6ECFF"/>
      </a:lt2>
      <a:accent1>
        <a:srgbClr val="7FD13B"/>
      </a:accent1>
      <a:accent2>
        <a:srgbClr val="00ADDC"/>
      </a:accent2>
      <a:accent3>
        <a:srgbClr val="FEB80A"/>
      </a:accent3>
      <a:accent4>
        <a:srgbClr val="00ADDC"/>
      </a:accent4>
      <a:accent5>
        <a:srgbClr val="738AC8"/>
      </a:accent5>
      <a:accent6>
        <a:srgbClr val="1AB39F"/>
      </a:accent6>
      <a:hlink>
        <a:srgbClr val="EB8803"/>
      </a:hlink>
      <a:folHlink>
        <a:srgbClr val="5F77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54b8200-c6c2-4b04-a497-97cdb73fb238">
      <Terms xmlns="http://schemas.microsoft.com/office/infopath/2007/PartnerControls"/>
    </lcf76f155ced4ddcb4097134ff3c332f>
    <TaxCatchAll xmlns="a6acc9d5-72ad-44a3-a2e6-1d9562bacc1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7350EBF44A29B74BA01AD2E230462618" ma:contentTypeVersion="11" ma:contentTypeDescription="Ein neues Dokument erstellen." ma:contentTypeScope="" ma:versionID="ea15017545490ce90f25e7266b6d9cff">
  <xsd:schema xmlns:xsd="http://www.w3.org/2001/XMLSchema" xmlns:xs="http://www.w3.org/2001/XMLSchema" xmlns:p="http://schemas.microsoft.com/office/2006/metadata/properties" xmlns:ns2="f54b8200-c6c2-4b04-a497-97cdb73fb238" xmlns:ns3="a6acc9d5-72ad-44a3-a2e6-1d9562bacc1e" targetNamespace="http://schemas.microsoft.com/office/2006/metadata/properties" ma:root="true" ma:fieldsID="5d9fcc675d3808071d2c7d543ef993e5" ns2:_="" ns3:_="">
    <xsd:import namespace="f54b8200-c6c2-4b04-a497-97cdb73fb238"/>
    <xsd:import namespace="a6acc9d5-72ad-44a3-a2e6-1d9562bacc1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4b8200-c6c2-4b04-a497-97cdb73fb23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Bildmarkierungen" ma:readOnly="false" ma:fieldId="{5cf76f15-5ced-4ddc-b409-7134ff3c332f}" ma:taxonomyMulti="true" ma:sspId="20fea267-766f-4de0-9810-6ed53ee955aa"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6acc9d5-72ad-44a3-a2e6-1d9562bacc1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c1653e23-14be-44cb-846a-ea6177d74ae5}" ma:internalName="TaxCatchAll" ma:showField="CatchAllData" ma:web="a6acc9d5-72ad-44a3-a2e6-1d9562bacc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520B24-7C61-4D3C-9CD8-86C68F5A71A6}">
  <ds:schemaRefs>
    <ds:schemaRef ds:uri="http://schemas.microsoft.com/office/2006/documentManagement/types"/>
    <ds:schemaRef ds:uri="http://www.w3.org/XML/1998/namespace"/>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http://purl.org/dc/dcmitype/"/>
    <ds:schemaRef ds:uri="1a71ad65-7167-44b5-b2b8-e14bdd4562d8"/>
    <ds:schemaRef ds:uri="f492a308-f8c8-494f-8f4f-88d8df439ec1"/>
    <ds:schemaRef ds:uri="http://purl.org/dc/terms/"/>
    <ds:schemaRef ds:uri="f54b8200-c6c2-4b04-a497-97cdb73fb238"/>
    <ds:schemaRef ds:uri="a6acc9d5-72ad-44a3-a2e6-1d9562bacc1e"/>
  </ds:schemaRefs>
</ds:datastoreItem>
</file>

<file path=customXml/itemProps2.xml><?xml version="1.0" encoding="utf-8"?>
<ds:datastoreItem xmlns:ds="http://schemas.openxmlformats.org/officeDocument/2006/customXml" ds:itemID="{C7FE8B14-31AE-403D-AD85-97BDFEA7CD92}">
  <ds:schemaRefs>
    <ds:schemaRef ds:uri="http://schemas.microsoft.com/sharepoint/v3/contenttype/forms"/>
  </ds:schemaRefs>
</ds:datastoreItem>
</file>

<file path=customXml/itemProps3.xml><?xml version="1.0" encoding="utf-8"?>
<ds:datastoreItem xmlns:ds="http://schemas.openxmlformats.org/officeDocument/2006/customXml" ds:itemID="{9D5A9483-0647-44B3-99E0-5623965CC6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4b8200-c6c2-4b04-a497-97cdb73fb238"/>
    <ds:schemaRef ds:uri="a6acc9d5-72ad-44a3-a2e6-1d9562bacc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9280</Words>
  <Application>Microsoft Office PowerPoint</Application>
  <PresentationFormat>On-screen Show (4:3)</PresentationFormat>
  <Paragraphs>1113</Paragraphs>
  <Slides>119</Slides>
  <Notes>61</Notes>
  <HiddenSlides>15</HiddenSlides>
  <MMClips>0</MMClips>
  <ScaleCrop>false</ScaleCrop>
  <HeadingPairs>
    <vt:vector size="4" baseType="variant">
      <vt:variant>
        <vt:lpstr>Theme</vt:lpstr>
      </vt:variant>
      <vt:variant>
        <vt:i4>2</vt:i4>
      </vt:variant>
      <vt:variant>
        <vt:lpstr>Slide Titles</vt:lpstr>
      </vt:variant>
      <vt:variant>
        <vt:i4>119</vt:i4>
      </vt:variant>
    </vt:vector>
  </HeadingPairs>
  <TitlesOfParts>
    <vt:vector size="121" baseType="lpstr">
      <vt:lpstr>1_Galathea</vt:lpstr>
      <vt:lpstr>2_Galathea</vt:lpstr>
      <vt:lpstr>   hinsehen.at</vt:lpstr>
      <vt:lpstr>Fachspezifische Weiterbildung Präventionsbeauftragte: Ziele</vt:lpstr>
      <vt:lpstr>Präventionsworkshop - Ablauf</vt:lpstr>
      <vt:lpstr>Einstieg</vt:lpstr>
      <vt:lpstr>Gewaltschutz in der Erzdiözese Wien</vt:lpstr>
      <vt:lpstr>Aufbau der Rahmenordnung</vt:lpstr>
      <vt:lpstr>Verfahrensordnung katholische Kirche</vt:lpstr>
      <vt:lpstr>Gewalt</vt:lpstr>
      <vt:lpstr>Was ist Gewalt?</vt:lpstr>
      <vt:lpstr>Was ist Gewalt ?</vt:lpstr>
      <vt:lpstr>Was ist Gewalt</vt:lpstr>
      <vt:lpstr>Formen von Gewalt</vt:lpstr>
      <vt:lpstr>Personelle Gewalt aktive Handlungen/Unterlassung/Vernachlässigung</vt:lpstr>
      <vt:lpstr>Personelle Gewalt aktive Handlungen/Unterlassung/Vernachlässigung</vt:lpstr>
      <vt:lpstr>Strukturelle und Kulturelle Gewalt</vt:lpstr>
      <vt:lpstr>Wann beginnt Gewalt? Unterschiedliche Grade von Grenzverletzungen</vt:lpstr>
      <vt:lpstr>„Was darf ich jetzt noch tun?“</vt:lpstr>
      <vt:lpstr>Nähe und Macht in Beziehungen</vt:lpstr>
      <vt:lpstr>Nähe und Macht in Beziehungen</vt:lpstr>
      <vt:lpstr>Nähe und Macht in Beziehungen</vt:lpstr>
      <vt:lpstr>Pause</vt:lpstr>
      <vt:lpstr>Präventionsbeauftragte</vt:lpstr>
      <vt:lpstr>Aus der Rahmenordnung (3.0)</vt:lpstr>
      <vt:lpstr>Aus der Rahmenordnung (3.0)</vt:lpstr>
      <vt:lpstr>Aus der PGO (2022)</vt:lpstr>
      <vt:lpstr>Aus der PGO (2022)</vt:lpstr>
      <vt:lpstr>Aus der PGO (2022)</vt:lpstr>
      <vt:lpstr>Rollenbeschreibung und Reflexion</vt:lpstr>
      <vt:lpstr>Rollen- und Aufgabenbeschreibung der Präventionsbeauftragten (PB)</vt:lpstr>
      <vt:lpstr>Rollen- und Aufgabenbeschreibung der Präventionsbeauftragten (PB)</vt:lpstr>
      <vt:lpstr>Rollen- und Aufgabenbeschreibung der Präventionsbeauftragten (PB)</vt:lpstr>
      <vt:lpstr>Rollen- und Aufgabenbeschreibung der Präventionsbeauftragten (PB)</vt:lpstr>
      <vt:lpstr>Rollen- und Aufgabenbeschreibung der Präventionsbeauftragten (PB)</vt:lpstr>
      <vt:lpstr>Rollen- und Aufgabenbeschreibung der Präventionsbeauftragten (PB)</vt:lpstr>
      <vt:lpstr>Rollen- und Aufgabenbeschreibung der Präventionsbeauftragten (PB)</vt:lpstr>
      <vt:lpstr>Rollen- und Aufgabenbeschreibung der Präventionsbeauftragten (PB)</vt:lpstr>
      <vt:lpstr>Rollen- und Aufgabenbeschreibung der Präventionsbeauftragten (PB)</vt:lpstr>
      <vt:lpstr>Rollen- und Aufgabenbeschreibung der Präventionsbeauftragten (PB)</vt:lpstr>
      <vt:lpstr>Rollen- und Aufgabenbeschreibung der Präventionsbeauftragten (PB)</vt:lpstr>
      <vt:lpstr>Rollen- und Aufgabenbeschreibung der Präventionsbeauftragten (PB)</vt:lpstr>
      <vt:lpstr>Rollen- und Aufgabenbeschreibung der Präventionsbeauftragten (PB)</vt:lpstr>
      <vt:lpstr>Rollen- und Aufgabenbeschreibung der Präventionsbeauftragten (PB)</vt:lpstr>
      <vt:lpstr>Prävention</vt:lpstr>
      <vt:lpstr>Warum machen wir Prävention?</vt:lpstr>
      <vt:lpstr>Was können wir präventiv tun?</vt:lpstr>
      <vt:lpstr>Was können wir präventiv tun?</vt:lpstr>
      <vt:lpstr>Was können wir präventiv tun?</vt:lpstr>
      <vt:lpstr>Verpflichtungserklärung</vt:lpstr>
      <vt:lpstr>Schutzkonzepte</vt:lpstr>
      <vt:lpstr>Schutzkonzepte - Inhalte</vt:lpstr>
      <vt:lpstr>Verfahrensordnung katholische Kirche</vt:lpstr>
      <vt:lpstr>Stabsstelle für Prävention von Missbrauch und Gewalt</vt:lpstr>
      <vt:lpstr>Behelfe in EDW</vt:lpstr>
      <vt:lpstr>Checkliste PB</vt:lpstr>
      <vt:lpstr>Pause</vt:lpstr>
      <vt:lpstr> Fallbeispiele</vt:lpstr>
      <vt:lpstr>Fallgeschichte 1</vt:lpstr>
      <vt:lpstr>Fallgeschichte 2</vt:lpstr>
      <vt:lpstr>Fallgeschichte 3</vt:lpstr>
      <vt:lpstr>Fallgeschichte 4</vt:lpstr>
      <vt:lpstr>Sekundär- und Tertiärprävention</vt:lpstr>
      <vt:lpstr>Stimmt das alles?</vt:lpstr>
      <vt:lpstr>Stimmt das alles?</vt:lpstr>
      <vt:lpstr>Stimmt das alles?</vt:lpstr>
      <vt:lpstr>Stimmt das alles?</vt:lpstr>
      <vt:lpstr>Die wichtigsten Aufgaben als Vertrauensperson</vt:lpstr>
      <vt:lpstr>Maßnahmen</vt:lpstr>
      <vt:lpstr>Meldepflicht - Anzeigepflicht</vt:lpstr>
      <vt:lpstr>Verfahrensordnung katholische Kirche</vt:lpstr>
      <vt:lpstr>Diözesane Ombudsstelle</vt:lpstr>
      <vt:lpstr>Meldung an die Ombudsstelle heißt…</vt:lpstr>
      <vt:lpstr>Verfahrensordnung katholische Kirche</vt:lpstr>
      <vt:lpstr>Diözesane Kommission (DK)</vt:lpstr>
      <vt:lpstr>Maßnahmen</vt:lpstr>
      <vt:lpstr>Verfahrensordnung katholische Kirche</vt:lpstr>
      <vt:lpstr>Unabhängige Opferschutzkommission (UOK)</vt:lpstr>
      <vt:lpstr>Stiftung Opferschutz</vt:lpstr>
      <vt:lpstr>Daten</vt:lpstr>
      <vt:lpstr>Unabhängige Opferschutzkommission</vt:lpstr>
      <vt:lpstr>Unabhängige Opferschutzkommission</vt:lpstr>
      <vt:lpstr>Unabhängige Opferschutzkommission</vt:lpstr>
      <vt:lpstr>Unabhängige Opferschutzkommission</vt:lpstr>
      <vt:lpstr>Beratungsstellen</vt:lpstr>
      <vt:lpstr> Beratungsstellen Erzdiözese Wien </vt:lpstr>
      <vt:lpstr>Fachberatungsstellen Wien</vt:lpstr>
      <vt:lpstr>Fachberatungsstellen  Niederösterreich</vt:lpstr>
      <vt:lpstr>Zusammenfassung</vt:lpstr>
      <vt:lpstr>Angebote für PB</vt:lpstr>
      <vt:lpstr>Angebote für Pfarren</vt:lpstr>
      <vt:lpstr>Unterstützung</vt:lpstr>
      <vt:lpstr>Zusammenfassung </vt:lpstr>
      <vt:lpstr>Abschluss - Feedback </vt:lpstr>
      <vt:lpstr>www.hinsehen.at</vt:lpstr>
      <vt:lpstr> Anhang Umfrage Präventionsbeauftragte</vt:lpstr>
      <vt:lpstr>Umfrage Präventionsbeauftragte</vt:lpstr>
      <vt:lpstr>       „Prävention geht alle an“</vt:lpstr>
      <vt:lpstr> Umfrage Präventionsbeauftragte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Umfrage Präventionsbeauftragte</vt:lpstr>
      <vt:lpstr>Anhang Täter:innen-Strategien</vt:lpstr>
      <vt:lpstr>Fakten</vt:lpstr>
      <vt:lpstr>Fakten</vt:lpstr>
      <vt:lpstr>Pädosexualität</vt:lpstr>
      <vt:lpstr>Bekannte Strategien von Täter:innen</vt:lpstr>
      <vt:lpstr>Bekannte Strategien von Täter:innen</vt:lpstr>
      <vt:lpstr>Täter:innenstrategien  bei sexualisierter Gewalt</vt:lpstr>
      <vt:lpstr>Täter:innenstrategien  bei sexualisierter Gewalt</vt:lpstr>
      <vt:lpstr>Täter*innen-Strategien bei sexualisierter Gewalt</vt:lpstr>
      <vt:lpstr>Täter*innen-Strategien bei sexualisierter Gewalt</vt:lpstr>
      <vt:lpstr>Wie bringen Täter*innen Kinder zum Schweigen?</vt:lpstr>
      <vt:lpstr>Dynamiken rund um sexualisierte Gewalt</vt:lpstr>
      <vt:lpstr>Warum schweigen Betroffene?</vt:lpstr>
    </vt:vector>
  </TitlesOfParts>
  <Company>Erzdiözese Wien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hinsehen.at</dc:title>
  <dc:creator>Greiner-Lebenbauer Martina</dc:creator>
  <cp:lastModifiedBy>Ruppert Sabine</cp:lastModifiedBy>
  <cp:revision>460</cp:revision>
  <cp:lastPrinted>2024-07-29T15:48:23Z</cp:lastPrinted>
  <dcterms:created xsi:type="dcterms:W3CDTF">2018-04-14T08:26:40Z</dcterms:created>
  <dcterms:modified xsi:type="dcterms:W3CDTF">2025-01-24T09:46:12Z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0x0101007350EBF44A29B74BA01AD2E230462618</vt:lpwstr>
  </property>
  <property fmtid="{D5CDD505-2E9C-101B-9397-08002B2CF9AE}" pid="3" name="MediaServiceImageTags">
    <vt:lpwstr/>
  </property>
</Properties>
</file>