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66"/>
  </p:notesMasterIdLst>
  <p:handoutMasterIdLst>
    <p:handoutMasterId r:id="rId67"/>
  </p:handoutMasterIdLst>
  <p:sldIdLst>
    <p:sldId id="257" r:id="rId7"/>
    <p:sldId id="655" r:id="rId8"/>
    <p:sldId id="656" r:id="rId9"/>
    <p:sldId id="452" r:id="rId10"/>
    <p:sldId id="453" r:id="rId11"/>
    <p:sldId id="698" r:id="rId12"/>
    <p:sldId id="652" r:id="rId13"/>
    <p:sldId id="653" r:id="rId14"/>
    <p:sldId id="654" r:id="rId15"/>
    <p:sldId id="490" r:id="rId16"/>
    <p:sldId id="536" r:id="rId17"/>
    <p:sldId id="678" r:id="rId18"/>
    <p:sldId id="575" r:id="rId19"/>
    <p:sldId id="679" r:id="rId20"/>
    <p:sldId id="680" r:id="rId21"/>
    <p:sldId id="531" r:id="rId22"/>
    <p:sldId id="707" r:id="rId23"/>
    <p:sldId id="532" r:id="rId24"/>
    <p:sldId id="683" r:id="rId25"/>
    <p:sldId id="651" r:id="rId26"/>
    <p:sldId id="684" r:id="rId27"/>
    <p:sldId id="539" r:id="rId28"/>
    <p:sldId id="580" r:id="rId29"/>
    <p:sldId id="699" r:id="rId30"/>
    <p:sldId id="685" r:id="rId31"/>
    <p:sldId id="428" r:id="rId32"/>
    <p:sldId id="686" r:id="rId33"/>
    <p:sldId id="572" r:id="rId34"/>
    <p:sldId id="528" r:id="rId35"/>
    <p:sldId id="544" r:id="rId36"/>
    <p:sldId id="687" r:id="rId37"/>
    <p:sldId id="535" r:id="rId38"/>
    <p:sldId id="688" r:id="rId39"/>
    <p:sldId id="700" r:id="rId40"/>
    <p:sldId id="689" r:id="rId41"/>
    <p:sldId id="690" r:id="rId42"/>
    <p:sldId id="691" r:id="rId43"/>
    <p:sldId id="692" r:id="rId44"/>
    <p:sldId id="701" r:id="rId45"/>
    <p:sldId id="693" r:id="rId46"/>
    <p:sldId id="568" r:id="rId47"/>
    <p:sldId id="702" r:id="rId48"/>
    <p:sldId id="694" r:id="rId49"/>
    <p:sldId id="695" r:id="rId50"/>
    <p:sldId id="703" r:id="rId51"/>
    <p:sldId id="696" r:id="rId52"/>
    <p:sldId id="697" r:id="rId53"/>
    <p:sldId id="704" r:id="rId54"/>
    <p:sldId id="705" r:id="rId55"/>
    <p:sldId id="706" r:id="rId56"/>
    <p:sldId id="649" r:id="rId57"/>
    <p:sldId id="540" r:id="rId58"/>
    <p:sldId id="474" r:id="rId59"/>
    <p:sldId id="475" r:id="rId60"/>
    <p:sldId id="664" r:id="rId61"/>
    <p:sldId id="665" r:id="rId62"/>
    <p:sldId id="485" r:id="rId63"/>
    <p:sldId id="674" r:id="rId64"/>
    <p:sldId id="666" r:id="rId65"/>
  </p:sldIdLst>
  <p:sldSz cx="9144000" cy="6858000" type="screen4x3"/>
  <p:notesSz cx="6669088"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EB28E8-38B3-7058-8F89-F0E95BF13D86}" v="1" dt="2025-01-24T09:54:02.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94660"/>
  </p:normalViewPr>
  <p:slideViewPr>
    <p:cSldViewPr>
      <p:cViewPr varScale="1">
        <p:scale>
          <a:sx n="106" d="100"/>
          <a:sy n="106" d="100"/>
        </p:scale>
        <p:origin x="1542" y="96"/>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1051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handoutMaster" Target="handoutMasters/handout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ürhapter Monika" userId="S::m.fuerhapter@edw.or.at::2267880b-bb96-469f-9437-78b3079633a3" providerId="AD" clId="Web-{01EB28E8-38B3-7058-8F89-F0E95BF13D86}"/>
    <pc:docChg chg="modSld">
      <pc:chgData name="Fürhapter Monika" userId="S::m.fuerhapter@edw.or.at::2267880b-bb96-469f-9437-78b3079633a3" providerId="AD" clId="Web-{01EB28E8-38B3-7058-8F89-F0E95BF13D86}" dt="2025-01-24T09:54:02.952" v="0" actId="20577"/>
      <pc:docMkLst>
        <pc:docMk/>
      </pc:docMkLst>
      <pc:sldChg chg="modSp">
        <pc:chgData name="Fürhapter Monika" userId="S::m.fuerhapter@edw.or.at::2267880b-bb96-469f-9437-78b3079633a3" providerId="AD" clId="Web-{01EB28E8-38B3-7058-8F89-F0E95BF13D86}" dt="2025-01-24T09:54:02.952" v="0" actId="20577"/>
        <pc:sldMkLst>
          <pc:docMk/>
          <pc:sldMk cId="1664887818" sldId="531"/>
        </pc:sldMkLst>
        <pc:spChg chg="mod">
          <ac:chgData name="Fürhapter Monika" userId="S::m.fuerhapter@edw.or.at::2267880b-bb96-469f-9437-78b3079633a3" providerId="AD" clId="Web-{01EB28E8-38B3-7058-8F89-F0E95BF13D86}" dt="2025-01-24T09:54:02.952" v="0" actId="20577"/>
          <ac:spMkLst>
            <pc:docMk/>
            <pc:sldMk cId="1664887818" sldId="531"/>
            <ac:spMk id="4" creationId="{00000000-0000-0000-0000-000000000000}"/>
          </ac:spMkLst>
        </pc:spChg>
      </pc:sldChg>
    </pc:docChg>
  </pc:docChgLst>
  <pc:docChgLst>
    <pc:chgData name="Ruppert Sabine" userId="b9349422-8596-47de-9564-5ddde9a71b7f" providerId="ADAL" clId="{9CEE2C9E-E2A3-42E3-82A0-200FC024801D}"/>
    <pc:docChg chg="undo custSel delSld modSld">
      <pc:chgData name="Ruppert Sabine" userId="b9349422-8596-47de-9564-5ddde9a71b7f" providerId="ADAL" clId="{9CEE2C9E-E2A3-42E3-82A0-200FC024801D}" dt="2024-06-13T11:54:00.970" v="68" actId="729"/>
      <pc:docMkLst>
        <pc:docMk/>
      </pc:docMkLst>
      <pc:sldChg chg="modSp mod">
        <pc:chgData name="Ruppert Sabine" userId="b9349422-8596-47de-9564-5ddde9a71b7f" providerId="ADAL" clId="{9CEE2C9E-E2A3-42E3-82A0-200FC024801D}" dt="2024-06-13T11:50:26.555" v="46" actId="20577"/>
        <pc:sldMkLst>
          <pc:docMk/>
          <pc:sldMk cId="660639643" sldId="257"/>
        </pc:sldMkLst>
        <pc:spChg chg="mod">
          <ac:chgData name="Ruppert Sabine" userId="b9349422-8596-47de-9564-5ddde9a71b7f" providerId="ADAL" clId="{9CEE2C9E-E2A3-42E3-82A0-200FC024801D}" dt="2024-06-13T11:50:26.555" v="46" actId="20577"/>
          <ac:spMkLst>
            <pc:docMk/>
            <pc:sldMk cId="660639643" sldId="257"/>
            <ac:spMk id="3" creationId="{00000000-0000-0000-0000-000000000000}"/>
          </ac:spMkLst>
        </pc:spChg>
      </pc:sldChg>
      <pc:sldChg chg="del">
        <pc:chgData name="Ruppert Sabine" userId="b9349422-8596-47de-9564-5ddde9a71b7f" providerId="ADAL" clId="{9CEE2C9E-E2A3-42E3-82A0-200FC024801D}" dt="2024-06-13T11:53:28.832" v="66" actId="2696"/>
        <pc:sldMkLst>
          <pc:docMk/>
          <pc:sldMk cId="1491658650" sldId="344"/>
        </pc:sldMkLst>
      </pc:sldChg>
      <pc:sldChg chg="del">
        <pc:chgData name="Ruppert Sabine" userId="b9349422-8596-47de-9564-5ddde9a71b7f" providerId="ADAL" clId="{9CEE2C9E-E2A3-42E3-82A0-200FC024801D}" dt="2024-06-13T11:53:46.142" v="67" actId="2696"/>
        <pc:sldMkLst>
          <pc:docMk/>
          <pc:sldMk cId="2266163933" sldId="489"/>
        </pc:sldMkLst>
      </pc:sldChg>
      <pc:sldChg chg="del">
        <pc:chgData name="Ruppert Sabine" userId="b9349422-8596-47de-9564-5ddde9a71b7f" providerId="ADAL" clId="{9CEE2C9E-E2A3-42E3-82A0-200FC024801D}" dt="2024-06-13T11:51:07.128" v="50" actId="47"/>
        <pc:sldMkLst>
          <pc:docMk/>
          <pc:sldMk cId="1774425295" sldId="497"/>
        </pc:sldMkLst>
      </pc:sldChg>
      <pc:sldChg chg="del">
        <pc:chgData name="Ruppert Sabine" userId="b9349422-8596-47de-9564-5ddde9a71b7f" providerId="ADAL" clId="{9CEE2C9E-E2A3-42E3-82A0-200FC024801D}" dt="2024-06-13T11:51:07.128" v="50" actId="47"/>
        <pc:sldMkLst>
          <pc:docMk/>
          <pc:sldMk cId="3149328834" sldId="499"/>
        </pc:sldMkLst>
      </pc:sldChg>
      <pc:sldChg chg="del">
        <pc:chgData name="Ruppert Sabine" userId="b9349422-8596-47de-9564-5ddde9a71b7f" providerId="ADAL" clId="{9CEE2C9E-E2A3-42E3-82A0-200FC024801D}" dt="2024-06-13T11:51:07.128" v="50" actId="47"/>
        <pc:sldMkLst>
          <pc:docMk/>
          <pc:sldMk cId="1185147378" sldId="500"/>
        </pc:sldMkLst>
      </pc:sldChg>
      <pc:sldChg chg="del">
        <pc:chgData name="Ruppert Sabine" userId="b9349422-8596-47de-9564-5ddde9a71b7f" providerId="ADAL" clId="{9CEE2C9E-E2A3-42E3-82A0-200FC024801D}" dt="2024-06-13T11:51:07.128" v="50" actId="47"/>
        <pc:sldMkLst>
          <pc:docMk/>
          <pc:sldMk cId="312440561" sldId="501"/>
        </pc:sldMkLst>
      </pc:sldChg>
      <pc:sldChg chg="del">
        <pc:chgData name="Ruppert Sabine" userId="b9349422-8596-47de-9564-5ddde9a71b7f" providerId="ADAL" clId="{9CEE2C9E-E2A3-42E3-82A0-200FC024801D}" dt="2024-06-13T11:51:07.128" v="50" actId="47"/>
        <pc:sldMkLst>
          <pc:docMk/>
          <pc:sldMk cId="354146195" sldId="502"/>
        </pc:sldMkLst>
      </pc:sldChg>
      <pc:sldChg chg="del">
        <pc:chgData name="Ruppert Sabine" userId="b9349422-8596-47de-9564-5ddde9a71b7f" providerId="ADAL" clId="{9CEE2C9E-E2A3-42E3-82A0-200FC024801D}" dt="2024-06-13T11:51:07.128" v="50" actId="47"/>
        <pc:sldMkLst>
          <pc:docMk/>
          <pc:sldMk cId="1843891932" sldId="509"/>
        </pc:sldMkLst>
      </pc:sldChg>
      <pc:sldChg chg="del">
        <pc:chgData name="Ruppert Sabine" userId="b9349422-8596-47de-9564-5ddde9a71b7f" providerId="ADAL" clId="{9CEE2C9E-E2A3-42E3-82A0-200FC024801D}" dt="2024-06-13T11:51:07.128" v="50" actId="47"/>
        <pc:sldMkLst>
          <pc:docMk/>
          <pc:sldMk cId="99298942" sldId="510"/>
        </pc:sldMkLst>
      </pc:sldChg>
      <pc:sldChg chg="del">
        <pc:chgData name="Ruppert Sabine" userId="b9349422-8596-47de-9564-5ddde9a71b7f" providerId="ADAL" clId="{9CEE2C9E-E2A3-42E3-82A0-200FC024801D}" dt="2024-06-13T11:51:07.128" v="50" actId="47"/>
        <pc:sldMkLst>
          <pc:docMk/>
          <pc:sldMk cId="2163652927" sldId="511"/>
        </pc:sldMkLst>
      </pc:sldChg>
      <pc:sldChg chg="del">
        <pc:chgData name="Ruppert Sabine" userId="b9349422-8596-47de-9564-5ddde9a71b7f" providerId="ADAL" clId="{9CEE2C9E-E2A3-42E3-82A0-200FC024801D}" dt="2024-06-13T11:51:07.128" v="50" actId="47"/>
        <pc:sldMkLst>
          <pc:docMk/>
          <pc:sldMk cId="1238546667" sldId="512"/>
        </pc:sldMkLst>
      </pc:sldChg>
      <pc:sldChg chg="del">
        <pc:chgData name="Ruppert Sabine" userId="b9349422-8596-47de-9564-5ddde9a71b7f" providerId="ADAL" clId="{9CEE2C9E-E2A3-42E3-82A0-200FC024801D}" dt="2024-06-13T11:51:07.128" v="50" actId="47"/>
        <pc:sldMkLst>
          <pc:docMk/>
          <pc:sldMk cId="3808331719" sldId="513"/>
        </pc:sldMkLst>
      </pc:sldChg>
      <pc:sldChg chg="del">
        <pc:chgData name="Ruppert Sabine" userId="b9349422-8596-47de-9564-5ddde9a71b7f" providerId="ADAL" clId="{9CEE2C9E-E2A3-42E3-82A0-200FC024801D}" dt="2024-06-13T11:51:07.128" v="50" actId="47"/>
        <pc:sldMkLst>
          <pc:docMk/>
          <pc:sldMk cId="814002589" sldId="514"/>
        </pc:sldMkLst>
      </pc:sldChg>
      <pc:sldChg chg="del">
        <pc:chgData name="Ruppert Sabine" userId="b9349422-8596-47de-9564-5ddde9a71b7f" providerId="ADAL" clId="{9CEE2C9E-E2A3-42E3-82A0-200FC024801D}" dt="2024-06-13T11:51:07.128" v="50" actId="47"/>
        <pc:sldMkLst>
          <pc:docMk/>
          <pc:sldMk cId="1176542745" sldId="515"/>
        </pc:sldMkLst>
      </pc:sldChg>
      <pc:sldChg chg="del">
        <pc:chgData name="Ruppert Sabine" userId="b9349422-8596-47de-9564-5ddde9a71b7f" providerId="ADAL" clId="{9CEE2C9E-E2A3-42E3-82A0-200FC024801D}" dt="2024-06-13T11:51:07.128" v="50" actId="47"/>
        <pc:sldMkLst>
          <pc:docMk/>
          <pc:sldMk cId="3002553708" sldId="518"/>
        </pc:sldMkLst>
      </pc:sldChg>
      <pc:sldChg chg="del">
        <pc:chgData name="Ruppert Sabine" userId="b9349422-8596-47de-9564-5ddde9a71b7f" providerId="ADAL" clId="{9CEE2C9E-E2A3-42E3-82A0-200FC024801D}" dt="2024-06-13T11:51:07.128" v="50" actId="47"/>
        <pc:sldMkLst>
          <pc:docMk/>
          <pc:sldMk cId="4171278318" sldId="520"/>
        </pc:sldMkLst>
      </pc:sldChg>
      <pc:sldChg chg="del">
        <pc:chgData name="Ruppert Sabine" userId="b9349422-8596-47de-9564-5ddde9a71b7f" providerId="ADAL" clId="{9CEE2C9E-E2A3-42E3-82A0-200FC024801D}" dt="2024-06-13T11:51:07.128" v="50" actId="47"/>
        <pc:sldMkLst>
          <pc:docMk/>
          <pc:sldMk cId="180840757" sldId="577"/>
        </pc:sldMkLst>
      </pc:sldChg>
      <pc:sldChg chg="del">
        <pc:chgData name="Ruppert Sabine" userId="b9349422-8596-47de-9564-5ddde9a71b7f" providerId="ADAL" clId="{9CEE2C9E-E2A3-42E3-82A0-200FC024801D}" dt="2024-06-13T11:51:07.128" v="50" actId="47"/>
        <pc:sldMkLst>
          <pc:docMk/>
          <pc:sldMk cId="3458610373" sldId="579"/>
        </pc:sldMkLst>
      </pc:sldChg>
      <pc:sldChg chg="mod modShow">
        <pc:chgData name="Ruppert Sabine" userId="b9349422-8596-47de-9564-5ddde9a71b7f" providerId="ADAL" clId="{9CEE2C9E-E2A3-42E3-82A0-200FC024801D}" dt="2024-06-13T11:54:00.970" v="68" actId="729"/>
        <pc:sldMkLst>
          <pc:docMk/>
          <pc:sldMk cId="4056196869" sldId="651"/>
        </pc:sldMkLst>
      </pc:sldChg>
      <pc:sldChg chg="modSp mod">
        <pc:chgData name="Ruppert Sabine" userId="b9349422-8596-47de-9564-5ddde9a71b7f" providerId="ADAL" clId="{9CEE2C9E-E2A3-42E3-82A0-200FC024801D}" dt="2024-06-13T11:50:49.646" v="49" actId="27636"/>
        <pc:sldMkLst>
          <pc:docMk/>
          <pc:sldMk cId="3322637340" sldId="655"/>
        </pc:sldMkLst>
        <pc:spChg chg="mod">
          <ac:chgData name="Ruppert Sabine" userId="b9349422-8596-47de-9564-5ddde9a71b7f" providerId="ADAL" clId="{9CEE2C9E-E2A3-42E3-82A0-200FC024801D}" dt="2024-06-13T11:50:49.646" v="49" actId="27636"/>
          <ac:spMkLst>
            <pc:docMk/>
            <pc:sldMk cId="3322637340" sldId="655"/>
            <ac:spMk id="4" creationId="{58DDEE6F-A3CA-4AF6-9DBB-28DF15E9CBE4}"/>
          </ac:spMkLst>
        </pc:spChg>
      </pc:sldChg>
      <pc:sldChg chg="modSp mod">
        <pc:chgData name="Ruppert Sabine" userId="b9349422-8596-47de-9564-5ddde9a71b7f" providerId="ADAL" clId="{9CEE2C9E-E2A3-42E3-82A0-200FC024801D}" dt="2024-06-13T11:51:46.498" v="53" actId="6549"/>
        <pc:sldMkLst>
          <pc:docMk/>
          <pc:sldMk cId="864019989" sldId="664"/>
        </pc:sldMkLst>
        <pc:spChg chg="mod">
          <ac:chgData name="Ruppert Sabine" userId="b9349422-8596-47de-9564-5ddde9a71b7f" providerId="ADAL" clId="{9CEE2C9E-E2A3-42E3-82A0-200FC024801D}" dt="2024-06-13T11:51:46.498" v="53" actId="6549"/>
          <ac:spMkLst>
            <pc:docMk/>
            <pc:sldMk cId="864019989" sldId="664"/>
            <ac:spMk id="3" creationId="{00000000-0000-0000-0000-000000000000}"/>
          </ac:spMkLst>
        </pc:spChg>
      </pc:sldChg>
      <pc:sldChg chg="modSp modAnim">
        <pc:chgData name="Ruppert Sabine" userId="b9349422-8596-47de-9564-5ddde9a71b7f" providerId="ADAL" clId="{9CEE2C9E-E2A3-42E3-82A0-200FC024801D}" dt="2024-06-13T11:51:56.162" v="54" actId="6549"/>
        <pc:sldMkLst>
          <pc:docMk/>
          <pc:sldMk cId="1422741933" sldId="665"/>
        </pc:sldMkLst>
        <pc:spChg chg="mod">
          <ac:chgData name="Ruppert Sabine" userId="b9349422-8596-47de-9564-5ddde9a71b7f" providerId="ADAL" clId="{9CEE2C9E-E2A3-42E3-82A0-200FC024801D}" dt="2024-06-13T11:51:56.162" v="54" actId="6549"/>
          <ac:spMkLst>
            <pc:docMk/>
            <pc:sldMk cId="1422741933" sldId="665"/>
            <ac:spMk id="3" creationId="{00000000-0000-0000-0000-000000000000}"/>
          </ac:spMkLst>
        </pc:spChg>
      </pc:sldChg>
      <pc:sldChg chg="del">
        <pc:chgData name="Ruppert Sabine" userId="b9349422-8596-47de-9564-5ddde9a71b7f" providerId="ADAL" clId="{9CEE2C9E-E2A3-42E3-82A0-200FC024801D}" dt="2024-06-13T11:50:35.296" v="47" actId="2696"/>
        <pc:sldMkLst>
          <pc:docMk/>
          <pc:sldMk cId="836867464" sldId="667"/>
        </pc:sldMkLst>
      </pc:sldChg>
      <pc:sldChg chg="del">
        <pc:chgData name="Ruppert Sabine" userId="b9349422-8596-47de-9564-5ddde9a71b7f" providerId="ADAL" clId="{9CEE2C9E-E2A3-42E3-82A0-200FC024801D}" dt="2024-06-13T11:51:07.128" v="50" actId="47"/>
        <pc:sldMkLst>
          <pc:docMk/>
          <pc:sldMk cId="2053852581" sldId="675"/>
        </pc:sldMkLst>
      </pc:sldChg>
      <pc:sldChg chg="del">
        <pc:chgData name="Ruppert Sabine" userId="b9349422-8596-47de-9564-5ddde9a71b7f" providerId="ADAL" clId="{9CEE2C9E-E2A3-42E3-82A0-200FC024801D}" dt="2024-06-13T11:51:07.128" v="50" actId="47"/>
        <pc:sldMkLst>
          <pc:docMk/>
          <pc:sldMk cId="691565403" sldId="676"/>
        </pc:sldMkLst>
      </pc:sldChg>
      <pc:sldChg chg="modSp mod">
        <pc:chgData name="Ruppert Sabine" userId="b9349422-8596-47de-9564-5ddde9a71b7f" providerId="ADAL" clId="{9CEE2C9E-E2A3-42E3-82A0-200FC024801D}" dt="2024-06-13T11:53:11.100" v="65" actId="20577"/>
        <pc:sldMkLst>
          <pc:docMk/>
          <pc:sldMk cId="4083247526" sldId="692"/>
        </pc:sldMkLst>
        <pc:spChg chg="mod">
          <ac:chgData name="Ruppert Sabine" userId="b9349422-8596-47de-9564-5ddde9a71b7f" providerId="ADAL" clId="{9CEE2C9E-E2A3-42E3-82A0-200FC024801D}" dt="2024-06-13T11:53:11.100" v="65" actId="20577"/>
          <ac:spMkLst>
            <pc:docMk/>
            <pc:sldMk cId="4083247526" sldId="692"/>
            <ac:spMk id="3" creationId="{00000000-0000-0000-0000-000000000000}"/>
          </ac:spMkLst>
        </pc:spChg>
      </pc:sldChg>
    </pc:docChg>
  </pc:docChgLst>
  <pc:docChgLst>
    <pc:chgData name="Fürhapter Monika" userId="S::m.fuerhapter@edw.or.at::2267880b-bb96-469f-9437-78b3079633a3" providerId="AD" clId="Web-{7034F063-9A7D-C2E0-594B-A0FB13022D87}"/>
    <pc:docChg chg="addSld delSld">
      <pc:chgData name="Fürhapter Monika" userId="S::m.fuerhapter@edw.or.at::2267880b-bb96-469f-9437-78b3079633a3" providerId="AD" clId="Web-{7034F063-9A7D-C2E0-594B-A0FB13022D87}" dt="2024-10-23T08:46:15.063" v="3"/>
      <pc:docMkLst>
        <pc:docMk/>
      </pc:docMkLst>
      <pc:sldChg chg="new del">
        <pc:chgData name="Fürhapter Monika" userId="S::m.fuerhapter@edw.or.at::2267880b-bb96-469f-9437-78b3079633a3" providerId="AD" clId="Web-{7034F063-9A7D-C2E0-594B-A0FB13022D87}" dt="2024-10-23T08:46:15.063" v="3"/>
        <pc:sldMkLst>
          <pc:docMk/>
          <pc:sldMk cId="3391880082" sldId="708"/>
        </pc:sldMkLst>
      </pc:sldChg>
      <pc:sldChg chg="new del">
        <pc:chgData name="Fürhapter Monika" userId="S::m.fuerhapter@edw.or.at::2267880b-bb96-469f-9437-78b3079633a3" providerId="AD" clId="Web-{7034F063-9A7D-C2E0-594B-A0FB13022D87}" dt="2024-10-23T08:46:12.796" v="2"/>
        <pc:sldMkLst>
          <pc:docMk/>
          <pc:sldMk cId="2085891763" sldId="709"/>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edw.or.at\dst\LWM\RA_Gr&#252;n\Gr&#252;n-Rechtsamt\0%200%20-%20Index\Index%20GR&#220;N%20zum%20Arbeite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AT" sz="2400" b="1"/>
              <a:t>Vorfallszeitraum</a:t>
            </a:r>
            <a:endParaRPr lang="de-AT" b="1"/>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AT"/>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9174673993253388E-2"/>
          <c:y val="0.1598594234510376"/>
          <c:w val="0.89762169164673689"/>
          <c:h val="0.78875559919683202"/>
        </c:manualLayout>
      </c:layout>
      <c:bar3DChart>
        <c:barDir val="col"/>
        <c:grouping val="clustered"/>
        <c:varyColors val="0"/>
        <c:ser>
          <c:idx val="1"/>
          <c:order val="1"/>
          <c:spPr>
            <a:solidFill>
              <a:schemeClr val="accent1">
                <a:lumMod val="75000"/>
              </a:schemeClr>
            </a:solidFill>
            <a:ln>
              <a:noFill/>
            </a:ln>
            <a:effectLst/>
            <a:sp3d/>
          </c:spPr>
          <c:invertIfNegative val="0"/>
          <c:dPt>
            <c:idx val="0"/>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1-7B7A-4034-BDFF-705AE10C2372}"/>
              </c:ext>
            </c:extLst>
          </c:dPt>
          <c:dPt>
            <c:idx val="1"/>
            <c:invertIfNegative val="0"/>
            <c:bubble3D val="0"/>
            <c:spPr>
              <a:solidFill>
                <a:schemeClr val="accent1">
                  <a:lumMod val="75000"/>
                </a:schemeClr>
              </a:solidFill>
              <a:ln>
                <a:noFill/>
              </a:ln>
              <a:effectLst/>
              <a:sp3d/>
            </c:spPr>
            <c:extLst>
              <c:ext xmlns:c16="http://schemas.microsoft.com/office/drawing/2014/chart" uri="{C3380CC4-5D6E-409C-BE32-E72D297353CC}">
                <c16:uniqueId val="{00000003-7B7A-4034-BDFF-705AE10C2372}"/>
              </c:ext>
            </c:extLst>
          </c:dPt>
          <c:dPt>
            <c:idx val="2"/>
            <c:invertIfNegative val="0"/>
            <c:bubble3D val="0"/>
            <c:spPr>
              <a:solidFill>
                <a:schemeClr val="bg2">
                  <a:lumMod val="25000"/>
                </a:schemeClr>
              </a:solidFill>
              <a:ln>
                <a:noFill/>
              </a:ln>
              <a:effectLst/>
              <a:sp3d/>
            </c:spPr>
            <c:extLst>
              <c:ext xmlns:c16="http://schemas.microsoft.com/office/drawing/2014/chart" uri="{C3380CC4-5D6E-409C-BE32-E72D297353CC}">
                <c16:uniqueId val="{00000005-7B7A-4034-BDFF-705AE10C2372}"/>
              </c:ext>
            </c:extLst>
          </c:dPt>
          <c:dPt>
            <c:idx val="3"/>
            <c:invertIfNegative val="0"/>
            <c:bubble3D val="0"/>
            <c:spPr>
              <a:solidFill>
                <a:schemeClr val="bg2">
                  <a:lumMod val="25000"/>
                </a:schemeClr>
              </a:solidFill>
              <a:ln>
                <a:noFill/>
              </a:ln>
              <a:effectLst/>
              <a:sp3d/>
            </c:spPr>
            <c:extLst>
              <c:ext xmlns:c16="http://schemas.microsoft.com/office/drawing/2014/chart" uri="{C3380CC4-5D6E-409C-BE32-E72D297353CC}">
                <c16:uniqueId val="{00000007-7B7A-4034-BDFF-705AE10C2372}"/>
              </c:ext>
            </c:extLst>
          </c:dPt>
          <c:dPt>
            <c:idx val="4"/>
            <c:invertIfNegative val="0"/>
            <c:bubble3D val="0"/>
            <c:spPr>
              <a:solidFill>
                <a:schemeClr val="bg2">
                  <a:lumMod val="25000"/>
                </a:schemeClr>
              </a:solidFill>
              <a:ln>
                <a:noFill/>
              </a:ln>
              <a:effectLst/>
              <a:sp3d/>
            </c:spPr>
            <c:extLst>
              <c:ext xmlns:c16="http://schemas.microsoft.com/office/drawing/2014/chart" uri="{C3380CC4-5D6E-409C-BE32-E72D297353CC}">
                <c16:uniqueId val="{00000009-7B7A-4034-BDFF-705AE10C2372}"/>
              </c:ext>
            </c:extLst>
          </c:dPt>
          <c:dPt>
            <c:idx val="5"/>
            <c:invertIfNegative val="0"/>
            <c:bubble3D val="0"/>
            <c:spPr>
              <a:solidFill>
                <a:srgbClr val="FFC000"/>
              </a:solidFill>
              <a:ln>
                <a:noFill/>
              </a:ln>
              <a:effectLst/>
              <a:sp3d/>
            </c:spPr>
            <c:extLst>
              <c:ext xmlns:c16="http://schemas.microsoft.com/office/drawing/2014/chart" uri="{C3380CC4-5D6E-409C-BE32-E72D297353CC}">
                <c16:uniqueId val="{0000000B-7B7A-4034-BDFF-705AE10C2372}"/>
              </c:ext>
            </c:extLst>
          </c:dPt>
          <c:dLbls>
            <c:dLbl>
              <c:idx val="0"/>
              <c:layout>
                <c:manualLayout>
                  <c:x val="1.4340963415215992E-2"/>
                  <c:y val="2.2706947816482463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12,8%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3384914438548091E-2"/>
                      <c:h val="0.12664886608033205"/>
                    </c:manualLayout>
                  </c15:layout>
                  <c15:showDataLabelsRange val="0"/>
                </c:ext>
                <c:ext xmlns:c16="http://schemas.microsoft.com/office/drawing/2014/chart" uri="{C3380CC4-5D6E-409C-BE32-E72D297353CC}">
                  <c16:uniqueId val="{00000001-7B7A-4034-BDFF-705AE10C2372}"/>
                </c:ext>
              </c:extLst>
            </c:dLbl>
            <c:dLbl>
              <c:idx val="1"/>
              <c:layout>
                <c:manualLayout>
                  <c:x val="1.4526671734360452E-2"/>
                  <c:y val="2.9699097556058429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35,4%</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320890903184606E-2"/>
                      <c:h val="0.14998056573765395"/>
                    </c:manualLayout>
                  </c15:layout>
                  <c15:showDataLabelsRange val="0"/>
                </c:ext>
                <c:ext xmlns:c16="http://schemas.microsoft.com/office/drawing/2014/chart" uri="{C3380CC4-5D6E-409C-BE32-E72D297353CC}">
                  <c16:uniqueId val="{00000003-7B7A-4034-BDFF-705AE10C2372}"/>
                </c:ext>
              </c:extLst>
            </c:dLbl>
            <c:dLbl>
              <c:idx val="2"/>
              <c:layout>
                <c:manualLayout>
                  <c:x val="1.1413831013109554E-2"/>
                  <c:y val="8.128174067973884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33,8%</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698322758934425E-2"/>
                      <c:h val="0.26565073516651305"/>
                    </c:manualLayout>
                  </c15:layout>
                  <c15:showDataLabelsRange val="0"/>
                </c:ext>
                <c:ext xmlns:c16="http://schemas.microsoft.com/office/drawing/2014/chart" uri="{C3380CC4-5D6E-409C-BE32-E72D297353CC}">
                  <c16:uniqueId val="{00000005-7B7A-4034-BDFF-705AE10C2372}"/>
                </c:ext>
              </c:extLst>
            </c:dLbl>
            <c:dLbl>
              <c:idx val="3"/>
              <c:layout>
                <c:manualLayout>
                  <c:x val="1.035138405841643E-2"/>
                  <c:y val="-6.2115205212418031E-3"/>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11,6%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9058454736844844E-2"/>
                      <c:h val="0.11559213698853366"/>
                    </c:manualLayout>
                  </c15:layout>
                  <c15:showDataLabelsRange val="0"/>
                </c:ext>
                <c:ext xmlns:c16="http://schemas.microsoft.com/office/drawing/2014/chart" uri="{C3380CC4-5D6E-409C-BE32-E72D297353CC}">
                  <c16:uniqueId val="{00000007-7B7A-4034-BDFF-705AE10C2372}"/>
                </c:ext>
              </c:extLst>
            </c:dLbl>
            <c:dLbl>
              <c:idx val="4"/>
              <c:layout>
                <c:manualLayout>
                  <c:x val="1.0376135737503048E-2"/>
                  <c:y val="-1.094177278381100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dirty="0"/>
                      <a:t>4,6%</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8.1089582490442513E-2"/>
                      <c:h val="6.2446383467165939E-2"/>
                    </c:manualLayout>
                  </c15:layout>
                  <c15:showDataLabelsRange val="0"/>
                </c:ext>
                <c:ext xmlns:c16="http://schemas.microsoft.com/office/drawing/2014/chart" uri="{C3380CC4-5D6E-409C-BE32-E72D297353CC}">
                  <c16:uniqueId val="{00000009-7B7A-4034-BDFF-705AE10C2372}"/>
                </c:ext>
              </c:extLst>
            </c:dLbl>
            <c:dLbl>
              <c:idx val="5"/>
              <c:layout>
                <c:manualLayout>
                  <c:x val="1.9714657901255633E-2"/>
                  <c:y val="2.9828331092875075E-2"/>
                </c:manualLayout>
              </c:layout>
              <c:tx>
                <c:rich>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r>
                      <a:rPr lang="en-US"/>
                      <a:t>1,5%</a:t>
                    </a:r>
                  </a:p>
                </c:rich>
              </c:tx>
              <c:spPr>
                <a:noFill/>
                <a:ln>
                  <a:noFill/>
                </a:ln>
                <a:effectLst/>
              </c:spPr>
              <c:txPr>
                <a:bodyPr rot="0" spcFirstLastPara="1" vertOverflow="ellipsis" vert="horz" wrap="square" lIns="38100" tIns="19050" rIns="38100" bIns="19050" anchor="ctr" anchorCtr="1">
                  <a:no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extLst>
                <c:ext xmlns:c15="http://schemas.microsoft.com/office/drawing/2012/chart" uri="{CE6537A1-D6FC-4f65-9D91-7224C49458BB}">
                  <c15:layout>
                    <c:manualLayout>
                      <c:w val="9.5616172522946768E-2"/>
                      <c:h val="0.16899635758353468"/>
                    </c:manualLayout>
                  </c15:layout>
                  <c15:showDataLabelsRange val="0"/>
                </c:ext>
                <c:ext xmlns:c16="http://schemas.microsoft.com/office/drawing/2014/chart" uri="{C3380CC4-5D6E-409C-BE32-E72D297353CC}">
                  <c16:uniqueId val="{0000000B-7B7A-4034-BDFF-705AE10C2372}"/>
                </c:ext>
              </c:extLst>
            </c:dLbl>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Tabelle3!$H$1:$N$1</c:f>
              <c:strCache>
                <c:ptCount val="6"/>
                <c:pt idx="0">
                  <c:v>50er u früher</c:v>
                </c:pt>
                <c:pt idx="1">
                  <c:v>60er</c:v>
                </c:pt>
                <c:pt idx="2">
                  <c:v>70er</c:v>
                </c:pt>
                <c:pt idx="3">
                  <c:v>80er</c:v>
                </c:pt>
                <c:pt idx="4">
                  <c:v>90er</c:v>
                </c:pt>
                <c:pt idx="5">
                  <c:v>ab 2000</c:v>
                </c:pt>
              </c:strCache>
            </c:strRef>
          </c:cat>
          <c:val>
            <c:numRef>
              <c:f>Tabelle3!$H$3:$N$3</c:f>
              <c:numCache>
                <c:formatCode>0.0%</c:formatCode>
                <c:ptCount val="6"/>
                <c:pt idx="0">
                  <c:v>0.13929040735873849</c:v>
                </c:pt>
                <c:pt idx="1">
                  <c:v>0.37392320046722149</c:v>
                </c:pt>
                <c:pt idx="2">
                  <c:v>0.32194480946123522</c:v>
                </c:pt>
                <c:pt idx="3">
                  <c:v>0.10600087604029786</c:v>
                </c:pt>
                <c:pt idx="4">
                  <c:v>4.0589867133888159E-2</c:v>
                </c:pt>
                <c:pt idx="5">
                  <c:v>1.3286611184114469E-2</c:v>
                </c:pt>
              </c:numCache>
            </c:numRef>
          </c:val>
          <c:extLst>
            <c:ext xmlns:c16="http://schemas.microsoft.com/office/drawing/2014/chart" uri="{C3380CC4-5D6E-409C-BE32-E72D297353CC}">
              <c16:uniqueId val="{0000000C-7B7A-4034-BDFF-705AE10C2372}"/>
            </c:ext>
          </c:extLst>
        </c:ser>
        <c:dLbls>
          <c:showLegendKey val="0"/>
          <c:showVal val="0"/>
          <c:showCatName val="0"/>
          <c:showSerName val="0"/>
          <c:showPercent val="0"/>
          <c:showBubbleSize val="0"/>
        </c:dLbls>
        <c:gapWidth val="150"/>
        <c:shape val="box"/>
        <c:axId val="691785064"/>
        <c:axId val="691778504"/>
        <c:axId val="0"/>
        <c:extLst>
          <c:ext xmlns:c15="http://schemas.microsoft.com/office/drawing/2012/chart" uri="{02D57815-91ED-43cb-92C2-25804820EDAC}">
            <c15:filteredBarSeries>
              <c15:ser>
                <c:idx val="0"/>
                <c:order val="0"/>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Tabelle3!$H$1:$N$1</c15:sqref>
                        </c15:formulaRef>
                      </c:ext>
                    </c:extLst>
                    <c:strCache>
                      <c:ptCount val="6"/>
                      <c:pt idx="0">
                        <c:v>50er u früher</c:v>
                      </c:pt>
                      <c:pt idx="1">
                        <c:v>60er</c:v>
                      </c:pt>
                      <c:pt idx="2">
                        <c:v>70er</c:v>
                      </c:pt>
                      <c:pt idx="3">
                        <c:v>80er</c:v>
                      </c:pt>
                      <c:pt idx="4">
                        <c:v>90er</c:v>
                      </c:pt>
                      <c:pt idx="5">
                        <c:v>ab 2000</c:v>
                      </c:pt>
                    </c:strCache>
                  </c:strRef>
                </c:cat>
                <c:val>
                  <c:numRef>
                    <c:extLst>
                      <c:ext uri="{02D57815-91ED-43cb-92C2-25804820EDAC}">
                        <c15:formulaRef>
                          <c15:sqref>Tabelle3!$H$2:$N$2</c15:sqref>
                        </c15:formulaRef>
                      </c:ext>
                    </c:extLst>
                    <c:numCache>
                      <c:formatCode>_-* #,##0_-;\-* #,##0_-;_-* "-"??_-;_-@_-</c:formatCode>
                      <c:ptCount val="6"/>
                      <c:pt idx="0">
                        <c:v>954</c:v>
                      </c:pt>
                      <c:pt idx="1">
                        <c:v>2561</c:v>
                      </c:pt>
                      <c:pt idx="2">
                        <c:v>2205</c:v>
                      </c:pt>
                      <c:pt idx="3">
                        <c:v>726</c:v>
                      </c:pt>
                      <c:pt idx="4">
                        <c:v>278</c:v>
                      </c:pt>
                      <c:pt idx="5">
                        <c:v>91</c:v>
                      </c:pt>
                    </c:numCache>
                  </c:numRef>
                </c:val>
                <c:extLst>
                  <c:ext xmlns:c16="http://schemas.microsoft.com/office/drawing/2014/chart" uri="{C3380CC4-5D6E-409C-BE32-E72D297353CC}">
                    <c16:uniqueId val="{0000000D-7B7A-4034-BDFF-705AE10C2372}"/>
                  </c:ext>
                </c:extLst>
              </c15:ser>
            </c15:filteredBarSeries>
          </c:ext>
        </c:extLst>
      </c:bar3DChart>
      <c:catAx>
        <c:axId val="6917850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78504"/>
        <c:crosses val="autoZero"/>
        <c:auto val="1"/>
        <c:lblAlgn val="ctr"/>
        <c:lblOffset val="100"/>
        <c:noMultiLvlLbl val="0"/>
      </c:catAx>
      <c:valAx>
        <c:axId val="691778504"/>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6917850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t>Stabsstelle Prävention</a:t>
          </a:r>
          <a:endParaRPr lang="de-AT" dirty="0"/>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099B32-4232-1843-9BCF-4C1972FF62CC}" type="doc">
      <dgm:prSet loTypeId="urn:microsoft.com/office/officeart/2005/8/layout/pyramid2" loCatId="" qsTypeId="urn:microsoft.com/office/officeart/2005/8/quickstyle/simple4" qsCatId="simple" csTypeId="urn:microsoft.com/office/officeart/2005/8/colors/accent1_2" csCatId="accent1" phldr="1"/>
      <dgm:spPr/>
    </dgm:pt>
    <dgm:pt modelId="{7E834DAE-1DD2-5B46-B7AF-617C766F868C}">
      <dgm:prSet phldrT="[Text]" custT="1"/>
      <dgm:spPr>
        <a:ln>
          <a:noFill/>
        </a:ln>
      </dgm:spPr>
      <dgm:t>
        <a:bodyPr/>
        <a:lstStyle/>
        <a:p>
          <a:endParaRPr lang="de-DE" sz="2400" b="1">
            <a:solidFill>
              <a:schemeClr val="tx1"/>
            </a:solidFill>
          </a:endParaRPr>
        </a:p>
        <a:p>
          <a:endParaRPr lang="de-DE" sz="2400" b="1">
            <a:solidFill>
              <a:schemeClr val="tx1"/>
            </a:solidFill>
          </a:endParaRPr>
        </a:p>
      </dgm:t>
    </dgm:pt>
    <dgm:pt modelId="{F1BB62B8-70DF-8D48-8A30-64A3BE1D8E78}" type="sibTrans" cxnId="{0E9B830E-1AFA-9A47-913F-CAA004BED34C}">
      <dgm:prSet/>
      <dgm:spPr/>
      <dgm:t>
        <a:bodyPr/>
        <a:lstStyle/>
        <a:p>
          <a:endParaRPr lang="de-DE"/>
        </a:p>
      </dgm:t>
    </dgm:pt>
    <dgm:pt modelId="{141DCC0A-1703-954C-8B81-8A1732607344}" type="parTrans" cxnId="{0E9B830E-1AFA-9A47-913F-CAA004BED34C}">
      <dgm:prSet/>
      <dgm:spPr/>
      <dgm:t>
        <a:bodyPr/>
        <a:lstStyle/>
        <a:p>
          <a:endParaRPr lang="de-DE"/>
        </a:p>
      </dgm:t>
    </dgm:pt>
    <dgm:pt modelId="{B5C7EBF7-0751-CA46-BE1C-66B48F1B992E}" type="pres">
      <dgm:prSet presAssocID="{BF099B32-4232-1843-9BCF-4C1972FF62CC}" presName="compositeShape" presStyleCnt="0">
        <dgm:presLayoutVars>
          <dgm:dir/>
          <dgm:resizeHandles/>
        </dgm:presLayoutVars>
      </dgm:prSet>
      <dgm:spPr/>
    </dgm:pt>
    <dgm:pt modelId="{D21D6C80-009A-8248-BA26-705AEF746214}" type="pres">
      <dgm:prSet presAssocID="{BF099B32-4232-1843-9BCF-4C1972FF62CC}" presName="pyramid" presStyleLbl="node1" presStyleIdx="0" presStyleCnt="1" custScaleX="165000" custScaleY="77481" custLinFactNeighborX="-33722" custLinFactNeighborY="3652"/>
      <dgm:spPr>
        <a:solidFill>
          <a:schemeClr val="bg1"/>
        </a:solidFill>
        <a:ln>
          <a:solidFill>
            <a:schemeClr val="tx1"/>
          </a:solidFill>
        </a:ln>
      </dgm:spPr>
    </dgm:pt>
    <dgm:pt modelId="{5531F80D-1065-A844-832E-D977249C1F66}" type="pres">
      <dgm:prSet presAssocID="{BF099B32-4232-1843-9BCF-4C1972FF62CC}" presName="theList" presStyleCnt="0"/>
      <dgm:spPr/>
    </dgm:pt>
    <dgm:pt modelId="{7B2AB761-F001-4645-8D43-60CBD4F7EBC2}" type="pres">
      <dgm:prSet presAssocID="{7E834DAE-1DD2-5B46-B7AF-617C766F868C}" presName="aNode" presStyleLbl="fgAcc1" presStyleIdx="0" presStyleCnt="1" custFlipVert="1" custFlipHor="1" custScaleX="39893" custScaleY="16131" custLinFactY="34089" custLinFactNeighborX="22825" custLinFactNeighborY="100000">
        <dgm:presLayoutVars>
          <dgm:bulletEnabled val="1"/>
        </dgm:presLayoutVars>
      </dgm:prSet>
      <dgm:spPr/>
    </dgm:pt>
    <dgm:pt modelId="{D20EEFE5-BE93-CA43-BE38-2B4F62E83706}" type="pres">
      <dgm:prSet presAssocID="{7E834DAE-1DD2-5B46-B7AF-617C766F868C}" presName="aSpace" presStyleCnt="0"/>
      <dgm:spPr/>
    </dgm:pt>
  </dgm:ptLst>
  <dgm:cxnLst>
    <dgm:cxn modelId="{0E9B830E-1AFA-9A47-913F-CAA004BED34C}" srcId="{BF099B32-4232-1843-9BCF-4C1972FF62CC}" destId="{7E834DAE-1DD2-5B46-B7AF-617C766F868C}" srcOrd="0" destOrd="0" parTransId="{141DCC0A-1703-954C-8B81-8A1732607344}" sibTransId="{F1BB62B8-70DF-8D48-8A30-64A3BE1D8E78}"/>
    <dgm:cxn modelId="{3BD864A8-0BA9-4957-AA89-2D700CBB0FBD}" type="presOf" srcId="{BF099B32-4232-1843-9BCF-4C1972FF62CC}" destId="{B5C7EBF7-0751-CA46-BE1C-66B48F1B992E}" srcOrd="0" destOrd="0" presId="urn:microsoft.com/office/officeart/2005/8/layout/pyramid2"/>
    <dgm:cxn modelId="{964E6DE7-5D8E-4040-8498-4C3E9EC361CD}" type="presOf" srcId="{7E834DAE-1DD2-5B46-B7AF-617C766F868C}" destId="{7B2AB761-F001-4645-8D43-60CBD4F7EBC2}" srcOrd="0" destOrd="0" presId="urn:microsoft.com/office/officeart/2005/8/layout/pyramid2"/>
    <dgm:cxn modelId="{66F9CCA0-C5B0-4C50-9FE8-DA95E497B588}" type="presParOf" srcId="{B5C7EBF7-0751-CA46-BE1C-66B48F1B992E}" destId="{D21D6C80-009A-8248-BA26-705AEF746214}" srcOrd="0" destOrd="0" presId="urn:microsoft.com/office/officeart/2005/8/layout/pyramid2"/>
    <dgm:cxn modelId="{52953238-E356-4363-8DB7-444B81D8ACE1}" type="presParOf" srcId="{B5C7EBF7-0751-CA46-BE1C-66B48F1B992E}" destId="{5531F80D-1065-A844-832E-D977249C1F66}" srcOrd="1" destOrd="0" presId="urn:microsoft.com/office/officeart/2005/8/layout/pyramid2"/>
    <dgm:cxn modelId="{87EEF533-F617-46BA-A83C-BE06F559E6DE}" type="presParOf" srcId="{5531F80D-1065-A844-832E-D977249C1F66}" destId="{7B2AB761-F001-4645-8D43-60CBD4F7EBC2}" srcOrd="0" destOrd="0" presId="urn:microsoft.com/office/officeart/2005/8/layout/pyramid2"/>
    <dgm:cxn modelId="{487B6079-E485-4EAF-8AB4-77BF66A9B39F}" type="presParOf" srcId="{5531F80D-1065-A844-832E-D977249C1F66}" destId="{D20EEFE5-BE93-CA43-BE38-2B4F62E83706}"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tx1"/>
              </a:solidFill>
            </a:rPr>
            <a:t>Stabsstelle Prävention</a:t>
          </a:r>
          <a:endParaRPr lang="de-AT" dirty="0">
            <a:solidFill>
              <a:schemeClr val="tx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t>Ombudsstelle</a:t>
          </a:r>
          <a:endParaRPr lang="de-AT" dirty="0"/>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tx1"/>
              </a:solidFill>
            </a:rPr>
            <a:t>Ombudsstelle</a:t>
          </a:r>
          <a:endParaRPr lang="de-AT" dirty="0">
            <a:solidFill>
              <a:schemeClr val="tx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t>Diözesane Kommission</a:t>
          </a:r>
          <a:endParaRPr lang="de-AT" dirty="0"/>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tx1"/>
              </a:solidFill>
            </a:rPr>
            <a:t>Diözesane Kommission</a:t>
          </a:r>
          <a:endParaRPr lang="de-AT" dirty="0">
            <a:solidFill>
              <a:schemeClr val="tx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t>Unabhängige Opferschutz-kommission</a:t>
          </a:r>
          <a:endParaRPr lang="de-AT" dirty="0"/>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t>Stiftung Opferschutz</a:t>
          </a:r>
          <a:endParaRPr lang="de-AT" dirty="0"/>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66029C-F7C0-4C34-BB07-D28CC816AA9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de-AT"/>
        </a:p>
      </dgm:t>
    </dgm:pt>
    <dgm:pt modelId="{F0B82311-E56D-41EF-A600-2B207084AC8E}">
      <dgm:prSet phldrT="[Text]"/>
      <dgm:spPr>
        <a:solidFill>
          <a:srgbClr val="00B0F0"/>
        </a:solidFill>
      </dgm:spPr>
      <dgm:t>
        <a:bodyPr/>
        <a:lstStyle/>
        <a:p>
          <a:r>
            <a:rPr lang="de-DE" dirty="0">
              <a:solidFill>
                <a:schemeClr val="bg1"/>
              </a:solidFill>
            </a:rPr>
            <a:t>Stabsstelle Prävention</a:t>
          </a:r>
          <a:endParaRPr lang="de-AT" dirty="0">
            <a:solidFill>
              <a:schemeClr val="bg1"/>
            </a:solidFill>
          </a:endParaRPr>
        </a:p>
      </dgm:t>
    </dgm:pt>
    <dgm:pt modelId="{3D230E79-75E4-4ACE-A4CC-4228A0EE7604}" type="parTrans" cxnId="{9E6B2191-EF31-4648-968E-E76534DB5F52}">
      <dgm:prSet/>
      <dgm:spPr/>
      <dgm:t>
        <a:bodyPr/>
        <a:lstStyle/>
        <a:p>
          <a:endParaRPr lang="de-AT"/>
        </a:p>
      </dgm:t>
    </dgm:pt>
    <dgm:pt modelId="{D51A7A4E-37F5-464C-B134-F33E7D0F902A}" type="sibTrans" cxnId="{9E6B2191-EF31-4648-968E-E76534DB5F52}">
      <dgm:prSet/>
      <dgm:spPr/>
      <dgm:t>
        <a:bodyPr/>
        <a:lstStyle/>
        <a:p>
          <a:endParaRPr lang="de-AT"/>
        </a:p>
      </dgm:t>
    </dgm:pt>
    <dgm:pt modelId="{E5478795-939F-481B-ADEE-6174CD16E076}">
      <dgm:prSet phldrT="[Text]"/>
      <dgm:spPr>
        <a:solidFill>
          <a:srgbClr val="00B0F0"/>
        </a:solidFill>
      </dgm:spPr>
      <dgm:t>
        <a:bodyPr/>
        <a:lstStyle/>
        <a:p>
          <a:r>
            <a:rPr lang="de-DE" dirty="0">
              <a:solidFill>
                <a:schemeClr val="bg1"/>
              </a:solidFill>
            </a:rPr>
            <a:t>Ombudsstelle</a:t>
          </a:r>
          <a:endParaRPr lang="de-AT" dirty="0">
            <a:solidFill>
              <a:schemeClr val="bg1"/>
            </a:solidFill>
          </a:endParaRPr>
        </a:p>
      </dgm:t>
    </dgm:pt>
    <dgm:pt modelId="{C9212CD0-E782-4F0C-8A5E-E8C41D002249}" type="parTrans" cxnId="{5AB8FB83-234D-4AB9-A969-8813BECE6C46}">
      <dgm:prSet/>
      <dgm:spPr/>
      <dgm:t>
        <a:bodyPr/>
        <a:lstStyle/>
        <a:p>
          <a:endParaRPr lang="de-AT"/>
        </a:p>
      </dgm:t>
    </dgm:pt>
    <dgm:pt modelId="{9D773387-AFE4-42B2-8E1F-B0AA1BF0F4E6}" type="sibTrans" cxnId="{5AB8FB83-234D-4AB9-A969-8813BECE6C46}">
      <dgm:prSet/>
      <dgm:spPr/>
      <dgm:t>
        <a:bodyPr/>
        <a:lstStyle/>
        <a:p>
          <a:endParaRPr lang="de-AT"/>
        </a:p>
      </dgm:t>
    </dgm:pt>
    <dgm:pt modelId="{52226DA4-4408-4044-9871-47D1412F1EF8}">
      <dgm:prSet phldrT="[Text]"/>
      <dgm:spPr>
        <a:solidFill>
          <a:srgbClr val="00B0F0"/>
        </a:solidFill>
      </dgm:spPr>
      <dgm:t>
        <a:bodyPr/>
        <a:lstStyle/>
        <a:p>
          <a:r>
            <a:rPr lang="de-DE" dirty="0">
              <a:solidFill>
                <a:schemeClr val="bg1"/>
              </a:solidFill>
            </a:rPr>
            <a:t>Diözesane Kommission</a:t>
          </a:r>
          <a:endParaRPr lang="de-AT" dirty="0">
            <a:solidFill>
              <a:schemeClr val="bg1"/>
            </a:solidFill>
          </a:endParaRPr>
        </a:p>
      </dgm:t>
    </dgm:pt>
    <dgm:pt modelId="{BE317F65-1714-4E08-9672-578B5F49EEE7}" type="parTrans" cxnId="{10C5A1A5-3531-4F23-A3A4-059AD62E9F46}">
      <dgm:prSet/>
      <dgm:spPr/>
      <dgm:t>
        <a:bodyPr/>
        <a:lstStyle/>
        <a:p>
          <a:endParaRPr lang="de-AT"/>
        </a:p>
      </dgm:t>
    </dgm:pt>
    <dgm:pt modelId="{19D356CC-A584-4893-BA60-C04D5E07A1D1}" type="sibTrans" cxnId="{10C5A1A5-3531-4F23-A3A4-059AD62E9F46}">
      <dgm:prSet/>
      <dgm:spPr/>
      <dgm:t>
        <a:bodyPr/>
        <a:lstStyle/>
        <a:p>
          <a:endParaRPr lang="de-AT"/>
        </a:p>
      </dgm:t>
    </dgm:pt>
    <dgm:pt modelId="{0C4B64D5-970B-4168-87B0-177B66DBEC11}">
      <dgm:prSet phldrT="[Text]"/>
      <dgm:spPr/>
      <dgm:t>
        <a:bodyPr/>
        <a:lstStyle/>
        <a:p>
          <a:r>
            <a:rPr lang="de-DE" dirty="0">
              <a:solidFill>
                <a:schemeClr val="tx1"/>
              </a:solidFill>
            </a:rPr>
            <a:t>Unabhängige Opferschutz-kommission</a:t>
          </a:r>
          <a:endParaRPr lang="de-AT" dirty="0">
            <a:solidFill>
              <a:schemeClr val="tx1"/>
            </a:solidFill>
          </a:endParaRPr>
        </a:p>
      </dgm:t>
    </dgm:pt>
    <dgm:pt modelId="{3CBC5DC8-BC16-4C94-BBCF-4B0B8BF1A846}" type="parTrans" cxnId="{8EB93826-74D0-4C19-A74F-DDA590B1FF01}">
      <dgm:prSet/>
      <dgm:spPr/>
      <dgm:t>
        <a:bodyPr/>
        <a:lstStyle/>
        <a:p>
          <a:endParaRPr lang="de-AT"/>
        </a:p>
      </dgm:t>
    </dgm:pt>
    <dgm:pt modelId="{9C9F93A3-BDBE-4DFD-8EF5-8F003CCE5469}" type="sibTrans" cxnId="{8EB93826-74D0-4C19-A74F-DDA590B1FF01}">
      <dgm:prSet/>
      <dgm:spPr/>
      <dgm:t>
        <a:bodyPr/>
        <a:lstStyle/>
        <a:p>
          <a:endParaRPr lang="de-AT"/>
        </a:p>
      </dgm:t>
    </dgm:pt>
    <dgm:pt modelId="{910A74E6-6DB1-4ECE-956D-7F81F3236BB8}">
      <dgm:prSet phldrT="[Text]"/>
      <dgm:spPr/>
      <dgm:t>
        <a:bodyPr/>
        <a:lstStyle/>
        <a:p>
          <a:r>
            <a:rPr lang="de-DE" dirty="0">
              <a:solidFill>
                <a:schemeClr val="tx1"/>
              </a:solidFill>
            </a:rPr>
            <a:t>Stiftung Opferschutz</a:t>
          </a:r>
          <a:endParaRPr lang="de-AT" dirty="0">
            <a:solidFill>
              <a:schemeClr val="tx1"/>
            </a:solidFill>
          </a:endParaRPr>
        </a:p>
      </dgm:t>
    </dgm:pt>
    <dgm:pt modelId="{27DBC60E-64BF-4AFA-8EB7-8878EFC52750}" type="parTrans" cxnId="{D575B03C-695B-41EB-BD1C-600D90AFA397}">
      <dgm:prSet/>
      <dgm:spPr/>
      <dgm:t>
        <a:bodyPr/>
        <a:lstStyle/>
        <a:p>
          <a:endParaRPr lang="de-AT"/>
        </a:p>
      </dgm:t>
    </dgm:pt>
    <dgm:pt modelId="{D5579860-DD5C-438E-B17A-88F326AB0879}" type="sibTrans" cxnId="{D575B03C-695B-41EB-BD1C-600D90AFA397}">
      <dgm:prSet/>
      <dgm:spPr/>
      <dgm:t>
        <a:bodyPr/>
        <a:lstStyle/>
        <a:p>
          <a:endParaRPr lang="de-AT"/>
        </a:p>
      </dgm:t>
    </dgm:pt>
    <dgm:pt modelId="{82A56361-6762-4843-A673-3F0C2A72737B}" type="pres">
      <dgm:prSet presAssocID="{E966029C-F7C0-4C34-BB07-D28CC816AA91}" presName="diagram" presStyleCnt="0">
        <dgm:presLayoutVars>
          <dgm:dir/>
          <dgm:resizeHandles val="exact"/>
        </dgm:presLayoutVars>
      </dgm:prSet>
      <dgm:spPr/>
    </dgm:pt>
    <dgm:pt modelId="{E3CFCF6A-F89E-445A-BC18-E78A8EB5D84F}" type="pres">
      <dgm:prSet presAssocID="{F0B82311-E56D-41EF-A600-2B207084AC8E}" presName="node" presStyleLbl="node1" presStyleIdx="0" presStyleCnt="5">
        <dgm:presLayoutVars>
          <dgm:bulletEnabled val="1"/>
        </dgm:presLayoutVars>
      </dgm:prSet>
      <dgm:spPr/>
    </dgm:pt>
    <dgm:pt modelId="{1E9EC0F2-3AE0-40A0-B203-D9A0D8AC7FA0}" type="pres">
      <dgm:prSet presAssocID="{D51A7A4E-37F5-464C-B134-F33E7D0F902A}" presName="sibTrans" presStyleCnt="0"/>
      <dgm:spPr/>
    </dgm:pt>
    <dgm:pt modelId="{1E9DFD0C-A9B7-406B-BB42-85F79AD9834A}" type="pres">
      <dgm:prSet presAssocID="{E5478795-939F-481B-ADEE-6174CD16E076}" presName="node" presStyleLbl="node1" presStyleIdx="1" presStyleCnt="5">
        <dgm:presLayoutVars>
          <dgm:bulletEnabled val="1"/>
        </dgm:presLayoutVars>
      </dgm:prSet>
      <dgm:spPr/>
    </dgm:pt>
    <dgm:pt modelId="{C0764212-CAD5-4C09-ACCA-4C67192B89DA}" type="pres">
      <dgm:prSet presAssocID="{9D773387-AFE4-42B2-8E1F-B0AA1BF0F4E6}" presName="sibTrans" presStyleCnt="0"/>
      <dgm:spPr/>
    </dgm:pt>
    <dgm:pt modelId="{4D4DC70F-6DEE-4FD7-9535-3B43FA237D21}" type="pres">
      <dgm:prSet presAssocID="{52226DA4-4408-4044-9871-47D1412F1EF8}" presName="node" presStyleLbl="node1" presStyleIdx="2" presStyleCnt="5">
        <dgm:presLayoutVars>
          <dgm:bulletEnabled val="1"/>
        </dgm:presLayoutVars>
      </dgm:prSet>
      <dgm:spPr/>
    </dgm:pt>
    <dgm:pt modelId="{32F6A381-221D-429F-8E93-28305DF51D82}" type="pres">
      <dgm:prSet presAssocID="{19D356CC-A584-4893-BA60-C04D5E07A1D1}" presName="sibTrans" presStyleCnt="0"/>
      <dgm:spPr/>
    </dgm:pt>
    <dgm:pt modelId="{AAB8C32A-544B-419D-B4F7-A0C9B860356F}" type="pres">
      <dgm:prSet presAssocID="{0C4B64D5-970B-4168-87B0-177B66DBEC11}" presName="node" presStyleLbl="node1" presStyleIdx="3" presStyleCnt="5">
        <dgm:presLayoutVars>
          <dgm:bulletEnabled val="1"/>
        </dgm:presLayoutVars>
      </dgm:prSet>
      <dgm:spPr/>
    </dgm:pt>
    <dgm:pt modelId="{D848C717-C9EE-4DED-9505-462DB1877D1B}" type="pres">
      <dgm:prSet presAssocID="{9C9F93A3-BDBE-4DFD-8EF5-8F003CCE5469}" presName="sibTrans" presStyleCnt="0"/>
      <dgm:spPr/>
    </dgm:pt>
    <dgm:pt modelId="{847DACF2-C7B7-442C-BF2B-9A90FD5B3027}" type="pres">
      <dgm:prSet presAssocID="{910A74E6-6DB1-4ECE-956D-7F81F3236BB8}" presName="node" presStyleLbl="node1" presStyleIdx="4" presStyleCnt="5">
        <dgm:presLayoutVars>
          <dgm:bulletEnabled val="1"/>
        </dgm:presLayoutVars>
      </dgm:prSet>
      <dgm:spPr/>
    </dgm:pt>
  </dgm:ptLst>
  <dgm:cxnLst>
    <dgm:cxn modelId="{41662B1F-CEEF-403B-A1E5-91F8BCF616F4}" type="presOf" srcId="{910A74E6-6DB1-4ECE-956D-7F81F3236BB8}" destId="{847DACF2-C7B7-442C-BF2B-9A90FD5B3027}" srcOrd="0" destOrd="0" presId="urn:microsoft.com/office/officeart/2005/8/layout/default"/>
    <dgm:cxn modelId="{8EB93826-74D0-4C19-A74F-DDA590B1FF01}" srcId="{E966029C-F7C0-4C34-BB07-D28CC816AA91}" destId="{0C4B64D5-970B-4168-87B0-177B66DBEC11}" srcOrd="3" destOrd="0" parTransId="{3CBC5DC8-BC16-4C94-BBCF-4B0B8BF1A846}" sibTransId="{9C9F93A3-BDBE-4DFD-8EF5-8F003CCE5469}"/>
    <dgm:cxn modelId="{80F4E12C-192C-49AD-BA6F-3D1B43B841FD}" type="presOf" srcId="{52226DA4-4408-4044-9871-47D1412F1EF8}" destId="{4D4DC70F-6DEE-4FD7-9535-3B43FA237D21}" srcOrd="0" destOrd="0" presId="urn:microsoft.com/office/officeart/2005/8/layout/default"/>
    <dgm:cxn modelId="{D575B03C-695B-41EB-BD1C-600D90AFA397}" srcId="{E966029C-F7C0-4C34-BB07-D28CC816AA91}" destId="{910A74E6-6DB1-4ECE-956D-7F81F3236BB8}" srcOrd="4" destOrd="0" parTransId="{27DBC60E-64BF-4AFA-8EB7-8878EFC52750}" sibTransId="{D5579860-DD5C-438E-B17A-88F326AB0879}"/>
    <dgm:cxn modelId="{5AB8FB83-234D-4AB9-A969-8813BECE6C46}" srcId="{E966029C-F7C0-4C34-BB07-D28CC816AA91}" destId="{E5478795-939F-481B-ADEE-6174CD16E076}" srcOrd="1" destOrd="0" parTransId="{C9212CD0-E782-4F0C-8A5E-E8C41D002249}" sibTransId="{9D773387-AFE4-42B2-8E1F-B0AA1BF0F4E6}"/>
    <dgm:cxn modelId="{9E6B2191-EF31-4648-968E-E76534DB5F52}" srcId="{E966029C-F7C0-4C34-BB07-D28CC816AA91}" destId="{F0B82311-E56D-41EF-A600-2B207084AC8E}" srcOrd="0" destOrd="0" parTransId="{3D230E79-75E4-4ACE-A4CC-4228A0EE7604}" sibTransId="{D51A7A4E-37F5-464C-B134-F33E7D0F902A}"/>
    <dgm:cxn modelId="{7F042A91-79D2-4EFF-AF7E-789D60A25F04}" type="presOf" srcId="{0C4B64D5-970B-4168-87B0-177B66DBEC11}" destId="{AAB8C32A-544B-419D-B4F7-A0C9B860356F}" srcOrd="0" destOrd="0" presId="urn:microsoft.com/office/officeart/2005/8/layout/default"/>
    <dgm:cxn modelId="{10C5A1A5-3531-4F23-A3A4-059AD62E9F46}" srcId="{E966029C-F7C0-4C34-BB07-D28CC816AA91}" destId="{52226DA4-4408-4044-9871-47D1412F1EF8}" srcOrd="2" destOrd="0" parTransId="{BE317F65-1714-4E08-9672-578B5F49EEE7}" sibTransId="{19D356CC-A584-4893-BA60-C04D5E07A1D1}"/>
    <dgm:cxn modelId="{703433C1-8C5D-4B57-95D3-2D08FFBC7A0F}" type="presOf" srcId="{F0B82311-E56D-41EF-A600-2B207084AC8E}" destId="{E3CFCF6A-F89E-445A-BC18-E78A8EB5D84F}" srcOrd="0" destOrd="0" presId="urn:microsoft.com/office/officeart/2005/8/layout/default"/>
    <dgm:cxn modelId="{3B6570D1-3CF2-4A0B-A4D6-45C7103F3C6E}" type="presOf" srcId="{E966029C-F7C0-4C34-BB07-D28CC816AA91}" destId="{82A56361-6762-4843-A673-3F0C2A72737B}" srcOrd="0" destOrd="0" presId="urn:microsoft.com/office/officeart/2005/8/layout/default"/>
    <dgm:cxn modelId="{BC55F7D6-1147-48F6-9072-B375F00B341A}" type="presOf" srcId="{E5478795-939F-481B-ADEE-6174CD16E076}" destId="{1E9DFD0C-A9B7-406B-BB42-85F79AD9834A}" srcOrd="0" destOrd="0" presId="urn:microsoft.com/office/officeart/2005/8/layout/default"/>
    <dgm:cxn modelId="{EEBBF7EA-E29A-4BA4-AC89-47039942A741}" type="presParOf" srcId="{82A56361-6762-4843-A673-3F0C2A72737B}" destId="{E3CFCF6A-F89E-445A-BC18-E78A8EB5D84F}" srcOrd="0" destOrd="0" presId="urn:microsoft.com/office/officeart/2005/8/layout/default"/>
    <dgm:cxn modelId="{3F6445CB-5892-4900-99A6-C24AAB712F7A}" type="presParOf" srcId="{82A56361-6762-4843-A673-3F0C2A72737B}" destId="{1E9EC0F2-3AE0-40A0-B203-D9A0D8AC7FA0}" srcOrd="1" destOrd="0" presId="urn:microsoft.com/office/officeart/2005/8/layout/default"/>
    <dgm:cxn modelId="{87188972-F4E9-4703-8C6C-5279510FA7BC}" type="presParOf" srcId="{82A56361-6762-4843-A673-3F0C2A72737B}" destId="{1E9DFD0C-A9B7-406B-BB42-85F79AD9834A}" srcOrd="2" destOrd="0" presId="urn:microsoft.com/office/officeart/2005/8/layout/default"/>
    <dgm:cxn modelId="{852E25F6-6C35-4254-8066-F00A0054D4BE}" type="presParOf" srcId="{82A56361-6762-4843-A673-3F0C2A72737B}" destId="{C0764212-CAD5-4C09-ACCA-4C67192B89DA}" srcOrd="3" destOrd="0" presId="urn:microsoft.com/office/officeart/2005/8/layout/default"/>
    <dgm:cxn modelId="{6BA5D932-9B3A-42D9-B1CF-B1CB528D1C1D}" type="presParOf" srcId="{82A56361-6762-4843-A673-3F0C2A72737B}" destId="{4D4DC70F-6DEE-4FD7-9535-3B43FA237D21}" srcOrd="4" destOrd="0" presId="urn:microsoft.com/office/officeart/2005/8/layout/default"/>
    <dgm:cxn modelId="{0950EB41-2764-4D08-8469-B6FFBB3BE907}" type="presParOf" srcId="{82A56361-6762-4843-A673-3F0C2A72737B}" destId="{32F6A381-221D-429F-8E93-28305DF51D82}" srcOrd="5" destOrd="0" presId="urn:microsoft.com/office/officeart/2005/8/layout/default"/>
    <dgm:cxn modelId="{026D78F9-FA8C-4506-A254-9D19419DF631}" type="presParOf" srcId="{82A56361-6762-4843-A673-3F0C2A72737B}" destId="{AAB8C32A-544B-419D-B4F7-A0C9B860356F}" srcOrd="6" destOrd="0" presId="urn:microsoft.com/office/officeart/2005/8/layout/default"/>
    <dgm:cxn modelId="{A7BF9843-1F1E-4E5F-9533-594E8F8C2C2B}" type="presParOf" srcId="{82A56361-6762-4843-A673-3F0C2A72737B}" destId="{D848C717-C9EE-4DED-9505-462DB1877D1B}" srcOrd="7" destOrd="0" presId="urn:microsoft.com/office/officeart/2005/8/layout/default"/>
    <dgm:cxn modelId="{064E30CE-F0E3-415C-AD46-06D8E8944085}" type="presParOf" srcId="{82A56361-6762-4843-A673-3F0C2A72737B}" destId="{847DACF2-C7B7-442C-BF2B-9A90FD5B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Stabsstelle Prävention</a:t>
          </a:r>
          <a:endParaRPr lang="de-AT" sz="3300" kern="1200" dirty="0"/>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D6C80-009A-8248-BA26-705AEF746214}">
      <dsp:nvSpPr>
        <dsp:cNvPr id="0" name=""/>
        <dsp:cNvSpPr/>
      </dsp:nvSpPr>
      <dsp:spPr>
        <a:xfrm>
          <a:off x="0" y="808004"/>
          <a:ext cx="6095999" cy="4198437"/>
        </a:xfrm>
        <a:prstGeom prst="triangle">
          <a:avLst/>
        </a:prstGeom>
        <a:solidFill>
          <a:schemeClr val="bg1"/>
        </a:solidFill>
        <a:ln>
          <a:solidFill>
            <a:schemeClr val="tx1"/>
          </a:solidFill>
        </a:ln>
        <a:effectLst>
          <a:outerShdw blurRad="38100" dist="300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7B2AB761-F001-4645-8D43-60CBD4F7EBC2}">
      <dsp:nvSpPr>
        <dsp:cNvPr id="0" name=""/>
        <dsp:cNvSpPr/>
      </dsp:nvSpPr>
      <dsp:spPr>
        <a:xfrm flipH="1" flipV="1">
          <a:off x="4317853" y="4108368"/>
          <a:ext cx="958012" cy="699268"/>
        </a:xfrm>
        <a:prstGeom prst="roundRect">
          <a:avLst/>
        </a:prstGeom>
        <a:solidFill>
          <a:schemeClr val="lt1">
            <a:alpha val="90000"/>
            <a:hueOff val="0"/>
            <a:satOff val="0"/>
            <a:lumOff val="0"/>
            <a:alphaOff val="0"/>
          </a:schemeClr>
        </a:solidFill>
        <a:ln w="10000" cap="flat" cmpd="sng" algn="ctr">
          <a:no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endParaRPr lang="de-DE" sz="2400" b="1" kern="1200">
            <a:solidFill>
              <a:schemeClr val="tx1"/>
            </a:solidFill>
          </a:endParaRPr>
        </a:p>
        <a:p>
          <a:pPr marL="0" lvl="0" indent="0" algn="ctr" defTabSz="1066800">
            <a:lnSpc>
              <a:spcPct val="90000"/>
            </a:lnSpc>
            <a:spcBef>
              <a:spcPct val="0"/>
            </a:spcBef>
            <a:spcAft>
              <a:spcPct val="35000"/>
            </a:spcAft>
            <a:buNone/>
          </a:pPr>
          <a:endParaRPr lang="de-DE" sz="2400" b="1" kern="1200">
            <a:solidFill>
              <a:schemeClr val="tx1"/>
            </a:solidFill>
          </a:endParaRPr>
        </a:p>
      </dsp:txBody>
      <dsp:txXfrm rot="10800000">
        <a:off x="4351988" y="4142503"/>
        <a:ext cx="889742" cy="6309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Stabsstelle Prävention</a:t>
          </a:r>
          <a:endParaRPr lang="de-AT" sz="3300" kern="1200" dirty="0">
            <a:solidFill>
              <a:schemeClr val="tx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Ombudsstelle</a:t>
          </a:r>
          <a:endParaRPr lang="de-AT" sz="3300" kern="1200" dirty="0"/>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Ombudsstelle</a:t>
          </a:r>
          <a:endParaRPr lang="de-AT" sz="3300" kern="1200" dirty="0">
            <a:solidFill>
              <a:schemeClr val="tx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Diözesane Kommission</a:t>
          </a:r>
          <a:endParaRPr lang="de-AT" sz="3300" kern="1200" dirty="0"/>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Diözesane Kommission</a:t>
          </a:r>
          <a:endParaRPr lang="de-AT" sz="3300" kern="1200" dirty="0">
            <a:solidFill>
              <a:schemeClr val="tx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Unabhängige Opferschutz-kommission</a:t>
          </a:r>
          <a:endParaRPr lang="de-AT" sz="3300" kern="1200" dirty="0"/>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t>Stiftung Opferschutz</a:t>
          </a:r>
          <a:endParaRPr lang="de-AT" sz="3300" kern="1200" dirty="0"/>
        </a:p>
      </dsp:txBody>
      <dsp:txXfrm>
        <a:off x="4204096" y="2375296"/>
        <a:ext cx="2547937" cy="15287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FCF6A-F89E-445A-BC18-E78A8EB5D84F}">
      <dsp:nvSpPr>
        <dsp:cNvPr id="0" name=""/>
        <dsp:cNvSpPr/>
      </dsp:nvSpPr>
      <dsp:spPr>
        <a:xfrm>
          <a:off x="0"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Stabsstelle Prävention</a:t>
          </a:r>
          <a:endParaRPr lang="de-AT" sz="3300" kern="1200" dirty="0">
            <a:solidFill>
              <a:schemeClr val="bg1"/>
            </a:solidFill>
          </a:endParaRPr>
        </a:p>
      </dsp:txBody>
      <dsp:txXfrm>
        <a:off x="0" y="591740"/>
        <a:ext cx="2547937" cy="1528762"/>
      </dsp:txXfrm>
    </dsp:sp>
    <dsp:sp modelId="{1E9DFD0C-A9B7-406B-BB42-85F79AD9834A}">
      <dsp:nvSpPr>
        <dsp:cNvPr id="0" name=""/>
        <dsp:cNvSpPr/>
      </dsp:nvSpPr>
      <dsp:spPr>
        <a:xfrm>
          <a:off x="2802731"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Ombudsstelle</a:t>
          </a:r>
          <a:endParaRPr lang="de-AT" sz="3300" kern="1200" dirty="0">
            <a:solidFill>
              <a:schemeClr val="bg1"/>
            </a:solidFill>
          </a:endParaRPr>
        </a:p>
      </dsp:txBody>
      <dsp:txXfrm>
        <a:off x="2802731" y="591740"/>
        <a:ext cx="2547937" cy="1528762"/>
      </dsp:txXfrm>
    </dsp:sp>
    <dsp:sp modelId="{4D4DC70F-6DEE-4FD7-9535-3B43FA237D21}">
      <dsp:nvSpPr>
        <dsp:cNvPr id="0" name=""/>
        <dsp:cNvSpPr/>
      </dsp:nvSpPr>
      <dsp:spPr>
        <a:xfrm>
          <a:off x="5605462" y="591740"/>
          <a:ext cx="2547937" cy="1528762"/>
        </a:xfrm>
        <a:prstGeom prst="rect">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bg1"/>
              </a:solidFill>
            </a:rPr>
            <a:t>Diözesane Kommission</a:t>
          </a:r>
          <a:endParaRPr lang="de-AT" sz="3300" kern="1200" dirty="0">
            <a:solidFill>
              <a:schemeClr val="bg1"/>
            </a:solidFill>
          </a:endParaRPr>
        </a:p>
      </dsp:txBody>
      <dsp:txXfrm>
        <a:off x="5605462" y="591740"/>
        <a:ext cx="2547937" cy="1528762"/>
      </dsp:txXfrm>
    </dsp:sp>
    <dsp:sp modelId="{AAB8C32A-544B-419D-B4F7-A0C9B860356F}">
      <dsp:nvSpPr>
        <dsp:cNvPr id="0" name=""/>
        <dsp:cNvSpPr/>
      </dsp:nvSpPr>
      <dsp:spPr>
        <a:xfrm>
          <a:off x="1401365"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Unabhängige Opferschutz-kommission</a:t>
          </a:r>
          <a:endParaRPr lang="de-AT" sz="3300" kern="1200" dirty="0">
            <a:solidFill>
              <a:schemeClr val="tx1"/>
            </a:solidFill>
          </a:endParaRPr>
        </a:p>
      </dsp:txBody>
      <dsp:txXfrm>
        <a:off x="1401365" y="2375296"/>
        <a:ext cx="2547937" cy="1528762"/>
      </dsp:txXfrm>
    </dsp:sp>
    <dsp:sp modelId="{847DACF2-C7B7-442C-BF2B-9A90FD5B3027}">
      <dsp:nvSpPr>
        <dsp:cNvPr id="0" name=""/>
        <dsp:cNvSpPr/>
      </dsp:nvSpPr>
      <dsp:spPr>
        <a:xfrm>
          <a:off x="4204096" y="2375296"/>
          <a:ext cx="2547937" cy="15287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de-DE" sz="3300" kern="1200" dirty="0">
              <a:solidFill>
                <a:schemeClr val="tx1"/>
              </a:solidFill>
            </a:rPr>
            <a:t>Stiftung Opferschutz</a:t>
          </a:r>
          <a:endParaRPr lang="de-AT" sz="3300" kern="1200" dirty="0">
            <a:solidFill>
              <a:schemeClr val="tx1"/>
            </a:solidFill>
          </a:endParaRPr>
        </a:p>
      </dsp:txBody>
      <dsp:txXfrm>
        <a:off x="4204096" y="2375296"/>
        <a:ext cx="2547937" cy="15287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3"/>
            <a:ext cx="2889938" cy="498055"/>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sz="quarter" idx="1"/>
          </p:nvPr>
        </p:nvSpPr>
        <p:spPr>
          <a:xfrm>
            <a:off x="3777607" y="3"/>
            <a:ext cx="2889938" cy="498055"/>
          </a:xfrm>
          <a:prstGeom prst="rect">
            <a:avLst/>
          </a:prstGeom>
        </p:spPr>
        <p:txBody>
          <a:bodyPr vert="horz" lIns="91440" tIns="45720" rIns="91440" bIns="45720" rtlCol="0"/>
          <a:lstStyle>
            <a:lvl1pPr algn="r">
              <a:defRPr sz="1200"/>
            </a:lvl1pPr>
          </a:lstStyle>
          <a:p>
            <a:fld id="{62FAF509-5200-4478-94C5-3D38CE056508}" type="datetimeFigureOut">
              <a:rPr lang="de-AT" smtClean="0"/>
              <a:t>24.01.2025</a:t>
            </a:fld>
            <a:endParaRPr lang="de-AT"/>
          </a:p>
        </p:txBody>
      </p:sp>
      <p:sp>
        <p:nvSpPr>
          <p:cNvPr id="4" name="Fußzeilenplatzhalter 3"/>
          <p:cNvSpPr>
            <a:spLocks noGrp="1"/>
          </p:cNvSpPr>
          <p:nvPr>
            <p:ph type="ftr" sz="quarter" idx="2"/>
          </p:nvPr>
        </p:nvSpPr>
        <p:spPr>
          <a:xfrm>
            <a:off x="1" y="9428586"/>
            <a:ext cx="2889938" cy="498054"/>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p:cNvSpPr>
            <a:spLocks noGrp="1"/>
          </p:cNvSpPr>
          <p:nvPr>
            <p:ph type="sldNum" sz="quarter" idx="3"/>
          </p:nvPr>
        </p:nvSpPr>
        <p:spPr>
          <a:xfrm>
            <a:off x="3777607" y="9428586"/>
            <a:ext cx="2889938" cy="498054"/>
          </a:xfrm>
          <a:prstGeom prst="rect">
            <a:avLst/>
          </a:prstGeom>
        </p:spPr>
        <p:txBody>
          <a:bodyPr vert="horz" lIns="91440" tIns="45720" rIns="91440" bIns="45720" rtlCol="0" anchor="b"/>
          <a:lstStyle>
            <a:lvl1pPr algn="r">
              <a:defRPr sz="1200"/>
            </a:lvl1pPr>
          </a:lstStyle>
          <a:p>
            <a:fld id="{6CD42AA3-9A3C-42AE-B48E-2277C6CC134B}" type="slidenum">
              <a:rPr lang="de-AT" smtClean="0"/>
              <a:t>‹#›</a:t>
            </a:fld>
            <a:endParaRPr lang="de-AT"/>
          </a:p>
        </p:txBody>
      </p:sp>
    </p:spTree>
    <p:extLst>
      <p:ext uri="{BB962C8B-B14F-4D97-AF65-F5344CB8AC3E}">
        <p14:creationId xmlns:p14="http://schemas.microsoft.com/office/powerpoint/2010/main" val="31873819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2889938" cy="496333"/>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777607" y="0"/>
            <a:ext cx="2889938" cy="496333"/>
          </a:xfrm>
          <a:prstGeom prst="rect">
            <a:avLst/>
          </a:prstGeom>
        </p:spPr>
        <p:txBody>
          <a:bodyPr vert="horz" lIns="91440" tIns="45720" rIns="91440" bIns="45720" rtlCol="0"/>
          <a:lstStyle>
            <a:lvl1pPr algn="r">
              <a:defRPr sz="1200"/>
            </a:lvl1pPr>
          </a:lstStyle>
          <a:p>
            <a:fld id="{CD6865F6-923B-4B3B-BFC8-887501818306}" type="datetimeFigureOut">
              <a:rPr lang="de-AT" smtClean="0"/>
              <a:t>24.01.2025</a:t>
            </a:fld>
            <a:endParaRPr lang="de-AT"/>
          </a:p>
        </p:txBody>
      </p:sp>
      <p:sp>
        <p:nvSpPr>
          <p:cNvPr id="4" name="Folienbildplatzhalt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66909" y="4715154"/>
            <a:ext cx="5335270" cy="4466988"/>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1" y="9428584"/>
            <a:ext cx="2889938" cy="496333"/>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777607" y="9428584"/>
            <a:ext cx="2889938" cy="496333"/>
          </a:xfrm>
          <a:prstGeom prst="rect">
            <a:avLst/>
          </a:prstGeom>
        </p:spPr>
        <p:txBody>
          <a:bodyPr vert="horz" lIns="91440" tIns="45720" rIns="91440" bIns="45720" rtlCol="0" anchor="b"/>
          <a:lstStyle>
            <a:lvl1pPr algn="r">
              <a:defRPr sz="1200"/>
            </a:lvl1pPr>
          </a:lstStyle>
          <a:p>
            <a:fld id="{F7E166EF-9276-47F3-8E6F-DA56E39AE2A4}" type="slidenum">
              <a:rPr lang="de-AT" smtClean="0"/>
              <a:t>‹#›</a:t>
            </a:fld>
            <a:endParaRPr lang="de-AT"/>
          </a:p>
        </p:txBody>
      </p:sp>
    </p:spTree>
    <p:extLst>
      <p:ext uri="{BB962C8B-B14F-4D97-AF65-F5344CB8AC3E}">
        <p14:creationId xmlns:p14="http://schemas.microsoft.com/office/powerpoint/2010/main" val="2646651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AT" dirty="0"/>
          </a:p>
        </p:txBody>
      </p:sp>
      <p:sp>
        <p:nvSpPr>
          <p:cNvPr id="4" name="Foliennummernplatzhalter 3"/>
          <p:cNvSpPr>
            <a:spLocks noGrp="1"/>
          </p:cNvSpPr>
          <p:nvPr>
            <p:ph type="sldNum" sz="quarter" idx="10"/>
          </p:nvPr>
        </p:nvSpPr>
        <p:spPr/>
        <p:txBody>
          <a:bodyPr/>
          <a:lstStyle/>
          <a:p>
            <a:fld id="{A3FC3ABB-6D96-4455-A80B-AE8D24AEE0D3}" type="slidenum">
              <a:rPr lang="de-AT" smtClean="0">
                <a:solidFill>
                  <a:prstClr val="black"/>
                </a:solidFill>
              </a:rPr>
              <a:pPr/>
              <a:t>1</a:t>
            </a:fld>
            <a:endParaRPr lang="de-AT" dirty="0">
              <a:solidFill>
                <a:prstClr val="black"/>
              </a:solidFill>
            </a:endParaRPr>
          </a:p>
        </p:txBody>
      </p:sp>
      <p:sp>
        <p:nvSpPr>
          <p:cNvPr id="5" name="Fußzeilenplatzhalter 4"/>
          <p:cNvSpPr>
            <a:spLocks noGrp="1"/>
          </p:cNvSpPr>
          <p:nvPr>
            <p:ph type="ftr" sz="quarter" idx="11"/>
          </p:nvPr>
        </p:nvSpPr>
        <p:spPr/>
        <p:txBody>
          <a:bodyPr/>
          <a:lstStyle/>
          <a:p>
            <a:r>
              <a:rPr lang="de-AT" dirty="0">
                <a:solidFill>
                  <a:prstClr val="black"/>
                </a:solidFill>
              </a:rPr>
              <a:t>Stabsstelle für Missbrauchs- und Gewaltprävention, Kinder- und Jugendschutz der ED Wien, Stephansplatz 6/6/618a, 1010 Wien; Mag. Martina Greiner-</a:t>
            </a:r>
            <a:r>
              <a:rPr lang="de-AT" dirty="0" err="1">
                <a:solidFill>
                  <a:prstClr val="black"/>
                </a:solidFill>
              </a:rPr>
              <a:t>Lebenbauer</a:t>
            </a:r>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3289112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1819209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Der Fragebogen bleibt nur bei jedem persönlich!</a:t>
            </a:r>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7E166EF-9276-47F3-8E6F-DA56E39AE2A4}"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473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26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186959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27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1642715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033B9C7-A7E0-42D2-982E-9F08248C304F}"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28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681822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err="1"/>
              <a:t>Qualitätsmanangement</a:t>
            </a:r>
            <a:r>
              <a:rPr lang="de-DE"/>
              <a:t>: </a:t>
            </a:r>
            <a:endParaRPr lang="de-AT"/>
          </a:p>
        </p:txBody>
      </p:sp>
      <p:sp>
        <p:nvSpPr>
          <p:cNvPr id="4" name="Foliennummernplatzhalter 3"/>
          <p:cNvSpPr>
            <a:spLocks noGrp="1"/>
          </p:cNvSpPr>
          <p:nvPr>
            <p:ph type="sldNum" sz="quarter" idx="10"/>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F7E166EF-9276-47F3-8E6F-DA56E39AE2A4}"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31</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6310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32</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7630694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314309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017916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557736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850510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2699017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Tree>
    <p:extLst>
      <p:ext uri="{BB962C8B-B14F-4D97-AF65-F5344CB8AC3E}">
        <p14:creationId xmlns:p14="http://schemas.microsoft.com/office/powerpoint/2010/main" val="4214105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977738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28703294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55</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5654448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ußzeilenplatzhalter 3"/>
          <p:cNvSpPr>
            <a:spLocks noGrp="1"/>
          </p:cNvSpPr>
          <p:nvPr>
            <p:ph type="ftr" sz="quarter" idx="10"/>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Stabsstelle für Missbrauchs- und Gewaltprävention, Kinder- und Jugendschutz der ED Wien, Stephansplatz 6/6/618a, 1010 Wien; Mag. Martina Greiner-Lebenbauer</a:t>
            </a:r>
          </a:p>
        </p:txBody>
      </p:sp>
      <p:sp>
        <p:nvSpPr>
          <p:cNvPr id="5" name="Foliennummernplatzhalter 4"/>
          <p:cNvSpPr>
            <a:spLocks noGrp="1"/>
          </p:cNvSpPr>
          <p:nvPr>
            <p:ph type="sldNum" sz="quarter" idx="11"/>
          </p:nvPr>
        </p:nvSpPr>
        <p:spPr/>
        <p:txBody>
          <a:bodyPr/>
          <a:lstStyle/>
          <a:p>
            <a:pPr marL="0" marR="0" lvl="0" indent="0" algn="r" defTabSz="914291" rtl="0" eaLnBrk="1" fontAlgn="auto" latinLnBrk="0" hangingPunct="1">
              <a:lnSpc>
                <a:spcPct val="100000"/>
              </a:lnSpc>
              <a:spcBef>
                <a:spcPts val="0"/>
              </a:spcBef>
              <a:spcAft>
                <a:spcPts val="0"/>
              </a:spcAft>
              <a:buClrTx/>
              <a:buSzTx/>
              <a:buFontTx/>
              <a:buNone/>
              <a:tabLst/>
              <a:defRPr/>
            </a:pPr>
            <a:fld id="{54490D29-83C4-4D65-B0DF-F48C18B8FEE6}" type="slidenum">
              <a:rPr kumimoji="0" lang="de-AT"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291" rtl="0" eaLnBrk="1" fontAlgn="auto" latinLnBrk="0" hangingPunct="1">
                <a:lnSpc>
                  <a:spcPct val="100000"/>
                </a:lnSpc>
                <a:spcBef>
                  <a:spcPts val="0"/>
                </a:spcBef>
                <a:spcAft>
                  <a:spcPts val="0"/>
                </a:spcAft>
                <a:buClrTx/>
                <a:buSzTx/>
                <a:buFontTx/>
                <a:buNone/>
                <a:tabLst/>
                <a:defRPr/>
              </a:pPr>
              <a:t>56</a:t>
            </a:fld>
            <a:endParaRPr kumimoji="0" lang="de-AT" sz="1200" b="0" i="0" u="none" strike="noStrike" kern="1200" cap="none" spc="0" normalizeH="0" baseline="0" noProof="0">
              <a:ln>
                <a:noFill/>
              </a:ln>
              <a:solidFill>
                <a:prstClr val="black"/>
              </a:solidFill>
              <a:effectLst/>
              <a:uLnTx/>
              <a:uFillTx/>
              <a:latin typeface="Calibri"/>
              <a:ea typeface="+mn-ea"/>
              <a:cs typeface="+mn-cs"/>
            </a:endParaRPr>
          </a:p>
        </p:txBody>
      </p:sp>
      <p:sp>
        <p:nvSpPr>
          <p:cNvPr id="6" name="Kopfzeilenplatzhalter 5"/>
          <p:cNvSpPr>
            <a:spLocks noGrp="1"/>
          </p:cNvSpPr>
          <p:nvPr>
            <p:ph type="hdr" sz="quarter" idx="12"/>
          </p:nvPr>
        </p:nvSpPr>
        <p:spPr/>
        <p:txBody>
          <a:bodyPr/>
          <a:lstStyle/>
          <a:p>
            <a:pPr marL="0" marR="0" lvl="0" indent="0" algn="l" defTabSz="914291" rtl="0" eaLnBrk="1" fontAlgn="auto" latinLnBrk="0" hangingPunct="1">
              <a:lnSpc>
                <a:spcPct val="100000"/>
              </a:lnSpc>
              <a:spcBef>
                <a:spcPts val="0"/>
              </a:spcBef>
              <a:spcAft>
                <a:spcPts val="0"/>
              </a:spcAft>
              <a:buClrTx/>
              <a:buSzTx/>
              <a:buFontTx/>
              <a:buNone/>
              <a:tabLst/>
              <a:defRPr/>
            </a:pPr>
            <a:r>
              <a:rPr kumimoji="0" lang="de-AT" sz="1200" b="0" i="0" u="none" strike="noStrike" kern="1200" cap="none" spc="0" normalizeH="0" baseline="0" noProof="0">
                <a:ln>
                  <a:noFill/>
                </a:ln>
                <a:solidFill>
                  <a:prstClr val="black"/>
                </a:solidFill>
                <a:effectLst/>
                <a:uLnTx/>
                <a:uFillTx/>
                <a:latin typeface="Calibri"/>
                <a:ea typeface="+mn-ea"/>
                <a:cs typeface="+mn-cs"/>
              </a:rPr>
              <a:t>www.hinsehen.at; hinsehen@edw.or.at</a:t>
            </a:r>
          </a:p>
        </p:txBody>
      </p:sp>
    </p:spTree>
    <p:extLst>
      <p:ext uri="{BB962C8B-B14F-4D97-AF65-F5344CB8AC3E}">
        <p14:creationId xmlns:p14="http://schemas.microsoft.com/office/powerpoint/2010/main" val="3457056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57</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26067613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5" name="Foliennummernplatzhalter 4"/>
          <p:cNvSpPr>
            <a:spLocks noGrp="1"/>
          </p:cNvSpPr>
          <p:nvPr>
            <p:ph type="sldNum" sz="quarter" idx="11"/>
          </p:nvPr>
        </p:nvSpPr>
        <p:spPr/>
        <p:txBody>
          <a:bodyPr/>
          <a:lstStyle/>
          <a:p>
            <a:fld id="{54490D29-83C4-4D65-B0DF-F48C18B8FEE6}" type="slidenum">
              <a:rPr lang="de-AT" smtClean="0">
                <a:solidFill>
                  <a:prstClr val="black"/>
                </a:solidFill>
              </a:rPr>
              <a:pPr/>
              <a:t>58</a:t>
            </a:fld>
            <a:endParaRPr lang="de-AT">
              <a:solidFill>
                <a:prstClr val="black"/>
              </a:solidFill>
            </a:endParaRPr>
          </a:p>
        </p:txBody>
      </p:sp>
      <p:sp>
        <p:nvSpPr>
          <p:cNvPr id="6" name="Kopfzeilenplatzhalter 5"/>
          <p:cNvSpPr>
            <a:spLocks noGrp="1"/>
          </p:cNvSpPr>
          <p:nvPr>
            <p:ph type="hdr" sz="quarter" idx="12"/>
          </p:nvPr>
        </p:nvSpPr>
        <p:spPr/>
        <p:txBody>
          <a:bodyPr/>
          <a:lstStyle/>
          <a:p>
            <a:r>
              <a:rPr lang="de-AT">
                <a:solidFill>
                  <a:prstClr val="black"/>
                </a:solidFill>
              </a:rPr>
              <a:t>www.hinsehen.at, hinsehen@edw.or.at                                         "Verhinderung von (sexualisierten) Übergriffen und Gewalt"</a:t>
            </a:r>
          </a:p>
        </p:txBody>
      </p:sp>
      <p:sp>
        <p:nvSpPr>
          <p:cNvPr id="7" name="Fußzeilenplatzhalter 6"/>
          <p:cNvSpPr>
            <a:spLocks noGrp="1"/>
          </p:cNvSpPr>
          <p:nvPr>
            <p:ph type="ftr" sz="quarter" idx="13"/>
          </p:nvPr>
        </p:nvSpPr>
        <p:spPr/>
        <p:txBody>
          <a:bodyPr/>
          <a:lstStyle/>
          <a:p>
            <a:r>
              <a:rPr lang="de-AT">
                <a:solidFill>
                  <a:prstClr val="black"/>
                </a:solidFill>
              </a:rPr>
              <a:t>Stabsstelle für Missbrauchs- und Gewaltprävention, Kinder- und Jugenschutz, Mag. Martina Greiner-Lebenbauer, 1010 Stephansplatz 6/6/618a; 06645155243</a:t>
            </a:r>
          </a:p>
        </p:txBody>
      </p:sp>
    </p:spTree>
    <p:extLst>
      <p:ext uri="{BB962C8B-B14F-4D97-AF65-F5344CB8AC3E}">
        <p14:creationId xmlns:p14="http://schemas.microsoft.com/office/powerpoint/2010/main" val="3690554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DBC91A91-47FC-4896-B97B-385CA043F578}"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1582552762"/>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a:t>Titelmasterformat durch Klicken bearbeiten</a:t>
            </a:r>
            <a:endParaRPr kumimoji="0" lang="en-US"/>
          </a:p>
        </p:txBody>
      </p:sp>
      <p:sp>
        <p:nvSpPr>
          <p:cNvPr id="4" name="Datumsplatzhalter 3"/>
          <p:cNvSpPr>
            <a:spLocks noGrp="1"/>
          </p:cNvSpPr>
          <p:nvPr>
            <p:ph type="dt" sz="half" idx="10"/>
          </p:nvPr>
        </p:nvSpPr>
        <p:spPr/>
        <p:txBody>
          <a:bodyPr/>
          <a:lstStyle/>
          <a:p>
            <a:fld id="{009560AF-A0E5-4E6E-BE34-42F45B3005D5}"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2371563728"/>
      </p:ext>
    </p:extLst>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1BF32C05-76D5-41D2-AA8B-9FC82F1AB0A8}"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316003150"/>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DEA538E5-A39A-4F0D-A08A-3B1BC4F46DEC}"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spTree>
    <p:extLst>
      <p:ext uri="{BB962C8B-B14F-4D97-AF65-F5344CB8AC3E}">
        <p14:creationId xmlns:p14="http://schemas.microsoft.com/office/powerpoint/2010/main" val="943744704"/>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1C656F86-8C48-4A73-B8D0-7E09748B2607}"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Tree>
    <p:extLst>
      <p:ext uri="{BB962C8B-B14F-4D97-AF65-F5344CB8AC3E}">
        <p14:creationId xmlns:p14="http://schemas.microsoft.com/office/powerpoint/2010/main" val="3180201055"/>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Datumsplatzhalter 2"/>
          <p:cNvSpPr>
            <a:spLocks noGrp="1"/>
          </p:cNvSpPr>
          <p:nvPr>
            <p:ph type="dt" sz="half" idx="10"/>
          </p:nvPr>
        </p:nvSpPr>
        <p:spPr/>
        <p:txBody>
          <a:bodyPr/>
          <a:lstStyle/>
          <a:p>
            <a:fld id="{9AB8351A-F38F-4930-ACCC-1AE7488470C7}"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1146894314"/>
      </p:ext>
    </p:extLst>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68EEEDC0-804F-4883-A8C3-967F8E568E11}"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2791090524"/>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a:t>Titelmasterformat durch Klicken bearbeiten</a:t>
            </a:r>
            <a:endParaRPr kumimoji="0" lang="en-US"/>
          </a:p>
        </p:txBody>
      </p:sp>
      <p:sp>
        <p:nvSpPr>
          <p:cNvPr id="5" name="Datumsplatzhalter 4"/>
          <p:cNvSpPr>
            <a:spLocks noGrp="1"/>
          </p:cNvSpPr>
          <p:nvPr>
            <p:ph type="dt" sz="half" idx="10"/>
          </p:nvPr>
        </p:nvSpPr>
        <p:spPr/>
        <p:txBody>
          <a:bodyPr/>
          <a:lstStyle/>
          <a:p>
            <a:fld id="{143A534E-FAC4-45B9-92FD-AA169BAA4636}"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639154590"/>
      </p:ext>
    </p:extLst>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7B2787E3-092E-4F4F-80D8-87835E3BEE1B}"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dirty="0"/>
          </a:p>
        </p:txBody>
      </p:sp>
    </p:spTree>
    <p:extLst>
      <p:ext uri="{BB962C8B-B14F-4D97-AF65-F5344CB8AC3E}">
        <p14:creationId xmlns:p14="http://schemas.microsoft.com/office/powerpoint/2010/main" val="3932560789"/>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0D3EBFA6-4D45-4F6B-A818-44213D00EFF6}"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4254645914"/>
      </p:ext>
    </p:extLst>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D8F209D-7DB5-47AE-89CC-DAF632F32B0A}"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a:xfrm>
            <a:off x="457201" y="6248207"/>
            <a:ext cx="5573483" cy="365125"/>
          </a:xfrm>
        </p:spPr>
        <p:txBody>
          <a:bodyPr/>
          <a:lstStyle/>
          <a:p>
            <a:r>
              <a:rPr lang="de-AT">
                <a:solidFill>
                  <a:srgbClr val="4E5B6F"/>
                </a:solidFill>
              </a:rPr>
              <a:t>Copyright Martina Greiner-Lebenbauer 2019</a:t>
            </a:r>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liennummernplatzhalter 5"/>
          <p:cNvSpPr>
            <a:spLocks noGrp="1"/>
          </p:cNvSpPr>
          <p:nvPr>
            <p:ph type="sldNum" sz="quarter" idx="12"/>
          </p:nvPr>
        </p:nvSpPr>
        <p:spPr>
          <a:xfrm rot="5400000">
            <a:off x="5989638" y="144462"/>
            <a:ext cx="533400" cy="244476"/>
          </a:xfrm>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1394614303"/>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A0D64A6-B2F8-4AA8-957E-9A8A69D569DC}"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923904054"/>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lstStyle/>
          <a:p>
            <a:r>
              <a:rPr kumimoji="0" lang="de-DE"/>
              <a:t>Titelmasterformat durch Klicken bearbeiten</a:t>
            </a:r>
            <a:endParaRPr kumimoji="0" lang="en-US"/>
          </a:p>
        </p:txBody>
      </p:sp>
      <p:sp>
        <p:nvSpPr>
          <p:cNvPr id="4" name="Datumsplatzhalter 3"/>
          <p:cNvSpPr>
            <a:spLocks noGrp="1"/>
          </p:cNvSpPr>
          <p:nvPr>
            <p:ph type="dt" sz="half" idx="10"/>
          </p:nvPr>
        </p:nvSpPr>
        <p:spPr/>
        <p:txBody>
          <a:bodyPr/>
          <a:lstStyle/>
          <a:p>
            <a:fld id="{349D2E2D-5C7B-460D-896F-5A2B463C2AEF}"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pic>
        <p:nvPicPr>
          <p:cNvPr id="3" name="Grafik 2"/>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54243732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748FBAFE-342E-4EFF-9141-13674E47C034}"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602579675"/>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3328" cy="990600"/>
          </a:xfrm>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495208AC-E8EA-4BF2-8ECA-6AF9A558DF49}"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pic>
        <p:nvPicPr>
          <p:cNvPr id="13" name="Grafik 12"/>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230091046"/>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lstStyle>
            <a:lvl1pPr>
              <a:defRPr/>
            </a:lvl1pPr>
          </a:lstStyle>
          <a:p>
            <a:r>
              <a:rPr kumimoji="0" lang="de-DE" dirty="0"/>
              <a:t>Titelmasterformat durch Klicken bearbeiten</a:t>
            </a:r>
            <a:endParaRPr kumimoji="0" lang="en-US" dirty="0"/>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1EB30DD8-3217-4784-91AC-96964754C289}"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pic>
        <p:nvPicPr>
          <p:cNvPr id="18" name="Grafik 17"/>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357007024"/>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3328" cy="990600"/>
          </a:xfrm>
        </p:spPr>
        <p:txBody>
          <a:bodyPr/>
          <a:lstStyle/>
          <a:p>
            <a:r>
              <a:rPr kumimoji="0" lang="de-DE" dirty="0"/>
              <a:t>Titelmasterformat durch Klicken bearbeiten</a:t>
            </a:r>
            <a:endParaRPr kumimoji="0" lang="en-US" dirty="0"/>
          </a:p>
        </p:txBody>
      </p:sp>
      <p:sp>
        <p:nvSpPr>
          <p:cNvPr id="3" name="Datumsplatzhalter 2"/>
          <p:cNvSpPr>
            <a:spLocks noGrp="1"/>
          </p:cNvSpPr>
          <p:nvPr>
            <p:ph type="dt" sz="half" idx="10"/>
          </p:nvPr>
        </p:nvSpPr>
        <p:spPr/>
        <p:txBody>
          <a:bodyPr/>
          <a:lstStyle/>
          <a:p>
            <a:fld id="{EE675ADE-8F75-4EB2-AE2B-4426E193C23E}"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pic>
        <p:nvPicPr>
          <p:cNvPr id="7" name="Grafik 6"/>
          <p:cNvPicPr>
            <a:picLocks noChangeAspect="1"/>
          </p:cNvPicPr>
          <p:nvPr userDrawn="1"/>
        </p:nvPicPr>
        <p:blipFill rotWithShape="1">
          <a:blip r:embed="rId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784061394"/>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5FA67819-4B93-4A7A-9164-ED17F00FC7CD}"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2363231739"/>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a:t>Titelmasterformat durch Klicken bearbeiten</a:t>
            </a:r>
            <a:endParaRPr kumimoji="0" lang="en-US"/>
          </a:p>
        </p:txBody>
      </p:sp>
      <p:sp>
        <p:nvSpPr>
          <p:cNvPr id="5" name="Datumsplatzhalter 4"/>
          <p:cNvSpPr>
            <a:spLocks noGrp="1"/>
          </p:cNvSpPr>
          <p:nvPr>
            <p:ph type="dt" sz="half" idx="10"/>
          </p:nvPr>
        </p:nvSpPr>
        <p:spPr/>
        <p:txBody>
          <a:bodyPr/>
          <a:lstStyle/>
          <a:p>
            <a:fld id="{C3E73BB8-4439-4533-BE57-600B6DB46D50}"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2078546602"/>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D99A8281-8CA8-4063-8F3E-78B420A98F6F}"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dirty="0"/>
          </a:p>
        </p:txBody>
      </p:sp>
    </p:spTree>
    <p:extLst>
      <p:ext uri="{BB962C8B-B14F-4D97-AF65-F5344CB8AC3E}">
        <p14:creationId xmlns:p14="http://schemas.microsoft.com/office/powerpoint/2010/main" val="744863628"/>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1A91B45B-9005-4473-93DA-94CF9D46D441}"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4033725735"/>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B2DE4E04-C95A-4353-9251-FCF70443B8FE}"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a:xfrm>
            <a:off x="457201" y="6248207"/>
            <a:ext cx="5573483" cy="365125"/>
          </a:xfrm>
        </p:spPr>
        <p:txBody>
          <a:bodyPr/>
          <a:lstStyle/>
          <a:p>
            <a:r>
              <a:rPr lang="de-AT">
                <a:solidFill>
                  <a:srgbClr val="4E5B6F"/>
                </a:solidFill>
              </a:rPr>
              <a:t>Copyright Martina Greiner-Lebenbauer 2019</a:t>
            </a:r>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liennummernplatzhalter 5"/>
          <p:cNvSpPr>
            <a:spLocks noGrp="1"/>
          </p:cNvSpPr>
          <p:nvPr>
            <p:ph type="sldNum" sz="quarter" idx="12"/>
          </p:nvPr>
        </p:nvSpPr>
        <p:spPr>
          <a:xfrm rot="5400000">
            <a:off x="5989638" y="144462"/>
            <a:ext cx="533400" cy="244476"/>
          </a:xfrm>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3643186433"/>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E261820-076A-4D28-BE1F-6B78FD0EDB31}" type="datetime1">
              <a:rPr lang="de-AT" smtClean="0"/>
              <a:t>24.01.2025</a:t>
            </a:fld>
            <a:endParaRPr lang="de-AT"/>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r>
              <a:rPr lang="de-AT">
                <a:solidFill>
                  <a:srgbClr val="D6ECFF"/>
                </a:solidFill>
              </a:rPr>
              <a:t>Copyright Martina Greiner-Lebenbauer 2019</a:t>
            </a:r>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90F5A57-8277-4128-9E0F-D3B511DCDD08}" type="slidenum">
              <a:rPr lang="de-AT" smtClean="0">
                <a:solidFill>
                  <a:srgbClr val="D6ECFF"/>
                </a:solidFill>
              </a:rPr>
              <a:pPr/>
              <a:t>‹#›</a:t>
            </a:fld>
            <a:endParaRPr lang="de-AT">
              <a:solidFill>
                <a:srgbClr val="D6ECFF"/>
              </a:solidFill>
            </a:endParaRPr>
          </a:p>
        </p:txBody>
      </p:sp>
    </p:spTree>
    <p:extLst>
      <p:ext uri="{BB962C8B-B14F-4D97-AF65-F5344CB8AC3E}">
        <p14:creationId xmlns:p14="http://schemas.microsoft.com/office/powerpoint/2010/main" val="1858445041"/>
      </p:ext>
    </p:extLst>
  </p:cSld>
  <p:clrMapOvr>
    <a:overrideClrMapping bg1="dk1" tx1="lt1" bg2="dk2" tx2="lt2" accent1="accent1" accent2="accent2" accent3="accent3" accent4="accent4" accent5="accent5" accent6="accent6" hlink="hlink" folHlink="folHlink"/>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lstStyle/>
          <a:p>
            <a:r>
              <a:rPr kumimoji="0" lang="de-DE" dirty="0"/>
              <a:t>Titelmasterformat durch Klicken bearbeiten</a:t>
            </a:r>
            <a:endParaRPr kumimoji="0" lang="en-US" dirty="0"/>
          </a:p>
        </p:txBody>
      </p:sp>
      <p:sp>
        <p:nvSpPr>
          <p:cNvPr id="4" name="Datumsplatzhalter 3"/>
          <p:cNvSpPr>
            <a:spLocks noGrp="1"/>
          </p:cNvSpPr>
          <p:nvPr>
            <p:ph type="dt" sz="half" idx="10"/>
          </p:nvPr>
        </p:nvSpPr>
        <p:spPr/>
        <p:txBody>
          <a:bodyPr/>
          <a:lstStyle/>
          <a:p>
            <a:fld id="{BB196654-F835-4CA5-842A-1FFBBC331206}"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189157667"/>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a:t>Titelmasterformat durch Klicken bearbeiten</a:t>
            </a:r>
            <a:endParaRPr kumimoji="0" lang="en-US"/>
          </a:p>
        </p:txBody>
      </p:sp>
      <p:sp>
        <p:nvSpPr>
          <p:cNvPr id="12" name="Datumsplatzhalter 11"/>
          <p:cNvSpPr>
            <a:spLocks noGrp="1"/>
          </p:cNvSpPr>
          <p:nvPr>
            <p:ph type="dt" sz="half" idx="10"/>
          </p:nvPr>
        </p:nvSpPr>
        <p:spPr/>
        <p:txBody>
          <a:bodyPr/>
          <a:lstStyle/>
          <a:p>
            <a:fld id="{03536805-E7CB-402A-B993-5DD1201757BF}"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p:txBody>
          <a:bodyPr/>
          <a:lstStyle/>
          <a:p>
            <a:r>
              <a:rPr lang="de-AT">
                <a:solidFill>
                  <a:srgbClr val="4E5B6F"/>
                </a:solidFill>
              </a:rPr>
              <a:t>Copyright Martina Greiner-Lebenbauer 2019</a:t>
            </a:r>
          </a:p>
        </p:txBody>
      </p:sp>
    </p:spTree>
    <p:extLst>
      <p:ext uri="{BB962C8B-B14F-4D97-AF65-F5344CB8AC3E}">
        <p14:creationId xmlns:p14="http://schemas.microsoft.com/office/powerpoint/2010/main" val="4285564588"/>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8" name="Datumsplatzhalter 7"/>
          <p:cNvSpPr>
            <a:spLocks noGrp="1"/>
          </p:cNvSpPr>
          <p:nvPr>
            <p:ph type="dt" sz="half" idx="15"/>
          </p:nvPr>
        </p:nvSpPr>
        <p:spPr/>
        <p:txBody>
          <a:bodyPr rtlCol="0"/>
          <a:lstStyle/>
          <a:p>
            <a:fld id="{BB574362-BAD8-4DED-831F-DAC7BD0145E5}" type="datetime1">
              <a:rPr lang="de-AT" smtClean="0">
                <a:solidFill>
                  <a:srgbClr val="4E5B6F"/>
                </a:solidFill>
              </a:rPr>
              <a:t>24.01.2025</a:t>
            </a:fld>
            <a:endParaRPr lang="de-AT">
              <a:solidFill>
                <a:srgbClr val="4E5B6F"/>
              </a:solidFill>
            </a:endParaRPr>
          </a:p>
        </p:txBody>
      </p:sp>
      <p:sp>
        <p:nvSpPr>
          <p:cNvPr id="10" name="Foliennummernplatzhalter 9"/>
          <p:cNvSpPr>
            <a:spLocks noGrp="1"/>
          </p:cNvSpPr>
          <p:nvPr>
            <p:ph type="sldNum" sz="quarter" idx="16"/>
          </p:nvPr>
        </p:nvSpPr>
        <p:spPr/>
        <p:txBody>
          <a:bodyPr rtlCol="0"/>
          <a:lstStyle/>
          <a:p>
            <a:fld id="{B90F5A57-8277-4128-9E0F-D3B511DCDD08}" type="slidenum">
              <a:rPr lang="de-AT" smtClean="0"/>
              <a:pPr/>
              <a:t>‹#›</a:t>
            </a:fld>
            <a:endParaRPr lang="de-AT"/>
          </a:p>
        </p:txBody>
      </p:sp>
      <p:sp>
        <p:nvSpPr>
          <p:cNvPr id="12" name="Fußzeilenplatzhalter 11"/>
          <p:cNvSpPr>
            <a:spLocks noGrp="1"/>
          </p:cNvSpPr>
          <p:nvPr>
            <p:ph type="ftr" sz="quarter" idx="17"/>
          </p:nvPr>
        </p:nvSpPr>
        <p:spPr/>
        <p:txBody>
          <a:bodyPr rtlCol="0"/>
          <a:lstStyle/>
          <a:p>
            <a:r>
              <a:rPr lang="de-AT">
                <a:solidFill>
                  <a:srgbClr val="4E5B6F"/>
                </a:solidFill>
              </a:rPr>
              <a:t>Copyright Martina Greiner-Lebenbauer 2019</a:t>
            </a:r>
          </a:p>
        </p:txBody>
      </p:sp>
    </p:spTree>
    <p:extLst>
      <p:ext uri="{BB962C8B-B14F-4D97-AF65-F5344CB8AC3E}">
        <p14:creationId xmlns:p14="http://schemas.microsoft.com/office/powerpoint/2010/main" val="38837405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lstStyle>
            <a:lvl1pPr>
              <a:defRPr/>
            </a:lvl1pPr>
          </a:lstStyle>
          <a:p>
            <a:r>
              <a:rPr kumimoji="0" lang="de-DE" dirty="0"/>
              <a:t>Titelmasterformat durch Klicken bearbeiten</a:t>
            </a:r>
            <a:endParaRPr kumimoji="0" lang="en-US" dirty="0"/>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10" name="Datumsplatzhalter 9"/>
          <p:cNvSpPr>
            <a:spLocks noGrp="1"/>
          </p:cNvSpPr>
          <p:nvPr>
            <p:ph type="dt" sz="half" idx="15"/>
          </p:nvPr>
        </p:nvSpPr>
        <p:spPr/>
        <p:txBody>
          <a:bodyPr rtlCol="0"/>
          <a:lstStyle/>
          <a:p>
            <a:fld id="{3F71BAD8-ACDE-47FE-BD4C-B7A460BB7CF8}" type="datetime1">
              <a:rPr lang="de-AT" smtClean="0">
                <a:solidFill>
                  <a:srgbClr val="4E5B6F"/>
                </a:solidFill>
              </a:rPr>
              <a:t>24.01.2025</a:t>
            </a:fld>
            <a:endParaRPr lang="de-AT">
              <a:solidFill>
                <a:srgbClr val="4E5B6F"/>
              </a:solidFill>
            </a:endParaRPr>
          </a:p>
        </p:txBody>
      </p:sp>
      <p:sp>
        <p:nvSpPr>
          <p:cNvPr id="12" name="Foliennummernplatzhalter 11"/>
          <p:cNvSpPr>
            <a:spLocks noGrp="1"/>
          </p:cNvSpPr>
          <p:nvPr>
            <p:ph type="sldNum" sz="quarter" idx="16"/>
          </p:nvPr>
        </p:nvSpPr>
        <p:spPr/>
        <p:txBody>
          <a:bodyPr rtlCol="0"/>
          <a:lstStyle/>
          <a:p>
            <a:fld id="{B90F5A57-8277-4128-9E0F-D3B511DCDD08}" type="slidenum">
              <a:rPr lang="de-AT" smtClean="0"/>
              <a:pPr/>
              <a:t>‹#›</a:t>
            </a:fld>
            <a:endParaRPr lang="de-AT"/>
          </a:p>
        </p:txBody>
      </p:sp>
      <p:sp>
        <p:nvSpPr>
          <p:cNvPr id="14" name="Fußzeilenplatzhalter 13"/>
          <p:cNvSpPr>
            <a:spLocks noGrp="1"/>
          </p:cNvSpPr>
          <p:nvPr>
            <p:ph type="ftr" sz="quarter" idx="17"/>
          </p:nvPr>
        </p:nvSpPr>
        <p:spPr/>
        <p:txBody>
          <a:bodyPr rtlCol="0"/>
          <a:lstStyle/>
          <a:p>
            <a:r>
              <a:rPr lang="de-AT">
                <a:solidFill>
                  <a:srgbClr val="4E5B6F"/>
                </a:solidFill>
              </a:rPr>
              <a:t>Copyright Martina Greiner-Lebenbauer 2019</a:t>
            </a:r>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a:t>Textmasterformate durch Klicken bearbeiten</a:t>
            </a:r>
          </a:p>
        </p:txBody>
      </p:sp>
    </p:spTree>
    <p:extLst>
      <p:ext uri="{BB962C8B-B14F-4D97-AF65-F5344CB8AC3E}">
        <p14:creationId xmlns:p14="http://schemas.microsoft.com/office/powerpoint/2010/main" val="1424457471"/>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Datumsplatzhalter 2"/>
          <p:cNvSpPr>
            <a:spLocks noGrp="1"/>
          </p:cNvSpPr>
          <p:nvPr>
            <p:ph type="dt" sz="half" idx="10"/>
          </p:nvPr>
        </p:nvSpPr>
        <p:spPr/>
        <p:txBody>
          <a:bodyPr/>
          <a:lstStyle/>
          <a:p>
            <a:fld id="{77BF8383-9D3C-430F-8A64-71D7CEADC472}" type="datetime1">
              <a:rPr lang="de-AT" smtClean="0">
                <a:solidFill>
                  <a:srgbClr val="4E5B6F"/>
                </a:solidFill>
              </a:rPr>
              <a:t>24.01.2025</a:t>
            </a:fld>
            <a:endParaRPr lang="de-AT">
              <a:solidFill>
                <a:srgbClr val="4E5B6F"/>
              </a:solidFill>
            </a:endParaRPr>
          </a:p>
        </p:txBody>
      </p:sp>
      <p:sp>
        <p:nvSpPr>
          <p:cNvPr id="4" name="Fußzeilenplatzhalter 3"/>
          <p:cNvSpPr>
            <a:spLocks noGrp="1"/>
          </p:cNvSpPr>
          <p:nvPr>
            <p:ph type="ftr" sz="quarter" idx="11"/>
          </p:nvPr>
        </p:nvSpPr>
        <p:spPr/>
        <p:txBody>
          <a:bodyPr/>
          <a:lstStyle/>
          <a:p>
            <a:r>
              <a:rPr lang="de-AT">
                <a:solidFill>
                  <a:srgbClr val="4E5B6F"/>
                </a:solidFill>
              </a:rPr>
              <a:t>Copyright Martina Greiner-Lebenbauer 2019</a:t>
            </a:r>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1169134007"/>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1E77AC4-F455-498D-8E14-39AAB40CF5F1}"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11"/>
          </p:nvPr>
        </p:nvSpPr>
        <p:spPr/>
        <p:txBody>
          <a:bodyPr/>
          <a:lstStyle/>
          <a:p>
            <a:r>
              <a:rPr lang="de-AT">
                <a:solidFill>
                  <a:srgbClr val="4E5B6F"/>
                </a:solidFill>
              </a:rPr>
              <a:t>Copyright Martina Greiner-Lebenbauer 2019</a:t>
            </a:r>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90F5A57-8277-4128-9E0F-D3B511DCDD08}" type="slidenum">
              <a:rPr lang="de-AT" smtClean="0">
                <a:solidFill>
                  <a:srgbClr val="4E5B6F"/>
                </a:solidFill>
              </a:rPr>
              <a:pPr/>
              <a:t>‹#›</a:t>
            </a:fld>
            <a:endParaRPr lang="de-AT">
              <a:solidFill>
                <a:srgbClr val="4E5B6F"/>
              </a:solidFill>
            </a:endParaRPr>
          </a:p>
        </p:txBody>
      </p:sp>
    </p:spTree>
    <p:extLst>
      <p:ext uri="{BB962C8B-B14F-4D97-AF65-F5344CB8AC3E}">
        <p14:creationId xmlns:p14="http://schemas.microsoft.com/office/powerpoint/2010/main" val="98092991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619672" y="273050"/>
            <a:ext cx="7067128" cy="869950"/>
          </a:xfrm>
        </p:spPr>
        <p:txBody>
          <a:bodyPr anchor="ctr">
            <a:noAutofit/>
          </a:bodyPr>
          <a:lstStyle>
            <a:lvl1pPr algn="ctr">
              <a:buNone/>
              <a:defRPr sz="3600" b="0"/>
            </a:lvl1pPr>
          </a:lstStyle>
          <a:p>
            <a:r>
              <a:rPr kumimoji="0" lang="de-DE" dirty="0"/>
              <a:t>Titelmasterformat durch Klicken bearbeiten</a:t>
            </a:r>
            <a:endParaRPr kumimoji="0" lang="en-US" dirty="0"/>
          </a:p>
        </p:txBody>
      </p:sp>
      <p:sp>
        <p:nvSpPr>
          <p:cNvPr id="5" name="Datumsplatzhalter 4"/>
          <p:cNvSpPr>
            <a:spLocks noGrp="1"/>
          </p:cNvSpPr>
          <p:nvPr>
            <p:ph type="dt" sz="half" idx="10"/>
          </p:nvPr>
        </p:nvSpPr>
        <p:spPr/>
        <p:txBody>
          <a:bodyPr/>
          <a:lstStyle/>
          <a:p>
            <a:fld id="{F3F0B0D9-AFA6-4CBB-9306-A3E60D1E4331}" type="datetime1">
              <a:rPr lang="de-AT" smtClean="0">
                <a:solidFill>
                  <a:srgbClr val="4E5B6F"/>
                </a:solidFill>
              </a:rPr>
              <a:t>24.01.2025</a:t>
            </a:fld>
            <a:endParaRPr lang="de-AT">
              <a:solidFill>
                <a:srgbClr val="4E5B6F"/>
              </a:solidFill>
            </a:endParaRPr>
          </a:p>
        </p:txBody>
      </p:sp>
      <p:sp>
        <p:nvSpPr>
          <p:cNvPr id="6" name="Fußzeilenplatzhalter 5"/>
          <p:cNvSpPr>
            <a:spLocks noGrp="1"/>
          </p:cNvSpPr>
          <p:nvPr>
            <p:ph type="ftr" sz="quarter" idx="11"/>
          </p:nvPr>
        </p:nvSpPr>
        <p:spPr/>
        <p:txBody>
          <a:bodyPr/>
          <a:lstStyle/>
          <a:p>
            <a:r>
              <a:rPr lang="de-AT">
                <a:solidFill>
                  <a:srgbClr val="4E5B6F"/>
                </a:solidFill>
              </a:rPr>
              <a:t>Copyright Martina Greiner-Lebenbauer 2019</a:t>
            </a:r>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90F5A57-8277-4128-9E0F-D3B511DCDD08}" type="slidenum">
              <a:rPr lang="de-AT" smtClean="0"/>
              <a:pPr/>
              <a:t>‹#›</a:t>
            </a:fld>
            <a:endParaRPr lang="de-AT"/>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Tree>
    <p:extLst>
      <p:ext uri="{BB962C8B-B14F-4D97-AF65-F5344CB8AC3E}">
        <p14:creationId xmlns:p14="http://schemas.microsoft.com/office/powerpoint/2010/main" val="2715133109"/>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2" name="Datumsplatzhalter 11"/>
          <p:cNvSpPr>
            <a:spLocks noGrp="1"/>
          </p:cNvSpPr>
          <p:nvPr>
            <p:ph type="dt" sz="half" idx="10"/>
          </p:nvPr>
        </p:nvSpPr>
        <p:spPr>
          <a:xfrm>
            <a:off x="6248400" y="6248400"/>
            <a:ext cx="2667000" cy="365125"/>
          </a:xfrm>
        </p:spPr>
        <p:txBody>
          <a:bodyPr rtlCol="0"/>
          <a:lstStyle/>
          <a:p>
            <a:fld id="{4BE6D03A-690A-45B6-B845-04A65D575127}" type="datetime1">
              <a:rPr lang="de-AT" smtClean="0">
                <a:solidFill>
                  <a:srgbClr val="4E5B6F"/>
                </a:solidFill>
              </a:rPr>
              <a:t>24.01.2025</a:t>
            </a:fld>
            <a:endParaRPr lang="de-AT">
              <a:solidFill>
                <a:srgbClr val="4E5B6F"/>
              </a:solidFill>
            </a:endParaRPr>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90F5A57-8277-4128-9E0F-D3B511DCDD08}" type="slidenum">
              <a:rPr lang="de-AT" smtClean="0"/>
              <a:pPr/>
              <a:t>‹#›</a:t>
            </a:fld>
            <a:endParaRPr lang="de-AT"/>
          </a:p>
        </p:txBody>
      </p:sp>
      <p:sp>
        <p:nvSpPr>
          <p:cNvPr id="14" name="Fußzeilenplatzhalter 13"/>
          <p:cNvSpPr>
            <a:spLocks noGrp="1"/>
          </p:cNvSpPr>
          <p:nvPr>
            <p:ph type="ftr" sz="quarter" idx="12"/>
          </p:nvPr>
        </p:nvSpPr>
        <p:spPr>
          <a:xfrm>
            <a:off x="1600200" y="6248206"/>
            <a:ext cx="4572000" cy="365125"/>
          </a:xfrm>
        </p:spPr>
        <p:txBody>
          <a:bodyPr rtlCol="0"/>
          <a:lstStyle/>
          <a:p>
            <a:r>
              <a:rPr lang="de-AT">
                <a:solidFill>
                  <a:srgbClr val="4E5B6F"/>
                </a:solidFill>
              </a:rPr>
              <a:t>Copyright Martina Greiner-Lebenbauer 2019</a:t>
            </a:r>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a:t>Bild durch Klicken auf Symbol hinzufügen</a:t>
            </a:r>
            <a:endParaRPr kumimoji="0" lang="en-US" dirty="0"/>
          </a:p>
        </p:txBody>
      </p:sp>
    </p:spTree>
    <p:extLst>
      <p:ext uri="{BB962C8B-B14F-4D97-AF65-F5344CB8AC3E}">
        <p14:creationId xmlns:p14="http://schemas.microsoft.com/office/powerpoint/2010/main" val="2192340825"/>
      </p:ext>
    </p:extLst>
  </p:cSld>
  <p:clrMapOvr>
    <a:overrideClrMapping bg1="lt1" tx1="dk1" bg2="lt2" tx2="dk2" accent1="accent1" accent2="accent2" accent3="accent3" accent4="accent4" accent5="accent5" accent6="accent6" hlink="hlink" folHlink="folHlink"/>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a:t>Textmasterformate durch Klicken bearbeiten</a:t>
            </a:r>
          </a:p>
          <a:p>
            <a:pPr lvl="1" eaLnBrk="1" latinLnBrk="0" hangingPunct="1"/>
            <a:r>
              <a:rPr lang="de-DE"/>
              <a:t>Zweite Ebene</a:t>
            </a:r>
          </a:p>
          <a:p>
            <a:pPr lvl="2" eaLnBrk="1" latinLnBrk="0" hangingPunct="1"/>
            <a:r>
              <a:rPr lang="de-DE"/>
              <a:t>Dritte Ebene</a:t>
            </a:r>
          </a:p>
          <a:p>
            <a:pPr lvl="3" eaLnBrk="1" latinLnBrk="0" hangingPunct="1"/>
            <a:r>
              <a:rPr lang="de-DE"/>
              <a:t>Vierte Ebene</a:t>
            </a:r>
          </a:p>
          <a:p>
            <a:pPr lvl="4" eaLnBrk="1" latinLnBrk="0" hangingPunct="1"/>
            <a:r>
              <a:rPr lang="de-DE"/>
              <a:t>Fünfte Ebene</a:t>
            </a:r>
            <a:endParaRPr kumimoji="0" lang="en-US"/>
          </a:p>
        </p:txBody>
      </p:sp>
      <p:sp>
        <p:nvSpPr>
          <p:cNvPr id="4" name="Datumsplatzhalter 3"/>
          <p:cNvSpPr>
            <a:spLocks noGrp="1"/>
          </p:cNvSpPr>
          <p:nvPr>
            <p:ph type="dt" sz="half" idx="10"/>
          </p:nvPr>
        </p:nvSpPr>
        <p:spPr/>
        <p:txBody>
          <a:bodyPr/>
          <a:lstStyle/>
          <a:p>
            <a:fld id="{4F0145A2-8E05-412E-8793-690BB55680E2}" type="datetime1">
              <a:rPr lang="de-AT" smtClean="0">
                <a:solidFill>
                  <a:srgbClr val="4E5B6F"/>
                </a:solidFill>
              </a:rPr>
              <a:t>24.01.2025</a:t>
            </a:fld>
            <a:endParaRPr lang="de-AT">
              <a:solidFill>
                <a:srgbClr val="4E5B6F"/>
              </a:solidFill>
            </a:endParaRPr>
          </a:p>
        </p:txBody>
      </p:sp>
      <p:sp>
        <p:nvSpPr>
          <p:cNvPr id="5" name="Fußzeilenplatzhalter 4"/>
          <p:cNvSpPr>
            <a:spLocks noGrp="1"/>
          </p:cNvSpPr>
          <p:nvPr>
            <p:ph type="ftr" sz="quarter" idx="11"/>
          </p:nvPr>
        </p:nvSpPr>
        <p:spPr/>
        <p:txBody>
          <a:bodyPr/>
          <a:lstStyle/>
          <a:p>
            <a:r>
              <a:rPr lang="de-AT">
                <a:solidFill>
                  <a:srgbClr val="4E5B6F"/>
                </a:solidFill>
              </a:rPr>
              <a:t>Copyright Martina Greiner-Lebenbauer 2019</a:t>
            </a:r>
          </a:p>
        </p:txBody>
      </p:sp>
      <p:sp>
        <p:nvSpPr>
          <p:cNvPr id="6" name="Foliennummernplatzhalter 5"/>
          <p:cNvSpPr>
            <a:spLocks noGrp="1"/>
          </p:cNvSpPr>
          <p:nvPr>
            <p:ph type="sldNum" sz="quarter" idx="12"/>
          </p:nvPr>
        </p:nvSpPr>
        <p:spPr/>
        <p:txBody>
          <a:bodyPr/>
          <a:lstStyle/>
          <a:p>
            <a:fld id="{B90F5A57-8277-4128-9E0F-D3B511DCDD08}" type="slidenum">
              <a:rPr lang="de-AT" smtClean="0"/>
              <a:pPr/>
              <a:t>‹#›</a:t>
            </a:fld>
            <a:endParaRPr lang="de-AT"/>
          </a:p>
        </p:txBody>
      </p:sp>
    </p:spTree>
    <p:extLst>
      <p:ext uri="{BB962C8B-B14F-4D97-AF65-F5344CB8AC3E}">
        <p14:creationId xmlns:p14="http://schemas.microsoft.com/office/powerpoint/2010/main" val="264957260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3.jpe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heme" Target="../theme/theme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9641317-13CB-4737-82C8-4C242AADA89B}"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3262687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62351C2F-119D-4A13-A212-5808EE0E6EEA}"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spTree>
    <p:extLst>
      <p:ext uri="{BB962C8B-B14F-4D97-AF65-F5344CB8AC3E}">
        <p14:creationId xmlns:p14="http://schemas.microsoft.com/office/powerpoint/2010/main" val="378037380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wedg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1632952" y="228600"/>
            <a:ext cx="7130048" cy="990600"/>
          </a:xfrm>
          <a:prstGeom prst="rect">
            <a:avLst/>
          </a:prstGeom>
        </p:spPr>
        <p:txBody>
          <a:bodyPr vert="horz" anchor="ctr">
            <a:normAutofit/>
          </a:bodyPr>
          <a:lstStyle/>
          <a:p>
            <a:r>
              <a:rPr kumimoji="0" lang="de-DE" dirty="0"/>
              <a:t>Titelmasterformat durch Klicken bearbeiten</a:t>
            </a:r>
            <a:endParaRPr kumimoji="0" lang="en-US" dirty="0"/>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a:t>Textmasterformate durch Klicken bearbeiten</a:t>
            </a:r>
          </a:p>
          <a:p>
            <a:pPr lvl="1" eaLnBrk="1" latinLnBrk="0" hangingPunct="1"/>
            <a:r>
              <a:rPr kumimoji="0" lang="de-DE"/>
              <a:t>Zweite Ebene</a:t>
            </a:r>
          </a:p>
          <a:p>
            <a:pPr lvl="2" eaLnBrk="1" latinLnBrk="0" hangingPunct="1"/>
            <a:r>
              <a:rPr kumimoji="0" lang="de-DE"/>
              <a:t>Dritte Ebene</a:t>
            </a:r>
          </a:p>
          <a:p>
            <a:pPr lvl="3" eaLnBrk="1" latinLnBrk="0" hangingPunct="1"/>
            <a:r>
              <a:rPr kumimoji="0" lang="de-DE"/>
              <a:t>Vierte Ebene</a:t>
            </a:r>
          </a:p>
          <a:p>
            <a:pPr lvl="4" eaLnBrk="1" latinLnBrk="0" hangingPunct="1"/>
            <a:r>
              <a:rPr kumimoji="0" lang="de-DE"/>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C7A62C5-B129-4C3B-B5B6-C16E885323B8}" type="datetime1">
              <a:rPr lang="de-AT" smtClean="0">
                <a:solidFill>
                  <a:srgbClr val="4E5B6F"/>
                </a:solidFill>
              </a:rPr>
              <a:t>24.01.2025</a:t>
            </a:fld>
            <a:endParaRPr lang="de-AT">
              <a:solidFill>
                <a:srgbClr val="4E5B6F"/>
              </a:solidFill>
            </a:endParaRPr>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r>
              <a:rPr lang="de-AT">
                <a:solidFill>
                  <a:srgbClr val="4E5B6F"/>
                </a:solidFill>
              </a:rPr>
              <a:t>Copyright Martina Greiner-Lebenbauer 2019</a:t>
            </a:r>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90F5A57-8277-4128-9E0F-D3B511DCDD08}" type="slidenum">
              <a:rPr lang="de-AT" smtClean="0"/>
              <a:pPr/>
              <a:t>‹#›</a:t>
            </a:fld>
            <a:endParaRPr lang="de-AT"/>
          </a:p>
        </p:txBody>
      </p:sp>
      <p:pic>
        <p:nvPicPr>
          <p:cNvPr id="11" name="Grafik 10"/>
          <p:cNvPicPr>
            <a:picLocks noChangeAspect="1"/>
          </p:cNvPicPr>
          <p:nvPr userDrawn="1"/>
        </p:nvPicPr>
        <p:blipFill rotWithShape="1">
          <a:blip r:embed="rId12"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400584789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Lst>
  <p:transition>
    <p:wedg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hinsehen.at/" TargetMode="Externa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3" Type="http://schemas.openxmlformats.org/officeDocument/2006/relationships/hyperlink" Target="mailto:ombudsstelle@edw.or.at" TargetMode="External"/><Relationship Id="rId2" Type="http://schemas.openxmlformats.org/officeDocument/2006/relationships/notesSlide" Target="../notesSlides/notesSlide17.xml"/><Relationship Id="rId1" Type="http://schemas.openxmlformats.org/officeDocument/2006/relationships/slideLayout" Target="../slideLayouts/slideLayout24.xml"/><Relationship Id="rId5" Type="http://schemas.openxmlformats.org/officeDocument/2006/relationships/hyperlink" Target="http://www.hinsehen.at/" TargetMode="External"/><Relationship Id="rId4" Type="http://schemas.openxmlformats.org/officeDocument/2006/relationships/hyperlink" Target="mailto:hinsehen@edw.or.at" TargetMode="External"/></Relationships>
</file>

<file path=ppt/slides/_rels/slide55.xml.rels><?xml version="1.0" encoding="UTF-8" standalone="yes"?>
<Relationships xmlns="http://schemas.openxmlformats.org/package/2006/relationships"><Relationship Id="rId3" Type="http://schemas.openxmlformats.org/officeDocument/2006/relationships/hyperlink" Target="http://www.familienberatung.gv.at/" TargetMode="External"/><Relationship Id="rId2" Type="http://schemas.openxmlformats.org/officeDocument/2006/relationships/notesSlide" Target="../notesSlides/notesSlide18.xml"/><Relationship Id="rId1" Type="http://schemas.openxmlformats.org/officeDocument/2006/relationships/slideLayout" Target="../slideLayouts/slideLayout24.xml"/><Relationship Id="rId6" Type="http://schemas.openxmlformats.org/officeDocument/2006/relationships/image" Target="../media/image23.jpeg"/><Relationship Id="rId5" Type="http://schemas.openxmlformats.org/officeDocument/2006/relationships/hyperlink" Target="http://www.tamar.at/" TargetMode="External"/><Relationship Id="rId4" Type="http://schemas.openxmlformats.org/officeDocument/2006/relationships/hyperlink" Target="http://www.interventionsstelle-wien.at/"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mailto:office.st.poelten@gewaltschutzzentrum-noe.at" TargetMode="External"/><Relationship Id="rId2" Type="http://schemas.openxmlformats.org/officeDocument/2006/relationships/notesSlide" Target="../notesSlides/notesSlide19.xml"/><Relationship Id="rId1" Type="http://schemas.openxmlformats.org/officeDocument/2006/relationships/slideLayout" Target="../slideLayouts/slideLayout24.xml"/><Relationship Id="rId5" Type="http://schemas.openxmlformats.org/officeDocument/2006/relationships/image" Target="../media/image24.png"/><Relationship Id="rId4" Type="http://schemas.openxmlformats.org/officeDocument/2006/relationships/hyperlink" Target="mailto:office.zwettl@gewaltschutzzentrum-noe.at"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eg"/></Relationships>
</file>

<file path=ppt/slides/_rels/slide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mailto:s.ruppert@edw.or.at" TargetMode="External"/><Relationship Id="rId2" Type="http://schemas.openxmlformats.org/officeDocument/2006/relationships/image" Target="../media/image29.jpeg"/><Relationship Id="rId1" Type="http://schemas.openxmlformats.org/officeDocument/2006/relationships/slideLayout" Target="../slideLayouts/slideLayout13.xml"/><Relationship Id="rId5" Type="http://schemas.openxmlformats.org/officeDocument/2006/relationships/image" Target="../media/image30.jpeg"/><Relationship Id="rId4" Type="http://schemas.openxmlformats.org/officeDocument/2006/relationships/hyperlink" Target="mailto:rahmenordnung@edw.or.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0" y="0"/>
            <a:ext cx="9144000" cy="1916832"/>
          </a:xfrm>
          <a:solidFill>
            <a:srgbClr val="00B0F0"/>
          </a:solidFill>
        </p:spPr>
        <p:txBody>
          <a:bodyPr>
            <a:normAutofit/>
          </a:bodyPr>
          <a:lstStyle/>
          <a:p>
            <a:pPr algn="ctr"/>
            <a:r>
              <a:rPr lang="de-AT" sz="10700" cap="none" dirty="0">
                <a:solidFill>
                  <a:schemeClr val="tx1"/>
                </a:solidFill>
              </a:rPr>
              <a:t>   hinsehen.at</a:t>
            </a:r>
          </a:p>
        </p:txBody>
      </p:sp>
      <p:sp>
        <p:nvSpPr>
          <p:cNvPr id="3" name="Untertitel 2"/>
          <p:cNvSpPr>
            <a:spLocks noGrp="1"/>
          </p:cNvSpPr>
          <p:nvPr>
            <p:ph type="subTitle" idx="1"/>
          </p:nvPr>
        </p:nvSpPr>
        <p:spPr>
          <a:xfrm>
            <a:off x="0" y="1700808"/>
            <a:ext cx="9144000" cy="5157192"/>
          </a:xfrm>
          <a:solidFill>
            <a:srgbClr val="92D050"/>
          </a:solidFill>
          <a:ln>
            <a:solidFill>
              <a:srgbClr val="00B050"/>
            </a:solidFill>
          </a:ln>
        </p:spPr>
        <p:txBody>
          <a:bodyPr vert="horz" lIns="91440" tIns="45720" rIns="91440" bIns="45720" anchor="ctr">
            <a:normAutofit/>
          </a:bodyPr>
          <a:lstStyle/>
          <a:p>
            <a:pPr algn="ctr"/>
            <a:r>
              <a:rPr lang="de-DE" sz="2800" b="1" dirty="0">
                <a:solidFill>
                  <a:schemeClr val="tx1"/>
                </a:solidFill>
              </a:rPr>
              <a:t> </a:t>
            </a:r>
          </a:p>
          <a:p>
            <a:pPr algn="ctr"/>
            <a:r>
              <a:rPr lang="de-DE" sz="2800" b="1" dirty="0">
                <a:solidFill>
                  <a:schemeClr val="tx1"/>
                </a:solidFill>
              </a:rPr>
              <a:t>Kultur der Achtsamkeit und Sensibilisierung im Gewaltschutz </a:t>
            </a:r>
          </a:p>
          <a:p>
            <a:pPr algn="ctr"/>
            <a:r>
              <a:rPr lang="de-DE" sz="2800" b="1" dirty="0">
                <a:solidFill>
                  <a:schemeClr val="tx1"/>
                </a:solidFill>
              </a:rPr>
              <a:t>Grundkurs Prävention in Erwachsenenpastoral</a:t>
            </a:r>
            <a:endParaRPr lang="de-AT" sz="2800" dirty="0">
              <a:solidFill>
                <a:schemeClr val="tx1"/>
              </a:solidFill>
            </a:endParaRPr>
          </a:p>
          <a:p>
            <a:pPr algn="ctr"/>
            <a:r>
              <a:rPr lang="de-AT" sz="2400" b="1" dirty="0">
                <a:solidFill>
                  <a:schemeClr val="tx1"/>
                </a:solidFill>
              </a:rPr>
              <a:t>Stabsstelle für Prävention von Missbrauch und Gewalt in der Erzdiözese Wien</a:t>
            </a:r>
          </a:p>
          <a:p>
            <a:pPr algn="ctr"/>
            <a:r>
              <a:rPr lang="de-AT" sz="2400" dirty="0" err="1">
                <a:solidFill>
                  <a:schemeClr val="tx1"/>
                </a:solidFill>
              </a:rPr>
              <a:t>Referent:innen-Team</a:t>
            </a:r>
            <a:r>
              <a:rPr lang="de-AT" sz="2400" dirty="0">
                <a:solidFill>
                  <a:schemeClr val="tx1"/>
                </a:solidFill>
              </a:rPr>
              <a:t> </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4664"/>
            <a:ext cx="1786423" cy="1048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63964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AT" sz="4400" b="1" dirty="0">
                <a:solidFill>
                  <a:srgbClr val="00B050"/>
                </a:solidFill>
              </a:rPr>
              <a:t>Ablauf von Workshop</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normAutofit/>
          </a:bodyPr>
          <a:lstStyle/>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Begrüßung und Einstiegsrunde</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Gewaltschutz in katholischer Kirche – geschichtliche Entwicklung</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Nähe und Distanz im professionellen Kontext</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Situationseinschätzungen</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Formen von Gewalt</a:t>
            </a:r>
          </a:p>
          <a:p>
            <a:pPr marL="457200" indent="-457200">
              <a:lnSpc>
                <a:spcPct val="170000"/>
              </a:lnSpc>
              <a:spcBef>
                <a:spcPts val="0"/>
              </a:spcBef>
              <a:buClr>
                <a:srgbClr val="00ADDC"/>
              </a:buClr>
              <a:buFont typeface="+mj-lt"/>
              <a:buAutoNum type="arabicPeriod"/>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Prävention und Maßnahmen</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Fallgeschichten</a:t>
            </a: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r>
              <a:rPr lang="de-DE" sz="1800" dirty="0">
                <a:solidFill>
                  <a:srgbClr val="0070C0"/>
                </a:solidFill>
                <a:latin typeface="Tw Cen MT"/>
              </a:rPr>
              <a:t>Sekundär- und Tertiärprävention inkl. Einrichtungen und Zahlen aus EDW</a:t>
            </a:r>
            <a:endParaRPr kumimoji="0" lang="de-DE" sz="1800" b="0" i="0" u="none" strike="noStrike" kern="1200" cap="none" spc="0" normalizeH="0" baseline="0" noProof="0" dirty="0">
              <a:ln>
                <a:noFill/>
              </a:ln>
              <a:solidFill>
                <a:srgbClr val="0070C0"/>
              </a:solidFill>
              <a:effectLst/>
              <a:uLnTx/>
              <a:uFillTx/>
              <a:latin typeface="Tw Cen MT"/>
              <a:ea typeface="+mn-ea"/>
              <a:cs typeface="+mn-cs"/>
            </a:endParaRPr>
          </a:p>
          <a:p>
            <a:pPr marL="457200" indent="-457200">
              <a:lnSpc>
                <a:spcPct val="170000"/>
              </a:lnSpc>
              <a:spcBef>
                <a:spcPts val="0"/>
              </a:spcBef>
              <a:buClr>
                <a:srgbClr val="00ADDC"/>
              </a:buClr>
              <a:buFont typeface="+mj-lt"/>
              <a:buAutoNum type="arabicPeriod"/>
              <a:defRPr/>
            </a:pPr>
            <a:r>
              <a:rPr kumimoji="0" lang="de-DE" sz="1800" b="0" i="0" u="none" strike="noStrike" kern="1200" cap="none" spc="0" normalizeH="0" baseline="0" noProof="0" dirty="0">
                <a:ln>
                  <a:noFill/>
                </a:ln>
                <a:solidFill>
                  <a:srgbClr val="0070C0"/>
                </a:solidFill>
                <a:effectLst/>
                <a:uLnTx/>
                <a:uFillTx/>
                <a:latin typeface="Tw Cen MT"/>
                <a:ea typeface="+mn-ea"/>
                <a:cs typeface="+mn-cs"/>
              </a:rPr>
              <a:t>Beratungsstellen</a:t>
            </a: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1700" dirty="0">
              <a:solidFill>
                <a:srgbClr val="0070C0"/>
              </a:solidFill>
            </a:endParaRPr>
          </a:p>
          <a:p>
            <a:pPr marL="514350" indent="-514350">
              <a:buFont typeface="+mj-lt"/>
              <a:buAutoNum type="arabicPeriod"/>
            </a:pPr>
            <a:endParaRPr lang="de-DE" dirty="0">
              <a:solidFill>
                <a:srgbClr val="0070C0"/>
              </a:solidFill>
            </a:endParaRPr>
          </a:p>
          <a:p>
            <a:pPr marL="457200" marR="0" lvl="0" indent="-457200" algn="l" defTabSz="914400" rtl="0" eaLnBrk="1" fontAlgn="auto" latinLnBrk="0" hangingPunct="1">
              <a:lnSpc>
                <a:spcPct val="170000"/>
              </a:lnSpc>
              <a:spcBef>
                <a:spcPts val="0"/>
              </a:spcBef>
              <a:spcAft>
                <a:spcPts val="0"/>
              </a:spcAft>
              <a:buClr>
                <a:srgbClr val="00ADDC"/>
              </a:buClr>
              <a:buSzPct val="60000"/>
              <a:buFont typeface="+mj-lt"/>
              <a:buAutoNum type="arabicPeriod"/>
              <a:tabLst/>
              <a:defRPr/>
            </a:pPr>
            <a:endParaRPr kumimoji="0" lang="de-DE" sz="1800" b="0" i="0" u="none" strike="noStrike" kern="1200" cap="none" spc="0" normalizeH="0" baseline="0" noProof="0" dirty="0">
              <a:ln>
                <a:noFill/>
              </a:ln>
              <a:solidFill>
                <a:srgbClr val="0070C0"/>
              </a:solidFill>
              <a:effectLst/>
              <a:uLnTx/>
              <a:uFillTx/>
              <a:latin typeface="Tw Cen MT"/>
              <a:ea typeface="+mn-ea"/>
              <a:cs typeface="+mn-cs"/>
            </a:endParaRPr>
          </a:p>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endParaRPr kumimoji="0" lang="de-DE" sz="2400" b="0" i="0" u="none" strike="noStrike" kern="1200" cap="none" spc="0" normalizeH="0" baseline="0" noProof="0" dirty="0">
              <a:ln>
                <a:noFill/>
              </a:ln>
              <a:solidFill>
                <a:srgbClr val="0070C0"/>
              </a:solidFill>
              <a:effectLst/>
              <a:uLnTx/>
              <a:uFillTx/>
              <a:latin typeface="Tw Cen MT"/>
              <a:ea typeface="+mn-ea"/>
              <a:cs typeface="+mn-cs"/>
            </a:endParaRPr>
          </a:p>
        </p:txBody>
      </p:sp>
      <p:pic>
        <p:nvPicPr>
          <p:cNvPr id="5" name="Grafik 4" descr="Ein Bild, das Text, Schrift, Grafiken, Logo enthält.&#10;&#10;Automatisch generierte Beschreibung">
            <a:extLst>
              <a:ext uri="{FF2B5EF4-FFF2-40B4-BE49-F238E27FC236}">
                <a16:creationId xmlns:a16="http://schemas.microsoft.com/office/drawing/2014/main" id="{AF4E00DE-42BA-6127-72AC-7510F1C792E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6762" y="6023383"/>
            <a:ext cx="3419872" cy="606017"/>
          </a:xfrm>
          <a:prstGeom prst="rect">
            <a:avLst/>
          </a:prstGeom>
        </p:spPr>
      </p:pic>
      <p:sp>
        <p:nvSpPr>
          <p:cNvPr id="6" name="Textfeld 5">
            <a:extLst>
              <a:ext uri="{FF2B5EF4-FFF2-40B4-BE49-F238E27FC236}">
                <a16:creationId xmlns:a16="http://schemas.microsoft.com/office/drawing/2014/main" id="{2EE60CC2-EEB8-9585-DE9A-B31DFBF46D15}"/>
              </a:ext>
            </a:extLst>
          </p:cNvPr>
          <p:cNvSpPr txBox="1"/>
          <p:nvPr/>
        </p:nvSpPr>
        <p:spPr>
          <a:xfrm>
            <a:off x="3026525" y="6178034"/>
            <a:ext cx="1561646" cy="369332"/>
          </a:xfrm>
          <a:prstGeom prst="rect">
            <a:avLst/>
          </a:prstGeom>
          <a:noFill/>
        </p:spPr>
        <p:txBody>
          <a:bodyPr wrap="none" rtlCol="0">
            <a:spAutoFit/>
          </a:bodyPr>
          <a:lstStyle/>
          <a:p>
            <a:r>
              <a:rPr lang="de-DE" dirty="0"/>
              <a:t>Gefördert von:</a:t>
            </a:r>
            <a:endParaRPr lang="de-AT" dirty="0"/>
          </a:p>
        </p:txBody>
      </p:sp>
    </p:spTree>
    <p:extLst>
      <p:ext uri="{BB962C8B-B14F-4D97-AF65-F5344CB8AC3E}">
        <p14:creationId xmlns:p14="http://schemas.microsoft.com/office/powerpoint/2010/main" val="33226373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sz="4400" b="1" dirty="0">
                <a:solidFill>
                  <a:srgbClr val="00B050"/>
                </a:solidFill>
              </a:rPr>
              <a:t>Einstieg</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normAutofit/>
          </a:bodyPr>
          <a:lstStyle/>
          <a:p>
            <a:pPr marL="514350" indent="-514350">
              <a:buFont typeface="+mj-lt"/>
              <a:buAutoNum type="arabicPeriod"/>
            </a:pPr>
            <a:r>
              <a:rPr lang="de-AT" sz="2400" dirty="0">
                <a:solidFill>
                  <a:srgbClr val="0070C0"/>
                </a:solidFill>
              </a:rPr>
              <a:t>Kurzvorstellung (Einsatzfeld,-dauer, Erfahrung mit Gewaltprävention, Altersgruppe)</a:t>
            </a:r>
          </a:p>
          <a:p>
            <a:pPr marL="514350" indent="-514350">
              <a:buFont typeface="+mj-lt"/>
              <a:buAutoNum type="arabicPeriod"/>
            </a:pPr>
            <a:endParaRPr lang="de-AT" sz="2400" dirty="0">
              <a:solidFill>
                <a:srgbClr val="0070C0"/>
              </a:solidFill>
            </a:endParaRPr>
          </a:p>
          <a:p>
            <a:pPr marL="0" indent="0">
              <a:buNone/>
            </a:pPr>
            <a:endParaRPr lang="de-DE" dirty="0">
              <a:solidFill>
                <a:srgbClr val="0070C0"/>
              </a:solidFill>
            </a:endParaRPr>
          </a:p>
          <a:p>
            <a:pPr marL="0" indent="0">
              <a:buNone/>
            </a:pPr>
            <a:endParaRPr lang="de-DE" dirty="0">
              <a:solidFill>
                <a:srgbClr val="0070C0"/>
              </a:solidFill>
            </a:endParaRP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r>
              <a:rPr lang="de-AT" sz="1100" dirty="0">
                <a:solidFill>
                  <a:srgbClr val="0070C0"/>
                </a:solidFill>
              </a:rPr>
              <a:t>Alle</a:t>
            </a:r>
            <a:r>
              <a:rPr lang="de-AT" sz="2300" dirty="0">
                <a:solidFill>
                  <a:srgbClr val="0070C0"/>
                </a:solidFill>
              </a:rPr>
              <a:t> </a:t>
            </a:r>
            <a:r>
              <a:rPr lang="de-AT" sz="1300" dirty="0">
                <a:solidFill>
                  <a:srgbClr val="0070C0"/>
                </a:solidFill>
              </a:rPr>
              <a:t>gezeigten Folien stehen als PDF auf der Homepage (</a:t>
            </a:r>
            <a:r>
              <a:rPr lang="de-AT" sz="1300" dirty="0">
                <a:solidFill>
                  <a:srgbClr val="0070C0"/>
                </a:solidFill>
                <a:hlinkClick r:id="rId2"/>
              </a:rPr>
              <a:t>www.hinsehen.at</a:t>
            </a:r>
            <a:r>
              <a:rPr lang="de-AT" sz="1300" dirty="0">
                <a:solidFill>
                  <a:srgbClr val="0070C0"/>
                </a:solidFill>
              </a:rPr>
              <a:t> ) zur Verfügung</a:t>
            </a:r>
          </a:p>
          <a:p>
            <a:pPr marL="0" lvl="1" indent="0">
              <a:lnSpc>
                <a:spcPct val="150000"/>
              </a:lnSpc>
              <a:spcBef>
                <a:spcPts val="0"/>
              </a:spcBef>
              <a:buSzPct val="100000"/>
              <a:buNone/>
            </a:pPr>
            <a:r>
              <a:rPr lang="de-AT" sz="1300" dirty="0">
                <a:solidFill>
                  <a:srgbClr val="0070C0"/>
                </a:solidFill>
              </a:rPr>
              <a:t>Achten Sie auf Ihre Grenzen! Wenn Sie Unterstützung brauchen, geben Sie uns ein Zeichen</a:t>
            </a: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2300" dirty="0">
              <a:solidFill>
                <a:srgbClr val="0070C0"/>
              </a:solidFill>
            </a:endParaRPr>
          </a:p>
          <a:p>
            <a:pPr marL="0" lvl="1" indent="0">
              <a:lnSpc>
                <a:spcPct val="150000"/>
              </a:lnSpc>
              <a:spcBef>
                <a:spcPts val="0"/>
              </a:spcBef>
              <a:buSzPct val="100000"/>
              <a:buNone/>
            </a:pPr>
            <a:endParaRPr lang="de-AT" sz="2300" dirty="0">
              <a:solidFill>
                <a:srgbClr val="0070C0"/>
              </a:solidFill>
            </a:endParaRPr>
          </a:p>
          <a:p>
            <a:pPr marL="0" marR="0" lvl="0" indent="0" algn="l" defTabSz="914400" rtl="0" eaLnBrk="1" fontAlgn="auto" latinLnBrk="0" hangingPunct="1">
              <a:lnSpc>
                <a:spcPct val="100000"/>
              </a:lnSpc>
              <a:spcBef>
                <a:spcPts val="700"/>
              </a:spcBef>
              <a:spcAft>
                <a:spcPts val="0"/>
              </a:spcAft>
              <a:buClr>
                <a:srgbClr val="00ADDC"/>
              </a:buClr>
              <a:buSzPct val="60000"/>
              <a:buFont typeface="Wingdings"/>
              <a:buNone/>
              <a:tabLst/>
              <a:defRPr/>
            </a:pPr>
            <a:endParaRPr kumimoji="0" lang="de-DE" sz="2400" b="0" i="0" u="none" strike="noStrike" kern="1200" cap="none" spc="0" normalizeH="0" baseline="0" noProof="0" dirty="0">
              <a:ln>
                <a:noFill/>
              </a:ln>
              <a:solidFill>
                <a:srgbClr val="0070C0"/>
              </a:solidFill>
              <a:effectLst/>
              <a:uLnTx/>
              <a:uFillTx/>
              <a:latin typeface="Tw Cen MT"/>
              <a:ea typeface="+mn-ea"/>
              <a:cs typeface="+mn-cs"/>
            </a:endParaRPr>
          </a:p>
        </p:txBody>
      </p:sp>
      <p:pic>
        <p:nvPicPr>
          <p:cNvPr id="5" name="Grafik 5" descr="Ein Bild, das Text, ClipArt enthält.&#10;&#10;Beschreibung automatisch generiert.">
            <a:extLst>
              <a:ext uri="{FF2B5EF4-FFF2-40B4-BE49-F238E27FC236}">
                <a16:creationId xmlns:a16="http://schemas.microsoft.com/office/drawing/2014/main" id="{8E45C4A8-8D7B-C88C-473A-45F4690C1AD4}"/>
              </a:ext>
            </a:extLst>
          </p:cNvPr>
          <p:cNvPicPr>
            <a:picLocks noChangeAspect="1"/>
          </p:cNvPicPr>
          <p:nvPr/>
        </p:nvPicPr>
        <p:blipFill rotWithShape="1">
          <a:blip r:embed="rId3"/>
          <a:srcRect r="7729" b="-495"/>
          <a:stretch/>
        </p:blipFill>
        <p:spPr>
          <a:xfrm>
            <a:off x="5724128" y="2420888"/>
            <a:ext cx="1608346" cy="1713416"/>
          </a:xfrm>
          <a:prstGeom prst="rect">
            <a:avLst/>
          </a:prstGeom>
        </p:spPr>
      </p:pic>
    </p:spTree>
    <p:extLst>
      <p:ext uri="{BB962C8B-B14F-4D97-AF65-F5344CB8AC3E}">
        <p14:creationId xmlns:p14="http://schemas.microsoft.com/office/powerpoint/2010/main" val="2180014742"/>
      </p:ext>
    </p:extLst>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p:cNvSpPr>
            <a:spLocks noGrp="1"/>
          </p:cNvSpPr>
          <p:nvPr>
            <p:ph type="sldNum" sz="quarter" idx="11"/>
          </p:nvPr>
        </p:nvSpPr>
        <p:spPr>
          <a:xfrm>
            <a:off x="0" y="4667249"/>
            <a:ext cx="1447800" cy="663578"/>
          </a:xfrm>
        </p:spPr>
        <p:txBody>
          <a:bodyPr anchor="ctr">
            <a:normAutofit/>
          </a:bodyPr>
          <a:lstStyle/>
          <a:p>
            <a:pPr>
              <a:spcAft>
                <a:spcPts val="600"/>
              </a:spcAft>
            </a:pPr>
            <a:fld id="{B90F5A57-8277-4128-9E0F-D3B511DCDD08}" type="slidenum">
              <a:rPr lang="de-AT" smtClean="0"/>
              <a:pPr>
                <a:spcAft>
                  <a:spcPts val="600"/>
                </a:spcAft>
              </a:pPr>
              <a:t>4</a:t>
            </a:fld>
            <a:endParaRPr lang="de-AT"/>
          </a:p>
        </p:txBody>
      </p:sp>
      <p:pic>
        <p:nvPicPr>
          <p:cNvPr id="7" name="Inhaltsplatzhalter 6" descr="Kopf mit Zahnrädern Silhouette">
            <a:extLst>
              <a:ext uri="{FF2B5EF4-FFF2-40B4-BE49-F238E27FC236}">
                <a16:creationId xmlns:a16="http://schemas.microsoft.com/office/drawing/2014/main" id="{C9B24356-A1E0-954F-9581-6DF1AFA828B3}"/>
              </a:ext>
            </a:extLst>
          </p:cNvPr>
          <p:cNvPicPr>
            <a:picLocks noGrp="1" noChangeAspect="1"/>
          </p:cNvPicPr>
          <p:nvPr>
            <p:ph type="pic"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p:blipFill>
        <p:spPr>
          <a:xfrm>
            <a:off x="3067812" y="0"/>
            <a:ext cx="4568952" cy="4568952"/>
          </a:xfrm>
        </p:spPr>
      </p:pic>
      <p:sp>
        <p:nvSpPr>
          <p:cNvPr id="3" name="Inhaltsplatzhalter 2"/>
          <p:cNvSpPr>
            <a:spLocks noGrp="1"/>
          </p:cNvSpPr>
          <p:nvPr>
            <p:ph type="body" sz="half" idx="2"/>
          </p:nvPr>
        </p:nvSpPr>
        <p:spPr>
          <a:xfrm>
            <a:off x="1600200" y="5486400"/>
            <a:ext cx="7315200" cy="685800"/>
          </a:xfrm>
        </p:spPr>
        <p:txBody>
          <a:bodyPr>
            <a:normAutofit/>
          </a:bodyPr>
          <a:lstStyle/>
          <a:p>
            <a:pPr>
              <a:lnSpc>
                <a:spcPct val="90000"/>
              </a:lnSpc>
              <a:buSzPct val="100000"/>
            </a:pPr>
            <a:br>
              <a:rPr lang="de-AT" sz="1200"/>
            </a:br>
            <a:endParaRPr lang="de-DE" sz="1200"/>
          </a:p>
          <a:p>
            <a:pPr marL="834390" lvl="1" indent="-514350">
              <a:lnSpc>
                <a:spcPct val="90000"/>
              </a:lnSpc>
              <a:buFont typeface="+mj-lt"/>
              <a:buAutoNum type="arabicPeriod"/>
            </a:pPr>
            <a:endParaRPr lang="de-DE"/>
          </a:p>
          <a:p>
            <a:pPr marL="0" indent="0">
              <a:lnSpc>
                <a:spcPct val="90000"/>
              </a:lnSpc>
              <a:buNone/>
            </a:pPr>
            <a:endParaRPr lang="de-DE" sz="1200"/>
          </a:p>
        </p:txBody>
      </p:sp>
      <p:sp>
        <p:nvSpPr>
          <p:cNvPr id="2" name="Titel 1"/>
          <p:cNvSpPr>
            <a:spLocks noGrp="1"/>
          </p:cNvSpPr>
          <p:nvPr>
            <p:ph type="title"/>
          </p:nvPr>
        </p:nvSpPr>
        <p:spPr>
          <a:xfrm>
            <a:off x="1600200" y="4648200"/>
            <a:ext cx="7481656" cy="685800"/>
          </a:xfrm>
        </p:spPr>
        <p:txBody>
          <a:bodyPr anchor="ctr">
            <a:normAutofit fontScale="90000"/>
          </a:bodyPr>
          <a:lstStyle/>
          <a:p>
            <a:pPr>
              <a:lnSpc>
                <a:spcPct val="90000"/>
              </a:lnSpc>
              <a:buSzPct val="100000"/>
            </a:pPr>
            <a:r>
              <a:rPr lang="de-AT" sz="2800" b="1"/>
              <a:t>Welche Frage/n habe ich zum Thema Gewaltprävention? </a:t>
            </a:r>
            <a:endParaRPr lang="de-AT" b="1"/>
          </a:p>
        </p:txBody>
      </p:sp>
    </p:spTree>
    <p:extLst>
      <p:ext uri="{BB962C8B-B14F-4D97-AF65-F5344CB8AC3E}">
        <p14:creationId xmlns:p14="http://schemas.microsoft.com/office/powerpoint/2010/main" val="32055610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3000" b="1">
                <a:solidFill>
                  <a:srgbClr val="00B050"/>
                </a:solidFill>
              </a:rPr>
              <a:t>Gewaltschutz in der Erzdiözese Wien – Geschichtliche Entwicklung</a:t>
            </a:r>
            <a:endParaRPr lang="de-AT" sz="3000" b="1">
              <a:solidFill>
                <a:srgbClr val="00B050"/>
              </a:solidFill>
            </a:endParaRPr>
          </a:p>
        </p:txBody>
      </p:sp>
      <p:pic>
        <p:nvPicPr>
          <p:cNvPr id="6" name="Inhaltsplatzhalter 5"/>
          <p:cNvPicPr>
            <a:picLocks noGrp="1" noChangeAspect="1"/>
          </p:cNvPicPr>
          <p:nvPr>
            <p:ph sz="quarter" idx="1"/>
          </p:nvPr>
        </p:nvPicPr>
        <p:blipFill>
          <a:blip r:embed="rId3" cstate="print">
            <a:extLst>
              <a:ext uri="{28A0092B-C50C-407E-A947-70E740481C1C}">
                <a14:useLocalDpi xmlns:a14="http://schemas.microsoft.com/office/drawing/2010/main" val="0"/>
              </a:ext>
            </a:extLst>
          </a:blip>
          <a:stretch>
            <a:fillRect/>
          </a:stretch>
        </p:blipFill>
        <p:spPr>
          <a:xfrm rot="20145053">
            <a:off x="875052" y="3200194"/>
            <a:ext cx="2009180" cy="2599125"/>
          </a:xfrm>
        </p:spPr>
      </p:pic>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Textfeld 2"/>
          <p:cNvSpPr txBox="1"/>
          <p:nvPr/>
        </p:nvSpPr>
        <p:spPr>
          <a:xfrm>
            <a:off x="4850168" y="6147233"/>
            <a:ext cx="3412587" cy="369332"/>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2010/16/21 röm.-kath. Österreich</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8" name="Textfeld 7"/>
          <p:cNvSpPr txBox="1"/>
          <p:nvPr/>
        </p:nvSpPr>
        <p:spPr>
          <a:xfrm rot="20173602">
            <a:off x="1911712" y="5774586"/>
            <a:ext cx="129614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2006 EDW</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9" name="Textfeld 8"/>
          <p:cNvSpPr txBox="1"/>
          <p:nvPr/>
        </p:nvSpPr>
        <p:spPr>
          <a:xfrm rot="1316526">
            <a:off x="2171755" y="2063183"/>
            <a:ext cx="200807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Tw Cen MT"/>
                <a:ea typeface="+mn-ea"/>
                <a:cs typeface="+mn-cs"/>
              </a:rPr>
              <a:t>1. Ombudsstelle 1996 EDW</a:t>
            </a: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sp>
        <p:nvSpPr>
          <p:cNvPr id="4" name="Wolkenförmige Legende 3"/>
          <p:cNvSpPr/>
          <p:nvPr/>
        </p:nvSpPr>
        <p:spPr>
          <a:xfrm rot="1457906">
            <a:off x="2183192" y="1797985"/>
            <a:ext cx="2088232" cy="1224136"/>
          </a:xfrm>
          <a:prstGeom prst="cloudCallout">
            <a:avLst>
              <a:gd name="adj1" fmla="val -67484"/>
              <a:gd name="adj2" fmla="val 44088"/>
            </a:avLst>
          </a:prstGeom>
          <a:noFill/>
        </p:spPr>
        <p:style>
          <a:lnRef idx="2">
            <a:schemeClr val="accent4"/>
          </a:lnRef>
          <a:fillRef idx="1">
            <a:schemeClr val="lt1"/>
          </a:fillRef>
          <a:effectRef idx="0">
            <a:schemeClr val="accent4"/>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AT" sz="1800" b="0" i="0" u="none" strike="noStrike" kern="1200" cap="none" spc="0" normalizeH="0" baseline="0" noProof="0">
              <a:ln>
                <a:noFill/>
              </a:ln>
              <a:solidFill>
                <a:prstClr val="black"/>
              </a:solidFill>
              <a:effectLst/>
              <a:uLnTx/>
              <a:uFillTx/>
              <a:latin typeface="Tw Cen MT"/>
              <a:ea typeface="+mn-ea"/>
              <a:cs typeface="+mn-cs"/>
            </a:endParaRPr>
          </a:p>
        </p:txBody>
      </p:sp>
      <p:pic>
        <p:nvPicPr>
          <p:cNvPr id="10" name="Grafik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032" y="1608016"/>
            <a:ext cx="3327400" cy="4533900"/>
          </a:xfrm>
          <a:prstGeom prst="rect">
            <a:avLst/>
          </a:prstGeom>
        </p:spPr>
      </p:pic>
    </p:spTree>
    <p:extLst>
      <p:ext uri="{BB962C8B-B14F-4D97-AF65-F5344CB8AC3E}">
        <p14:creationId xmlns:p14="http://schemas.microsoft.com/office/powerpoint/2010/main" val="15937332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6</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feld 5">
            <a:extLst>
              <a:ext uri="{FF2B5EF4-FFF2-40B4-BE49-F238E27FC236}">
                <a16:creationId xmlns:a16="http://schemas.microsoft.com/office/drawing/2014/main" id="{BD2D302F-2ABF-1020-D026-A9D600C3AD5A}"/>
              </a:ext>
            </a:extLst>
          </p:cNvPr>
          <p:cNvSpPr txBox="1"/>
          <p:nvPr/>
        </p:nvSpPr>
        <p:spPr>
          <a:xfrm>
            <a:off x="612774" y="1684961"/>
            <a:ext cx="3681824" cy="461665"/>
          </a:xfrm>
          <a:prstGeom prst="rect">
            <a:avLst/>
          </a:prstGeom>
          <a:noFill/>
        </p:spPr>
        <p:txBody>
          <a:bodyPr wrap="square" rtlCol="0">
            <a:spAutoFit/>
          </a:bodyPr>
          <a:lstStyle/>
          <a:p>
            <a:r>
              <a:rPr lang="de-DE" sz="2400" b="1" dirty="0"/>
              <a:t>In jeder Diözese:</a:t>
            </a:r>
            <a:endParaRPr lang="de-AT" sz="2400" b="1" dirty="0"/>
          </a:p>
        </p:txBody>
      </p:sp>
      <p:sp>
        <p:nvSpPr>
          <p:cNvPr id="7" name="Textfeld 6">
            <a:extLst>
              <a:ext uri="{FF2B5EF4-FFF2-40B4-BE49-F238E27FC236}">
                <a16:creationId xmlns:a16="http://schemas.microsoft.com/office/drawing/2014/main" id="{839545CF-931E-C7C4-C817-DE2D19EB062E}"/>
              </a:ext>
            </a:extLst>
          </p:cNvPr>
          <p:cNvSpPr txBox="1"/>
          <p:nvPr/>
        </p:nvSpPr>
        <p:spPr>
          <a:xfrm>
            <a:off x="612774" y="4111210"/>
            <a:ext cx="1185204" cy="1200329"/>
          </a:xfrm>
          <a:prstGeom prst="rect">
            <a:avLst/>
          </a:prstGeom>
          <a:noFill/>
        </p:spPr>
        <p:txBody>
          <a:bodyPr wrap="square" rtlCol="0">
            <a:spAutoFit/>
          </a:bodyPr>
          <a:lstStyle/>
          <a:p>
            <a:r>
              <a:rPr lang="de-DE" b="1" dirty="0"/>
              <a:t>Nur einmal in ganz Österreich</a:t>
            </a:r>
            <a:endParaRPr lang="de-AT" b="1" dirty="0"/>
          </a:p>
        </p:txBody>
      </p:sp>
    </p:spTree>
    <p:extLst>
      <p:ext uri="{BB962C8B-B14F-4D97-AF65-F5344CB8AC3E}">
        <p14:creationId xmlns:p14="http://schemas.microsoft.com/office/powerpoint/2010/main" val="2888778578"/>
      </p:ext>
    </p:extLst>
  </p:cSld>
  <p:clrMapOvr>
    <a:masterClrMapping/>
  </p:clrMapOvr>
  <p:transition>
    <p:wedg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000" b="1" dirty="0">
                <a:solidFill>
                  <a:srgbClr val="00B050"/>
                </a:solidFill>
              </a:rPr>
              <a:t>„Was darf ich noch tun?“</a:t>
            </a: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3" name="Inhaltsplatzhalter 2"/>
          <p:cNvSpPr>
            <a:spLocks noGrp="1"/>
          </p:cNvSpPr>
          <p:nvPr>
            <p:ph sz="quarter" idx="1"/>
          </p:nvPr>
        </p:nvSpPr>
        <p:spPr/>
        <p:txBody>
          <a:bodyPr>
            <a:normAutofit/>
          </a:bodyPr>
          <a:lstStyle/>
          <a:p>
            <a:pPr marL="365760" lvl="1" indent="0">
              <a:buNone/>
            </a:pPr>
            <a:endParaRPr lang="de-AT" sz="2500" dirty="0">
              <a:solidFill>
                <a:srgbClr val="0070C0"/>
              </a:solidFill>
            </a:endParaRPr>
          </a:p>
          <a:p>
            <a:pPr marL="365760" lvl="1" indent="0">
              <a:buNone/>
            </a:pPr>
            <a:endParaRPr lang="de-AT" sz="5100" dirty="0">
              <a:solidFill>
                <a:srgbClr val="0070C0"/>
              </a:solidFill>
            </a:endParaRPr>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955904" y="2226753"/>
            <a:ext cx="5065780" cy="3867894"/>
          </a:xfrm>
          <a:prstGeom prst="rect">
            <a:avLst/>
          </a:prstGeom>
        </p:spPr>
      </p:pic>
      <p:sp>
        <p:nvSpPr>
          <p:cNvPr id="8" name="Rechteck 7"/>
          <p:cNvSpPr/>
          <p:nvPr/>
        </p:nvSpPr>
        <p:spPr>
          <a:xfrm>
            <a:off x="6660232" y="6292334"/>
            <a:ext cx="994183" cy="24622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000" b="0" i="0" u="none" strike="noStrike" kern="1200" cap="none" spc="0" normalizeH="0" baseline="0" noProof="0">
              <a:ln>
                <a:noFill/>
              </a:ln>
              <a:solidFill>
                <a:prstClr val="black"/>
              </a:solidFill>
              <a:effectLst/>
              <a:uLnTx/>
              <a:uFillTx/>
              <a:latin typeface="Tw Cen MT"/>
              <a:ea typeface="+mn-ea"/>
              <a:cs typeface="+mn-cs"/>
            </a:endParaRPr>
          </a:p>
        </p:txBody>
      </p:sp>
    </p:spTree>
    <p:extLst>
      <p:ext uri="{BB962C8B-B14F-4D97-AF65-F5344CB8AC3E}">
        <p14:creationId xmlns:p14="http://schemas.microsoft.com/office/powerpoint/2010/main" val="27848138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3000" b="1">
                <a:solidFill>
                  <a:srgbClr val="00B050"/>
                </a:solidFill>
              </a:rPr>
              <a:t>Nähe und Macht in Beziehungen</a:t>
            </a:r>
            <a:endParaRPr lang="de-AT" sz="3000">
              <a:solidFill>
                <a:schemeClr val="tx1"/>
              </a:solidFill>
            </a:endParaRPr>
          </a:p>
        </p:txBody>
      </p:sp>
      <p:sp>
        <p:nvSpPr>
          <p:cNvPr id="3" name="Inhaltsplatzhalter 2"/>
          <p:cNvSpPr>
            <a:spLocks noGrp="1"/>
          </p:cNvSpPr>
          <p:nvPr>
            <p:ph sz="quarter" idx="1"/>
          </p:nvPr>
        </p:nvSpPr>
        <p:spPr>
          <a:xfrm>
            <a:off x="179512" y="1556792"/>
            <a:ext cx="8711880" cy="5112568"/>
          </a:xfrm>
        </p:spPr>
        <p:txBody>
          <a:bodyPr>
            <a:normAutofit fontScale="92500" lnSpcReduction="10000"/>
          </a:bodyPr>
          <a:lstStyle/>
          <a:p>
            <a:pPr marL="365760" lvl="1" indent="0" algn="ctr">
              <a:buNone/>
            </a:pPr>
            <a:r>
              <a:rPr lang="de-DE" sz="2800" b="1" dirty="0">
                <a:solidFill>
                  <a:srgbClr val="0070C0"/>
                </a:solidFill>
              </a:rPr>
              <a:t>„Wer darf was bei mir?“ und „Was mache ich bei…?“</a:t>
            </a:r>
            <a:endParaRPr lang="de-DE" sz="2800" dirty="0">
              <a:solidFill>
                <a:srgbClr val="0070C0"/>
              </a:solidFill>
            </a:endParaRPr>
          </a:p>
          <a:p>
            <a:pPr lvl="1"/>
            <a:endParaRPr lang="de-DE" sz="2500" b="1" dirty="0">
              <a:solidFill>
                <a:srgbClr val="0070C0"/>
              </a:solidFill>
            </a:endParaRPr>
          </a:p>
          <a:p>
            <a:pPr lvl="1"/>
            <a:r>
              <a:rPr lang="de-DE" sz="2500" b="1" dirty="0">
                <a:solidFill>
                  <a:srgbClr val="0070C0"/>
                </a:solidFill>
              </a:rPr>
              <a:t>Fragebogen ausfüllen: </a:t>
            </a:r>
            <a:r>
              <a:rPr lang="de-DE" sz="2500" dirty="0">
                <a:solidFill>
                  <a:srgbClr val="0070C0"/>
                </a:solidFill>
              </a:rPr>
              <a:t>nahe/bekannte/unbekannte Person / Kinder </a:t>
            </a:r>
            <a:r>
              <a:rPr lang="de-DE" sz="2500">
                <a:solidFill>
                  <a:srgbClr val="0070C0"/>
                </a:solidFill>
              </a:rPr>
              <a:t>&amp; Jugendliche</a:t>
            </a:r>
            <a:br>
              <a:rPr lang="de-DE" dirty="0">
                <a:solidFill>
                  <a:srgbClr val="0070C0"/>
                </a:solidFill>
              </a:rPr>
            </a:br>
            <a:endParaRPr lang="de-DE" sz="700" dirty="0">
              <a:solidFill>
                <a:srgbClr val="0070C0"/>
              </a:solidFill>
            </a:endParaRPr>
          </a:p>
          <a:p>
            <a:pPr lvl="1">
              <a:spcBef>
                <a:spcPts val="0"/>
              </a:spcBef>
            </a:pPr>
            <a:r>
              <a:rPr lang="de-DE" sz="2500" b="1" dirty="0">
                <a:solidFill>
                  <a:srgbClr val="0070C0"/>
                </a:solidFill>
              </a:rPr>
              <a:t>Reflexion im Plenum</a:t>
            </a:r>
          </a:p>
          <a:p>
            <a:pPr lvl="2"/>
            <a:r>
              <a:rPr lang="de-DE" sz="2600" dirty="0">
                <a:solidFill>
                  <a:srgbClr val="0070C0"/>
                </a:solidFill>
              </a:rPr>
              <a:t>Welche Erkenntnisse habe ich gewonnen? </a:t>
            </a:r>
          </a:p>
          <a:p>
            <a:pPr lvl="2"/>
            <a:r>
              <a:rPr lang="de-DE" sz="2600" dirty="0">
                <a:solidFill>
                  <a:srgbClr val="0070C0"/>
                </a:solidFill>
              </a:rPr>
              <a:t>Gibt es Unterschiede zwischen </a:t>
            </a:r>
          </a:p>
          <a:p>
            <a:pPr marL="685800" lvl="2" indent="0">
              <a:buNone/>
            </a:pPr>
            <a:r>
              <a:rPr lang="de-DE" sz="2600" dirty="0">
                <a:solidFill>
                  <a:srgbClr val="0070C0"/>
                </a:solidFill>
              </a:rPr>
              <a:t>	beiden Seiten? </a:t>
            </a:r>
          </a:p>
          <a:p>
            <a:pPr lvl="2"/>
            <a:r>
              <a:rPr lang="de-DE" sz="2600" dirty="0">
                <a:solidFill>
                  <a:srgbClr val="0070C0"/>
                </a:solidFill>
              </a:rPr>
              <a:t>Wann ist Nähe stimmig und </a:t>
            </a:r>
          </a:p>
          <a:p>
            <a:pPr marL="685800" lvl="2" indent="0">
              <a:buNone/>
            </a:pPr>
            <a:r>
              <a:rPr lang="de-DE" sz="2600" dirty="0">
                <a:solidFill>
                  <a:srgbClr val="0070C0"/>
                </a:solidFill>
              </a:rPr>
              <a:t>	angemessen?</a:t>
            </a:r>
          </a:p>
          <a:p>
            <a:pPr lvl="2"/>
            <a:r>
              <a:rPr lang="de-DE" sz="2600" dirty="0">
                <a:solidFill>
                  <a:srgbClr val="0070C0"/>
                </a:solidFill>
              </a:rPr>
              <a:t>Was zeichnet gute Körperkontakte</a:t>
            </a:r>
          </a:p>
          <a:p>
            <a:pPr marL="365760" lvl="2" indent="0">
              <a:buFont typeface="Wingdings"/>
              <a:buNone/>
            </a:pPr>
            <a:r>
              <a:rPr lang="de-DE" sz="2600" dirty="0">
                <a:solidFill>
                  <a:srgbClr val="0070C0"/>
                </a:solidFill>
              </a:rPr>
              <a:t>	 aus?</a:t>
            </a:r>
          </a:p>
          <a:p>
            <a:pPr lvl="1"/>
            <a:endParaRPr lang="de-DE" sz="1900" dirty="0">
              <a:solidFill>
                <a:srgbClr val="0070C0"/>
              </a:solidFill>
            </a:endParaRPr>
          </a:p>
          <a:p>
            <a:pPr marL="685800" lvl="2" indent="0">
              <a:buNone/>
            </a:pPr>
            <a:endParaRPr lang="de-DE" sz="2600" dirty="0">
              <a:solidFill>
                <a:srgbClr val="0070C0"/>
              </a:solidFill>
            </a:endParaRPr>
          </a:p>
          <a:p>
            <a:pPr marL="365760" lvl="1" indent="0">
              <a:buNone/>
            </a:pPr>
            <a:endParaRPr lang="de-DE" sz="2400" dirty="0">
              <a:solidFill>
                <a:srgbClr val="0070C0"/>
              </a:solidFill>
            </a:endParaRPr>
          </a:p>
          <a:p>
            <a:pPr marL="365760" lvl="1" indent="0">
              <a:buNone/>
            </a:pPr>
            <a:endParaRPr lang="de-DE" sz="1900" dirty="0">
              <a:solidFill>
                <a:srgbClr val="0070C0"/>
              </a:solidFill>
            </a:endParaRPr>
          </a:p>
          <a:p>
            <a:pPr marL="365760" lvl="1" indent="0">
              <a:buNone/>
            </a:pPr>
            <a:endParaRPr lang="de-DE" sz="5100" dirty="0">
              <a:solidFill>
                <a:srgbClr val="0070C0"/>
              </a:solidFill>
            </a:endParaRPr>
          </a:p>
          <a:p>
            <a:pPr marL="365760" lvl="1" indent="0">
              <a:buNone/>
            </a:pPr>
            <a:endParaRPr lang="de-AT" sz="51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Ellipse 3"/>
          <p:cNvSpPr/>
          <p:nvPr/>
        </p:nvSpPr>
        <p:spPr>
          <a:xfrm>
            <a:off x="5553417" y="4005064"/>
            <a:ext cx="3239272" cy="20162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Respektvoller, wertschätzender,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grenzachtender, reflektierter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a:ln>
                  <a:noFill/>
                </a:ln>
                <a:solidFill>
                  <a:prstClr val="white"/>
                </a:solidFill>
                <a:effectLst/>
                <a:uLnTx/>
                <a:uFillTx/>
                <a:latin typeface="Tw Cen MT"/>
                <a:ea typeface="+mn-ea"/>
                <a:cs typeface="+mn-cs"/>
              </a:rPr>
              <a:t>Umgang</a:t>
            </a:r>
            <a:endParaRPr kumimoji="0" lang="de-AT" sz="2000" b="1" i="0" u="none" strike="noStrike" kern="1200" cap="none" spc="0" normalizeH="0" baseline="0" noProof="0" dirty="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32414468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50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grpId="0" nodeType="afterEffect">
                                  <p:stCondLst>
                                    <p:cond delay="50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grpId="0" nodeType="afterEffect">
                                  <p:stCondLst>
                                    <p:cond delay="500"/>
                                  </p:stCondLst>
                                  <p:childTnLst>
                                    <p:set>
                                      <p:cBhvr>
                                        <p:cTn id="21" dur="1" fill="hold">
                                          <p:stCondLst>
                                            <p:cond delay="0"/>
                                          </p:stCondLst>
                                        </p:cTn>
                                        <p:tgtEl>
                                          <p:spTgt spid="3">
                                            <p:txEl>
                                              <p:pRg st="6" end="6"/>
                                            </p:txEl>
                                          </p:spTgt>
                                        </p:tgtEl>
                                        <p:attrNameLst>
                                          <p:attrName>style.visibility</p:attrName>
                                        </p:attrNameLst>
                                      </p:cBhvr>
                                      <p:to>
                                        <p:strVal val="visible"/>
                                      </p:to>
                                    </p:set>
                                  </p:childTnLst>
                                </p:cTn>
                              </p:par>
                              <p:par>
                                <p:cTn id="22" presetID="1" presetClass="entr" presetSubtype="0" fill="hold" grpId="0" nodeType="withEffect">
                                  <p:stCondLst>
                                    <p:cond delay="5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par>
                                <p:cTn id="24" presetID="1" presetClass="entr" presetSubtype="0" fill="hold" grpId="0" nodeType="withEffect">
                                  <p:stCondLst>
                                    <p:cond delay="500"/>
                                  </p:stCondLst>
                                  <p:childTnLst>
                                    <p:set>
                                      <p:cBhvr>
                                        <p:cTn id="25" dur="1" fill="hold">
                                          <p:stCondLst>
                                            <p:cond delay="0"/>
                                          </p:stCondLst>
                                        </p:cTn>
                                        <p:tgtEl>
                                          <p:spTgt spid="3">
                                            <p:txEl>
                                              <p:pRg st="8" end="8"/>
                                            </p:txEl>
                                          </p:spTgt>
                                        </p:tgtEl>
                                        <p:attrNameLst>
                                          <p:attrName>style.visibility</p:attrName>
                                        </p:attrNameLst>
                                      </p:cBhvr>
                                      <p:to>
                                        <p:strVal val="visible"/>
                                      </p:to>
                                    </p:set>
                                  </p:childTnLst>
                                </p:cTn>
                              </p:par>
                              <p:par>
                                <p:cTn id="26" presetID="1" presetClass="entr" presetSubtype="0" fill="hold" grpId="0" nodeType="withEffect">
                                  <p:stCondLst>
                                    <p:cond delay="500"/>
                                  </p:stCondLst>
                                  <p:childTnLst>
                                    <p:set>
                                      <p:cBhvr>
                                        <p:cTn id="27" dur="1" fill="hold">
                                          <p:stCondLst>
                                            <p:cond delay="0"/>
                                          </p:stCondLst>
                                        </p:cTn>
                                        <p:tgtEl>
                                          <p:spTgt spid="3">
                                            <p:txEl>
                                              <p:pRg st="9" end="9"/>
                                            </p:txEl>
                                          </p:spTgt>
                                        </p:tgtEl>
                                        <p:attrNameLst>
                                          <p:attrName>style.visibility</p:attrName>
                                        </p:attrNameLst>
                                      </p:cBhvr>
                                      <p:to>
                                        <p:strVal val="visible"/>
                                      </p:to>
                                    </p:set>
                                  </p:childTnLst>
                                </p:cTn>
                              </p:par>
                              <p:par>
                                <p:cTn id="28" presetID="1" presetClass="entr" presetSubtype="0" fill="hold" grpId="0" nodeType="withEffect">
                                  <p:stCondLst>
                                    <p:cond delay="500"/>
                                  </p:stCondLst>
                                  <p:childTnLst>
                                    <p:set>
                                      <p:cBhvr>
                                        <p:cTn id="29"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AT" b="1" dirty="0">
                <a:solidFill>
                  <a:srgbClr val="00B050"/>
                </a:solidFill>
              </a:rPr>
              <a:t>Gute (Körper-)kontakte…</a:t>
            </a: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normAutofit fontScale="85000" lnSpcReduction="20000"/>
          </a:bodyPr>
          <a:lstStyle/>
          <a:p>
            <a:r>
              <a:rPr lang="de-AT" sz="2600" b="1" dirty="0">
                <a:solidFill>
                  <a:srgbClr val="0070C0"/>
                </a:solidFill>
              </a:rPr>
              <a:t>…achten Grenzen (meine und die der anderen Person)</a:t>
            </a:r>
          </a:p>
          <a:p>
            <a:pPr lvl="1"/>
            <a:r>
              <a:rPr lang="de-DE" sz="2300" dirty="0">
                <a:solidFill>
                  <a:srgbClr val="0070C0"/>
                </a:solidFill>
              </a:rPr>
              <a:t>„Was für mich passt, muss nicht für andere passen.“</a:t>
            </a:r>
          </a:p>
          <a:p>
            <a:pPr lvl="1"/>
            <a:r>
              <a:rPr lang="de-AT" sz="2300" dirty="0">
                <a:solidFill>
                  <a:srgbClr val="0070C0"/>
                </a:solidFill>
              </a:rPr>
              <a:t>Wahrnehmung von körperlichen /emotionalen Grenzen</a:t>
            </a:r>
          </a:p>
          <a:p>
            <a:pPr lvl="1"/>
            <a:r>
              <a:rPr lang="de-DE" sz="2300" dirty="0">
                <a:solidFill>
                  <a:srgbClr val="0070C0"/>
                </a:solidFill>
              </a:rPr>
              <a:t>Grenzen aufzeigen und respektieren</a:t>
            </a:r>
          </a:p>
          <a:p>
            <a:pPr lvl="1"/>
            <a:r>
              <a:rPr lang="de-DE" sz="2300" dirty="0">
                <a:solidFill>
                  <a:srgbClr val="0070C0"/>
                </a:solidFill>
              </a:rPr>
              <a:t>Einverständnis einholen – Nachfragen</a:t>
            </a:r>
            <a:endParaRPr lang="de-AT" sz="2300" dirty="0">
              <a:solidFill>
                <a:srgbClr val="0070C0"/>
              </a:solidFill>
            </a:endParaRPr>
          </a:p>
          <a:p>
            <a:r>
              <a:rPr lang="de-DE" sz="2600" b="1" dirty="0">
                <a:solidFill>
                  <a:srgbClr val="0070C0"/>
                </a:solidFill>
              </a:rPr>
              <a:t>…sind beidseitig erwünscht</a:t>
            </a:r>
          </a:p>
          <a:p>
            <a:pPr lvl="1"/>
            <a:r>
              <a:rPr lang="de-DE" sz="2300" dirty="0">
                <a:solidFill>
                  <a:srgbClr val="0070C0"/>
                </a:solidFill>
              </a:rPr>
              <a:t>und der Situation angemessen!</a:t>
            </a:r>
          </a:p>
          <a:p>
            <a:pPr lvl="1"/>
            <a:r>
              <a:rPr lang="de-DE" sz="2300" dirty="0">
                <a:solidFill>
                  <a:srgbClr val="0070C0"/>
                </a:solidFill>
              </a:rPr>
              <a:t>Nachfragen und Einverständnis einholen</a:t>
            </a:r>
          </a:p>
          <a:p>
            <a:r>
              <a:rPr lang="de-DE" sz="2600" b="1" dirty="0">
                <a:solidFill>
                  <a:srgbClr val="0070C0"/>
                </a:solidFill>
              </a:rPr>
              <a:t>…gehen vom Kind/Jugendlichen/Erwachsenen aus</a:t>
            </a:r>
          </a:p>
          <a:p>
            <a:pPr lvl="1"/>
            <a:r>
              <a:rPr lang="de-AT" sz="2300" dirty="0">
                <a:solidFill>
                  <a:srgbClr val="0070C0"/>
                </a:solidFill>
              </a:rPr>
              <a:t>Verantwortung liegt beim Erwachsenen/Autorität/Funktionsträger*in</a:t>
            </a:r>
          </a:p>
          <a:p>
            <a:pPr lvl="1"/>
            <a:r>
              <a:rPr lang="de-DE" sz="2300" dirty="0">
                <a:solidFill>
                  <a:srgbClr val="0070C0"/>
                </a:solidFill>
              </a:rPr>
              <a:t>Besondere Verantwortung für </a:t>
            </a:r>
            <a:r>
              <a:rPr lang="de-DE" sz="2300" dirty="0" err="1">
                <a:solidFill>
                  <a:srgbClr val="0070C0"/>
                </a:solidFill>
              </a:rPr>
              <a:t>Ärzt</a:t>
            </a:r>
            <a:r>
              <a:rPr lang="de-DE" sz="2300" dirty="0">
                <a:solidFill>
                  <a:srgbClr val="0070C0"/>
                </a:solidFill>
              </a:rPr>
              <a:t>*innen / Polizist*innen / Seelsorger*innen</a:t>
            </a:r>
          </a:p>
          <a:p>
            <a:r>
              <a:rPr lang="de-DE" sz="2600" b="1" dirty="0">
                <a:solidFill>
                  <a:srgbClr val="0070C0"/>
                </a:solidFill>
              </a:rPr>
              <a:t>…werden regelmäßig besprochen / reflektiert</a:t>
            </a:r>
            <a:endParaRPr lang="de-AT" sz="2600" b="1" dirty="0">
              <a:solidFill>
                <a:srgbClr val="0070C0"/>
              </a:solidFill>
            </a:endParaRPr>
          </a:p>
        </p:txBody>
      </p:sp>
    </p:spTree>
    <p:extLst>
      <p:ext uri="{BB962C8B-B14F-4D97-AF65-F5344CB8AC3E}">
        <p14:creationId xmlns:p14="http://schemas.microsoft.com/office/powerpoint/2010/main" val="29063403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b="1" dirty="0"/>
              <a:t>Situationseinschätzungen</a:t>
            </a:r>
            <a:endParaRPr lang="de-AT" b="1" dirty="0"/>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10</a:t>
            </a:fld>
            <a:endParaRPr lang="de-AT"/>
          </a:p>
        </p:txBody>
      </p:sp>
      <p:pic>
        <p:nvPicPr>
          <p:cNvPr id="6" name="Inhaltsplatzhalter 5"/>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rot="10800000">
            <a:off x="693208" y="1600200"/>
            <a:ext cx="7992533" cy="4495800"/>
          </a:xfrm>
        </p:spPr>
      </p:pic>
    </p:spTree>
    <p:extLst>
      <p:ext uri="{BB962C8B-B14F-4D97-AF65-F5344CB8AC3E}">
        <p14:creationId xmlns:p14="http://schemas.microsoft.com/office/powerpoint/2010/main" val="299407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1600200" y="5486400"/>
            <a:ext cx="7315200" cy="685800"/>
          </a:xfrm>
          <a:prstGeom prst="rect">
            <a:avLst/>
          </a:prstGeom>
        </p:spPr>
        <p:txBody>
          <a:bodyPr vert="horz" rtlCol="0">
            <a:normAutofit/>
          </a:bodyPr>
          <a:lstStyle/>
          <a:p>
            <a:pPr marR="0" defTabSz="914400" fontAlgn="auto">
              <a:spcBef>
                <a:spcPts val="700"/>
              </a:spcBef>
              <a:spcAft>
                <a:spcPts val="0"/>
              </a:spcAft>
              <a:buClr>
                <a:schemeClr val="accent2"/>
              </a:buClr>
              <a:buSzPct val="60000"/>
              <a:tabLst/>
              <a:defRPr/>
            </a:pPr>
            <a:r>
              <a:rPr kumimoji="0" lang="de-DE" sz="1000" b="0" i="0" u="none" strike="noStrike" kern="1200" cap="none" spc="0" normalizeH="0" baseline="0" noProof="0" dirty="0">
                <a:ln>
                  <a:noFill/>
                </a:ln>
                <a:effectLst/>
                <a:uLnTx/>
                <a:uFillTx/>
                <a:latin typeface="+mn-lt"/>
                <a:ea typeface="+mn-ea"/>
                <a:cs typeface="+mn-cs"/>
              </a:rPr>
              <a:t>Quelle: Ruppert</a:t>
            </a:r>
          </a:p>
        </p:txBody>
      </p:sp>
      <p:sp>
        <p:nvSpPr>
          <p:cNvPr id="2" name="Titel 1"/>
          <p:cNvSpPr>
            <a:spLocks noGrp="1"/>
          </p:cNvSpPr>
          <p:nvPr>
            <p:ph type="title"/>
          </p:nvPr>
        </p:nvSpPr>
        <p:spPr>
          <a:xfrm>
            <a:off x="1600200" y="4648200"/>
            <a:ext cx="7315200" cy="685800"/>
          </a:xfrm>
        </p:spPr>
        <p:txBody>
          <a:bodyPr vert="horz" anchor="ctr">
            <a:normAutofit/>
          </a:bodyPr>
          <a:lstStyle/>
          <a:p>
            <a:r>
              <a:rPr lang="de-DE"/>
              <a:t>P A U S E</a:t>
            </a:r>
            <a:endParaRPr lang="de-AT"/>
          </a:p>
        </p:txBody>
      </p:sp>
      <p:sp>
        <p:nvSpPr>
          <p:cNvPr id="3" name="Foliennummernplatzhalter 2"/>
          <p:cNvSpPr>
            <a:spLocks noGrp="1"/>
          </p:cNvSpPr>
          <p:nvPr>
            <p:ph type="sldNum" sz="quarter" idx="11"/>
          </p:nvPr>
        </p:nvSpPr>
        <p:spPr>
          <a:xfrm>
            <a:off x="0" y="4667249"/>
            <a:ext cx="1447800" cy="663578"/>
          </a:xfrm>
        </p:spPr>
        <p:txBody>
          <a:bodyPr vert="horz" rtlCol="0" anchor="ctr" anchorCtr="0">
            <a:normAutofit/>
          </a:bodyPr>
          <a:lstStyle/>
          <a:p>
            <a:pPr marR="0" lvl="0" indent="0" fontAlgn="auto">
              <a:spcBef>
                <a:spcPts val="0"/>
              </a:spcBef>
              <a:spcAft>
                <a:spcPts val="600"/>
              </a:spcAft>
              <a:buClrTx/>
              <a:buSzTx/>
              <a:buFontTx/>
              <a:buNone/>
              <a:tabLst/>
              <a:defRPr/>
            </a:pPr>
            <a:fld id="{B90F5A57-8277-4128-9E0F-D3B511DCDD08}" type="slidenum">
              <a:rPr lang="de-AT" i="0" u="none" strike="noStrike" cap="none" spc="0" normalizeH="0" baseline="0" noProof="0" smtClean="0">
                <a:ln>
                  <a:noFill/>
                </a:ln>
                <a:effectLst/>
                <a:uLnTx/>
                <a:uFillTx/>
              </a:rPr>
              <a:pPr marR="0" lvl="0" indent="0" fontAlgn="auto">
                <a:spcBef>
                  <a:spcPts val="0"/>
                </a:spcBef>
                <a:spcAft>
                  <a:spcPts val="600"/>
                </a:spcAft>
                <a:buClrTx/>
                <a:buSzTx/>
                <a:buFontTx/>
                <a:buNone/>
                <a:tabLst/>
                <a:defRPr/>
              </a:pPr>
              <a:t>11</a:t>
            </a:fld>
            <a:endParaRPr lang="de-AT" i="0" u="none" strike="noStrike" cap="none" spc="0" normalizeH="0" baseline="0" noProof="0">
              <a:ln>
                <a:noFill/>
              </a:ln>
              <a:effectLst/>
              <a:uLnTx/>
              <a:uFillTx/>
            </a:endParaRPr>
          </a:p>
        </p:txBody>
      </p:sp>
      <p:pic>
        <p:nvPicPr>
          <p:cNvPr id="5" name="Inhaltsplatzhalter 4"/>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tretch/>
        </p:blipFill>
        <p:spPr>
          <a:xfrm>
            <a:off x="2306321" y="0"/>
            <a:ext cx="6091934" cy="4568952"/>
          </a:xfrm>
          <a:noFill/>
        </p:spPr>
      </p:pic>
    </p:spTree>
    <p:extLst>
      <p:ext uri="{BB962C8B-B14F-4D97-AF65-F5344CB8AC3E}">
        <p14:creationId xmlns:p14="http://schemas.microsoft.com/office/powerpoint/2010/main" val="19917824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0D2256B8-9C66-3D31-9CBF-D1686E9EBBF7}"/>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24C8801E-FFB0-808F-14D9-55486403E3C5}"/>
              </a:ext>
            </a:extLst>
          </p:cNvPr>
          <p:cNvSpPr>
            <a:spLocks noGrp="1"/>
          </p:cNvSpPr>
          <p:nvPr>
            <p:ph type="title"/>
          </p:nvPr>
        </p:nvSpPr>
        <p:spPr/>
        <p:txBody>
          <a:bodyPr/>
          <a:lstStyle/>
          <a:p>
            <a:r>
              <a:rPr lang="de-DE"/>
              <a:t>Gewalt</a:t>
            </a:r>
            <a:endParaRPr lang="de-AT"/>
          </a:p>
        </p:txBody>
      </p:sp>
      <p:sp>
        <p:nvSpPr>
          <p:cNvPr id="4" name="Foliennummernplatzhalter 3">
            <a:extLst>
              <a:ext uri="{FF2B5EF4-FFF2-40B4-BE49-F238E27FC236}">
                <a16:creationId xmlns:a16="http://schemas.microsoft.com/office/drawing/2014/main" id="{C80CF137-DDE6-D0B5-8C39-F0E2D57E262E}"/>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28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12</a:t>
            </a:fld>
            <a:endParaRPr kumimoji="0" lang="de-AT" sz="28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Bildplatzhalter 6" descr="Ein Bild, das Wolke, draußen, Berg, Landschaft enthält.&#10;&#10;Automatisch generierte Beschreibung">
            <a:extLst>
              <a:ext uri="{FF2B5EF4-FFF2-40B4-BE49-F238E27FC236}">
                <a16:creationId xmlns:a16="http://schemas.microsoft.com/office/drawing/2014/main" id="{286A94BA-BF04-1DAD-E375-DF3CF6BC1A8F}"/>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9835" b="9835"/>
          <a:stretch>
            <a:fillRect/>
          </a:stretch>
        </p:blipFill>
        <p:spPr/>
      </p:pic>
    </p:spTree>
    <p:extLst>
      <p:ext uri="{BB962C8B-B14F-4D97-AF65-F5344CB8AC3E}">
        <p14:creationId xmlns:p14="http://schemas.microsoft.com/office/powerpoint/2010/main" val="1824819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b="1" dirty="0">
                <a:solidFill>
                  <a:srgbClr val="00B050"/>
                </a:solidFill>
              </a:rPr>
              <a:t>Was ist Gewalt?</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13</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endParaRPr lang="de-AT" dirty="0"/>
          </a:p>
          <a:p>
            <a:pPr marL="0" indent="0" algn="ctr">
              <a:buNone/>
            </a:pPr>
            <a:r>
              <a:rPr lang="de-DE" sz="2800" b="1" dirty="0">
                <a:solidFill>
                  <a:srgbClr val="0070C0"/>
                </a:solidFill>
              </a:rPr>
              <a:t>Sammeln Sie mit ihrer*ihrem Sitznachbar*in Schlüsselbegriffe, die Gewalt für sie charakterisieren.</a:t>
            </a:r>
          </a:p>
          <a:p>
            <a:pPr marL="0" indent="0">
              <a:buNone/>
            </a:pPr>
            <a:endParaRPr lang="de-AT" dirty="0"/>
          </a:p>
        </p:txBody>
      </p:sp>
    </p:spTree>
    <p:extLst>
      <p:ext uri="{BB962C8B-B14F-4D97-AF65-F5344CB8AC3E}">
        <p14:creationId xmlns:p14="http://schemas.microsoft.com/office/powerpoint/2010/main" val="1014200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b="1" dirty="0">
                <a:solidFill>
                  <a:srgbClr val="00B050"/>
                </a:solidFill>
              </a:rPr>
              <a:t>Was ist Gewalt?</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14</a:t>
            </a:fld>
            <a:endParaRPr lang="de-AT"/>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a:p>
          <a:p>
            <a:pPr marL="0" indent="0">
              <a:buNone/>
            </a:pPr>
            <a:endParaRPr lang="de-AT"/>
          </a:p>
          <a:p>
            <a:pPr marL="0" indent="0">
              <a:buNone/>
            </a:pPr>
            <a:r>
              <a:rPr lang="de-AT" dirty="0">
                <a:solidFill>
                  <a:srgbClr val="0070C0"/>
                </a:solidFill>
              </a:rPr>
              <a:t>„Werden Grundbedürfnisse eines Menschen und/oder seiner Umwelt beeinträchtigt, eingeschränkt oder deren Befriedung verhindert – auch durch bloße Androhung – so ist dies bereits Gewalt.“</a:t>
            </a:r>
          </a:p>
          <a:p>
            <a:pPr marL="0" indent="0">
              <a:buNone/>
            </a:pPr>
            <a:r>
              <a:rPr lang="de-AT" dirty="0">
                <a:solidFill>
                  <a:srgbClr val="0070C0"/>
                </a:solidFill>
              </a:rPr>
              <a:t>					</a:t>
            </a:r>
            <a:r>
              <a:rPr lang="de-AT" sz="2000" i="1" dirty="0">
                <a:solidFill>
                  <a:srgbClr val="0070C0"/>
                </a:solidFill>
              </a:rPr>
              <a:t>Volksanwaltschaft - OPCAT</a:t>
            </a:r>
          </a:p>
          <a:p>
            <a:pPr marL="0" indent="0">
              <a:buNone/>
            </a:pPr>
            <a:endParaRPr lang="de-AT"/>
          </a:p>
          <a:p>
            <a:pPr marL="0" indent="0">
              <a:buNone/>
            </a:pPr>
            <a:endParaRPr lang="de-AT"/>
          </a:p>
        </p:txBody>
      </p:sp>
    </p:spTree>
    <p:extLst>
      <p:ext uri="{BB962C8B-B14F-4D97-AF65-F5344CB8AC3E}">
        <p14:creationId xmlns:p14="http://schemas.microsoft.com/office/powerpoint/2010/main" val="17936881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b="1">
                <a:solidFill>
                  <a:srgbClr val="00B050"/>
                </a:solidFill>
              </a:rPr>
              <a:t>Was ist Gewalt ?</a:t>
            </a:r>
            <a:endParaRPr lang="de-AT" sz="1400" b="1">
              <a:solidFill>
                <a:srgbClr val="00B050"/>
              </a:solidFill>
            </a:endParaRPr>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15</a:t>
            </a:fld>
            <a:endParaRPr lang="de-AT"/>
          </a:p>
        </p:txBody>
      </p:sp>
      <p:sp>
        <p:nvSpPr>
          <p:cNvPr id="4" name="Inhaltsplatzhalter 3"/>
          <p:cNvSpPr>
            <a:spLocks noGrp="1"/>
          </p:cNvSpPr>
          <p:nvPr>
            <p:ph sz="quarter" idx="1"/>
          </p:nvPr>
        </p:nvSpPr>
        <p:spPr/>
        <p:txBody>
          <a:bodyPr vert="horz" lIns="91440" tIns="45720" rIns="91440" bIns="45720" anchor="t">
            <a:normAutofit/>
          </a:bodyPr>
          <a:lstStyle/>
          <a:p>
            <a:pPr>
              <a:lnSpc>
                <a:spcPct val="90000"/>
              </a:lnSpc>
            </a:pPr>
            <a:r>
              <a:rPr lang="de-DE" sz="2200">
                <a:solidFill>
                  <a:srgbClr val="0070C0"/>
                </a:solidFill>
              </a:rPr>
              <a:t>gegen den Willen einer Person</a:t>
            </a:r>
          </a:p>
          <a:p>
            <a:pPr>
              <a:lnSpc>
                <a:spcPct val="90000"/>
              </a:lnSpc>
            </a:pPr>
            <a:r>
              <a:rPr lang="de-DE" sz="2200">
                <a:solidFill>
                  <a:srgbClr val="0070C0"/>
                </a:solidFill>
              </a:rPr>
              <a:t>ohne Zustimmung</a:t>
            </a:r>
          </a:p>
          <a:p>
            <a:pPr>
              <a:lnSpc>
                <a:spcPct val="90000"/>
              </a:lnSpc>
            </a:pPr>
            <a:r>
              <a:rPr lang="de-DE" sz="2200">
                <a:solidFill>
                  <a:srgbClr val="0070C0"/>
                </a:solidFill>
              </a:rPr>
              <a:t>fügt Leid/Schaden zu</a:t>
            </a:r>
          </a:p>
          <a:p>
            <a:pPr>
              <a:lnSpc>
                <a:spcPct val="90000"/>
              </a:lnSpc>
            </a:pPr>
            <a:r>
              <a:rPr lang="de-DE" sz="2200">
                <a:solidFill>
                  <a:srgbClr val="0070C0"/>
                </a:solidFill>
              </a:rPr>
              <a:t>Absichtlich</a:t>
            </a:r>
          </a:p>
          <a:p>
            <a:pPr>
              <a:lnSpc>
                <a:spcPct val="90000"/>
              </a:lnSpc>
            </a:pPr>
            <a:r>
              <a:rPr lang="de-DE" sz="2200">
                <a:solidFill>
                  <a:srgbClr val="0070C0"/>
                </a:solidFill>
              </a:rPr>
              <a:t>Schädigungsabsicht</a:t>
            </a:r>
          </a:p>
          <a:p>
            <a:pPr>
              <a:lnSpc>
                <a:spcPct val="90000"/>
              </a:lnSpc>
            </a:pPr>
            <a:r>
              <a:rPr lang="de-DE" sz="2200">
                <a:solidFill>
                  <a:srgbClr val="0070C0"/>
                </a:solidFill>
              </a:rPr>
              <a:t>oft mit Machtgefälle verbunden</a:t>
            </a:r>
          </a:p>
          <a:p>
            <a:pPr marL="0" indent="0">
              <a:lnSpc>
                <a:spcPct val="90000"/>
              </a:lnSpc>
              <a:buNone/>
            </a:pPr>
            <a:endParaRPr lang="de-DE" sz="2200">
              <a:solidFill>
                <a:srgbClr val="0070C0"/>
              </a:solidFill>
            </a:endParaRPr>
          </a:p>
          <a:p>
            <a:pPr marL="0" indent="0">
              <a:lnSpc>
                <a:spcPct val="90000"/>
              </a:lnSpc>
              <a:buNone/>
            </a:pPr>
            <a:endParaRPr lang="de-DE" sz="2200">
              <a:solidFill>
                <a:srgbClr val="0070C0"/>
              </a:solidFill>
            </a:endParaRPr>
          </a:p>
          <a:p>
            <a:pPr marL="0" indent="0">
              <a:lnSpc>
                <a:spcPct val="90000"/>
              </a:lnSpc>
              <a:buNone/>
            </a:pPr>
            <a:endParaRPr lang="de-DE" sz="2200">
              <a:solidFill>
                <a:srgbClr val="0070C0"/>
              </a:solidFill>
            </a:endParaRPr>
          </a:p>
          <a:p>
            <a:pPr marL="0" indent="0" algn="ctr">
              <a:lnSpc>
                <a:spcPct val="90000"/>
              </a:lnSpc>
              <a:buNone/>
            </a:pPr>
            <a:r>
              <a:rPr lang="de-DE" sz="2800" b="1">
                <a:solidFill>
                  <a:srgbClr val="0070C0"/>
                </a:solidFill>
              </a:rPr>
              <a:t>Cholerische Gewalt  ------   Sadistische Gewalt</a:t>
            </a:r>
          </a:p>
          <a:p>
            <a:pPr marL="0" indent="0" algn="ctr">
              <a:lnSpc>
                <a:spcPct val="90000"/>
              </a:lnSpc>
              <a:buNone/>
            </a:pPr>
            <a:r>
              <a:rPr lang="de-DE" sz="2000">
                <a:solidFill>
                  <a:srgbClr val="0070C0"/>
                </a:solidFill>
              </a:rPr>
              <a:t>(Überforderung)                               (Machtdemonstration)</a:t>
            </a:r>
          </a:p>
          <a:p>
            <a:pPr marL="0" indent="0">
              <a:buNone/>
            </a:pPr>
            <a:endParaRPr lang="de-DE" sz="2200">
              <a:solidFill>
                <a:srgbClr val="0070C0"/>
              </a:solidFill>
            </a:endParaRPr>
          </a:p>
          <a:p>
            <a:pPr marL="0" indent="0">
              <a:buNone/>
            </a:pPr>
            <a:endParaRPr lang="de-DE"/>
          </a:p>
          <a:p>
            <a:endParaRPr lang="de-AT"/>
          </a:p>
        </p:txBody>
      </p:sp>
    </p:spTree>
    <p:extLst>
      <p:ext uri="{BB962C8B-B14F-4D97-AF65-F5344CB8AC3E}">
        <p14:creationId xmlns:p14="http://schemas.microsoft.com/office/powerpoint/2010/main" val="2660841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16</a:t>
            </a:fld>
            <a:endParaRPr lang="de-AT"/>
          </a:p>
        </p:txBody>
      </p:sp>
      <p:sp>
        <p:nvSpPr>
          <p:cNvPr id="4" name="Inhaltsplatzhalter 3"/>
          <p:cNvSpPr>
            <a:spLocks noGrp="1"/>
          </p:cNvSpPr>
          <p:nvPr>
            <p:ph sz="quarter" idx="1"/>
          </p:nvPr>
        </p:nvSpPr>
        <p:spPr>
          <a:xfrm>
            <a:off x="612648" y="1556792"/>
            <a:ext cx="8153400" cy="5257800"/>
          </a:xfrm>
        </p:spPr>
        <p:txBody>
          <a:bodyPr vert="horz" lIns="91440" tIns="45720" rIns="91440" bIns="45720" anchor="t">
            <a:noAutofit/>
          </a:bodyPr>
          <a:lstStyle/>
          <a:p>
            <a:pPr marL="0" indent="0">
              <a:buSzPct val="100000"/>
              <a:buNone/>
            </a:pPr>
            <a:r>
              <a:rPr lang="de-AT" sz="2000" b="1" dirty="0"/>
              <a:t>Personelle Gewalt </a:t>
            </a:r>
            <a:r>
              <a:rPr lang="de-AT" sz="2000" b="1" dirty="0">
                <a:solidFill>
                  <a:srgbClr val="0070C0"/>
                </a:solidFill>
              </a:rPr>
              <a:t>(aktive Handlung oder Unterlassung/Vernachlässigung):</a:t>
            </a:r>
          </a:p>
          <a:p>
            <a:pPr>
              <a:buSzPct val="100000"/>
              <a:buFont typeface="Wingdings" panose="05000000000000000000" pitchFamily="2" charset="2"/>
              <a:buChar char="Ø"/>
            </a:pPr>
            <a:r>
              <a:rPr lang="de-AT" sz="2000" b="1" dirty="0">
                <a:solidFill>
                  <a:srgbClr val="0070C0"/>
                </a:solidFill>
              </a:rPr>
              <a:t>Physische Gewalt </a:t>
            </a:r>
            <a:r>
              <a:rPr lang="de-AT" sz="2000" dirty="0">
                <a:solidFill>
                  <a:srgbClr val="0070C0"/>
                </a:solidFill>
              </a:rPr>
              <a:t>(körperlich): liegt vor, wenn eine Person einer anderen Person eine Körperverletzung zufügt oder sie an der Gesundheit schädigt - alle Formen von Misshandlungen: </a:t>
            </a:r>
            <a:r>
              <a:rPr lang="de-AT" sz="1600" dirty="0">
                <a:solidFill>
                  <a:schemeClr val="bg2">
                    <a:lumMod val="75000"/>
                  </a:schemeClr>
                </a:solidFill>
              </a:rPr>
              <a:t>z.B. schlagen, schütteln, stoßen, treten, boxen, mit Gegenständen werfen</a:t>
            </a:r>
            <a:r>
              <a:rPr lang="de-AT" sz="2000" dirty="0">
                <a:solidFill>
                  <a:schemeClr val="bg2">
                    <a:lumMod val="75000"/>
                  </a:schemeClr>
                </a:solidFill>
              </a:rPr>
              <a:t>…</a:t>
            </a:r>
          </a:p>
          <a:p>
            <a:pPr>
              <a:buSzPct val="100000"/>
              <a:buFont typeface="Wingdings" panose="05000000000000000000" pitchFamily="2" charset="2"/>
              <a:buChar char="Ø"/>
            </a:pPr>
            <a:r>
              <a:rPr lang="de-AT" sz="2000" b="1" dirty="0">
                <a:solidFill>
                  <a:srgbClr val="0070C0"/>
                </a:solidFill>
              </a:rPr>
              <a:t>Sexualisierter Gewalt: </a:t>
            </a:r>
            <a:r>
              <a:rPr lang="de-AT" sz="1800" dirty="0">
                <a:solidFill>
                  <a:srgbClr val="0070C0"/>
                </a:solidFill>
              </a:rPr>
              <a:t>alle sexuellen Handlungen, die einem Kind bzw. einer Frau oder einem Mann aufgedrängt oder aufgezwungen werden. Sie ist ein Akt der Aggression und des Machtmissbrauchs. Sexualisierte Gewalt reicht von der sexuellen Belästigung oder Vergewaltigung Erwachsener und geht bis zum sexuellen Missbrauch von Kindern. </a:t>
            </a:r>
            <a:r>
              <a:rPr lang="de-AT" sz="1100" dirty="0">
                <a:solidFill>
                  <a:srgbClr val="0070C0"/>
                </a:solidFill>
              </a:rPr>
              <a:t>(Gewaltinfo.at)</a:t>
            </a:r>
          </a:p>
          <a:p>
            <a:pPr marL="320040" lvl="1" indent="0">
              <a:buSzPct val="100000"/>
              <a:buNone/>
            </a:pPr>
            <a:r>
              <a:rPr lang="de-AT" sz="1600" dirty="0">
                <a:solidFill>
                  <a:schemeClr val="bg2">
                    <a:lumMod val="75000"/>
                  </a:schemeClr>
                </a:solidFill>
              </a:rPr>
              <a:t>Hands-On-Delikte: sexuelle Handlungen am eigenen oder fremden Körper</a:t>
            </a:r>
          </a:p>
          <a:p>
            <a:pPr marL="320040" lvl="1" indent="0">
              <a:buSzPct val="100000"/>
              <a:buNone/>
            </a:pPr>
            <a:r>
              <a:rPr lang="de-AT" sz="1600" dirty="0">
                <a:solidFill>
                  <a:schemeClr val="bg2">
                    <a:lumMod val="75000"/>
                  </a:schemeClr>
                </a:solidFill>
              </a:rPr>
              <a:t>Hands-Off-Delikte: Sexting, </a:t>
            </a:r>
            <a:r>
              <a:rPr lang="de-AT" sz="1600" dirty="0" err="1">
                <a:solidFill>
                  <a:schemeClr val="bg2">
                    <a:lumMod val="75000"/>
                  </a:schemeClr>
                </a:solidFill>
              </a:rPr>
              <a:t>Sextortion</a:t>
            </a:r>
            <a:r>
              <a:rPr lang="de-AT" sz="1600" dirty="0">
                <a:solidFill>
                  <a:schemeClr val="bg2">
                    <a:lumMod val="75000"/>
                  </a:schemeClr>
                </a:solidFill>
              </a:rPr>
              <a:t>, Grooming, Pornokonsum mit Minderjährigen, </a:t>
            </a:r>
            <a:r>
              <a:rPr lang="de-AT" sz="1600">
                <a:solidFill>
                  <a:schemeClr val="bg2">
                    <a:lumMod val="75000"/>
                  </a:schemeClr>
                </a:solidFill>
              </a:rPr>
              <a:t>Bodyshaming, sexistische Witze, Cat-Calling, </a:t>
            </a:r>
            <a:r>
              <a:rPr lang="de-AT" sz="1600">
                <a:solidFill>
                  <a:schemeClr val="bg2">
                    <a:lumMod val="75000"/>
                  </a:schemeClr>
                </a:solidFill>
                <a:latin typeface="TW Cen MT"/>
              </a:rPr>
              <a:t>Anfertigen &amp; Besitz (Betrachten, Downloaden, Weitergabe) von bildlichem sexualbezogenem Kindesmissbrauchsmaterial / bildlich sexualbezogenen Darstellungen minderjähriger Personen</a:t>
            </a:r>
          </a:p>
          <a:p>
            <a:pPr>
              <a:buSzPct val="100000"/>
              <a:buFont typeface="Wingdings" panose="05000000000000000000" pitchFamily="2" charset="2"/>
              <a:buChar char="Ø"/>
            </a:pPr>
            <a:endParaRPr lang="de-AT" sz="2000" b="1" dirty="0">
              <a:solidFill>
                <a:srgbClr val="0070C0"/>
              </a:solidFill>
            </a:endParaRP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16648878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17</a:t>
            </a:fld>
            <a:endParaRPr lang="de-AT"/>
          </a:p>
        </p:txBody>
      </p:sp>
      <p:sp>
        <p:nvSpPr>
          <p:cNvPr id="4" name="Inhaltsplatzhalter 3"/>
          <p:cNvSpPr>
            <a:spLocks noGrp="1"/>
          </p:cNvSpPr>
          <p:nvPr>
            <p:ph sz="quarter" idx="1"/>
          </p:nvPr>
        </p:nvSpPr>
        <p:spPr>
          <a:xfrm>
            <a:off x="612648" y="1556792"/>
            <a:ext cx="8153400" cy="5257800"/>
          </a:xfrm>
        </p:spPr>
        <p:txBody>
          <a:bodyPr vert="horz" lIns="91440" tIns="45720" rIns="91440" bIns="45720" anchor="t">
            <a:noAutofit/>
          </a:bodyPr>
          <a:lstStyle/>
          <a:p>
            <a:pPr>
              <a:buSzPct val="100000"/>
              <a:buFont typeface="Wingdings" panose="05000000000000000000" pitchFamily="2" charset="2"/>
              <a:buChar char="Ø"/>
            </a:pPr>
            <a:r>
              <a:rPr lang="de-AT" sz="2000" b="1" dirty="0">
                <a:solidFill>
                  <a:srgbClr val="0070C0"/>
                </a:solidFill>
              </a:rPr>
              <a:t>Psychische Gewalt </a:t>
            </a:r>
            <a:r>
              <a:rPr lang="de-AT" sz="2000" dirty="0">
                <a:solidFill>
                  <a:srgbClr val="0070C0"/>
                </a:solidFill>
              </a:rPr>
              <a:t>(seelisch, emotional): liegt vor, wenn persönliche Autorität in einer persönlichen/zwischenmenschlichen Beziehung dazu benutzt wird, die Interessen, die Integrität und das Recht auf Selbst-bestimmung einer anderen Person unangemessen zu beschränken, </a:t>
            </a:r>
            <a:r>
              <a:rPr lang="de-AT" sz="1600" dirty="0">
                <a:solidFill>
                  <a:schemeClr val="bg2">
                    <a:lumMod val="75000"/>
                  </a:schemeClr>
                </a:solidFill>
              </a:rPr>
              <a:t>z.B. durch verbale Äußerungen, Abwertungen, Nötigungen, Diffamierungen; </a:t>
            </a:r>
            <a:r>
              <a:rPr lang="de-DE" sz="1600" dirty="0">
                <a:solidFill>
                  <a:schemeClr val="bg2">
                    <a:lumMod val="75000"/>
                  </a:schemeClr>
                </a:solidFill>
              </a:rPr>
              <a:t>Einschüchterung, Bedrohung, Verspotten, </a:t>
            </a:r>
            <a:r>
              <a:rPr lang="de-DE" sz="1600" dirty="0" err="1">
                <a:solidFill>
                  <a:schemeClr val="bg2">
                    <a:lumMod val="75000"/>
                  </a:schemeClr>
                </a:solidFill>
              </a:rPr>
              <a:t>Guilt</a:t>
            </a:r>
            <a:r>
              <a:rPr lang="de-DE" sz="1600" dirty="0">
                <a:solidFill>
                  <a:schemeClr val="bg2">
                    <a:lumMod val="75000"/>
                  </a:schemeClr>
                </a:solidFill>
              </a:rPr>
              <a:t> </a:t>
            </a:r>
            <a:r>
              <a:rPr lang="de-DE" sz="1600" dirty="0" err="1">
                <a:solidFill>
                  <a:schemeClr val="bg2">
                    <a:lumMod val="75000"/>
                  </a:schemeClr>
                </a:solidFill>
              </a:rPr>
              <a:t>Tripping</a:t>
            </a:r>
            <a:r>
              <a:rPr lang="de-DE" sz="1600" dirty="0">
                <a:solidFill>
                  <a:schemeClr val="bg2">
                    <a:lumMod val="75000"/>
                  </a:schemeClr>
                </a:solidFill>
              </a:rPr>
              <a:t> …</a:t>
            </a:r>
          </a:p>
          <a:p>
            <a:pPr>
              <a:buSzPct val="100000"/>
              <a:buFont typeface="Wingdings" panose="05000000000000000000" pitchFamily="2" charset="2"/>
              <a:buChar char="Ø"/>
            </a:pPr>
            <a:r>
              <a:rPr lang="de-AT" sz="2000" b="1" dirty="0">
                <a:solidFill>
                  <a:srgbClr val="0070C0"/>
                </a:solidFill>
              </a:rPr>
              <a:t>Spirituelle Gewalt</a:t>
            </a:r>
            <a:r>
              <a:rPr lang="de-AT" sz="2000" dirty="0">
                <a:solidFill>
                  <a:srgbClr val="0070C0"/>
                </a:solidFill>
              </a:rPr>
              <a:t>:</a:t>
            </a:r>
            <a:r>
              <a:rPr lang="de-AT" sz="2000" b="1" dirty="0">
                <a:solidFill>
                  <a:srgbClr val="0070C0"/>
                </a:solidFill>
              </a:rPr>
              <a:t> </a:t>
            </a:r>
            <a:r>
              <a:rPr lang="de-AT" sz="1800" dirty="0">
                <a:solidFill>
                  <a:srgbClr val="0070C0"/>
                </a:solidFill>
              </a:rPr>
              <a:t>Spirituelle Gewalt liegt vor, wenn persönliche, geistliche oder institutionelle Autorität dazu benutzt wird, die Interessen, die Integrität und das Recht auf religiöse Selbstbestimmung einer anderen Person unangemessen zu beschränken;</a:t>
            </a:r>
            <a:r>
              <a:rPr lang="de-AT" sz="2000" dirty="0">
                <a:solidFill>
                  <a:schemeClr val="bg2">
                    <a:lumMod val="75000"/>
                  </a:schemeClr>
                </a:solidFill>
              </a:rPr>
              <a:t> </a:t>
            </a:r>
            <a:r>
              <a:rPr lang="de-AT" sz="1600" dirty="0">
                <a:solidFill>
                  <a:schemeClr val="bg2">
                    <a:lumMod val="75000"/>
                  </a:schemeClr>
                </a:solidFill>
              </a:rPr>
              <a:t>z.B. mit Gott drohen, Angst machen vor Verdammnis, Nötigung zur Einhaltung religiöser Vorschriften…</a:t>
            </a:r>
          </a:p>
          <a:p>
            <a:pPr>
              <a:buSzPct val="100000"/>
              <a:buFont typeface="Wingdings" panose="05000000000000000000" pitchFamily="2" charset="2"/>
              <a:buChar char="Ø"/>
            </a:pPr>
            <a:r>
              <a:rPr lang="de-AT" sz="2000" b="1" dirty="0">
                <a:solidFill>
                  <a:srgbClr val="0070C0"/>
                </a:solidFill>
              </a:rPr>
              <a:t>Finanzielle/ökonomische Gewalt: </a:t>
            </a:r>
            <a:r>
              <a:rPr lang="de-AT" sz="1800" dirty="0">
                <a:solidFill>
                  <a:srgbClr val="0070C0"/>
                </a:solidFill>
              </a:rPr>
              <a:t>finanzielle Ausbeutung der betroffenen Person, </a:t>
            </a:r>
            <a:r>
              <a:rPr lang="de-AT" sz="1600" dirty="0">
                <a:solidFill>
                  <a:schemeClr val="bg2">
                    <a:lumMod val="75000"/>
                  </a:schemeClr>
                </a:solidFill>
              </a:rPr>
              <a:t>z.B. Wegnahme von Taschengeld oder Ersparnissen, Versagen der Bereitstellung ausreichender Geldmittel für die Versorgung und Ernährung, Verkauf von Dingen, die der betroffenen Person gehören, altersinadäquates Bestimmen, wie viel Geld ausgegeben werden darf, Verbieten eines eigenen Kontos, Vorenthalten wichtiger Dokumente, besonders im Kontext legalen Aufenthalts, Vorenthalten von Unterhaltszahlungen etc. </a:t>
            </a:r>
            <a:r>
              <a:rPr lang="de-AT" sz="2000" b="1" dirty="0">
                <a:solidFill>
                  <a:srgbClr val="0070C0"/>
                </a:solidFill>
              </a:rPr>
              <a:t>	</a:t>
            </a:r>
            <a:endParaRPr lang="de-AT" sz="1100" dirty="0">
              <a:solidFill>
                <a:srgbClr val="0070C0"/>
              </a:solidFill>
            </a:endParaRP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3623975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000" b="1">
                <a:solidFill>
                  <a:srgbClr val="00B050"/>
                </a:solidFill>
              </a:rPr>
              <a:t>Formen von Gewalt</a:t>
            </a:r>
            <a:endParaRPr lang="de-AT" sz="30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fld id="{B90F5A57-8277-4128-9E0F-D3B511DCDD08}" type="slidenum">
              <a:rPr lang="de-AT" smtClean="0"/>
              <a:pPr/>
              <a:t>18</a:t>
            </a:fld>
            <a:endParaRPr lang="de-AT"/>
          </a:p>
        </p:txBody>
      </p:sp>
      <p:sp>
        <p:nvSpPr>
          <p:cNvPr id="4" name="Inhaltsplatzhalter 3"/>
          <p:cNvSpPr>
            <a:spLocks noGrp="1"/>
          </p:cNvSpPr>
          <p:nvPr>
            <p:ph sz="quarter" idx="1"/>
          </p:nvPr>
        </p:nvSpPr>
        <p:spPr>
          <a:xfrm>
            <a:off x="612648" y="1526824"/>
            <a:ext cx="8153400" cy="5257800"/>
          </a:xfrm>
        </p:spPr>
        <p:txBody>
          <a:bodyPr vert="horz" lIns="91440" tIns="45720" rIns="91440" bIns="45720" anchor="t">
            <a:noAutofit/>
          </a:bodyPr>
          <a:lstStyle/>
          <a:p>
            <a:pPr marL="320040" lvl="1" indent="0">
              <a:buSzPct val="100000"/>
              <a:buNone/>
            </a:pPr>
            <a:endParaRPr lang="de-AT" sz="1300" dirty="0">
              <a:solidFill>
                <a:srgbClr val="0070C0"/>
              </a:solidFill>
            </a:endParaRPr>
          </a:p>
          <a:p>
            <a:pPr marL="0" indent="0">
              <a:buSzPct val="100000"/>
              <a:buNone/>
            </a:pPr>
            <a:r>
              <a:rPr lang="de-AT" sz="2000" b="1" dirty="0"/>
              <a:t>Strukturelle Gewalt:</a:t>
            </a:r>
          </a:p>
          <a:p>
            <a:pPr marL="0" indent="0">
              <a:buSzPct val="100000"/>
              <a:buNone/>
            </a:pPr>
            <a:r>
              <a:rPr lang="de-AT" sz="1800" dirty="0">
                <a:solidFill>
                  <a:srgbClr val="0070C0"/>
                </a:solidFill>
              </a:rPr>
              <a:t>Wird die Gewalt von institutionellen oder gesellschaftlichen Strukturen bestimmt, handelt es sich um strukturelle Gewalt. „Strukturelle Gewalt weist auf ungleiche (gesellschaftliche) Verhältnisse hin, die Menschen in ihrer Entwicklung behindern oder sogar bedrohen.“ </a:t>
            </a:r>
            <a:r>
              <a:rPr lang="de-AT" sz="1100" dirty="0">
                <a:solidFill>
                  <a:srgbClr val="0070C0"/>
                </a:solidFill>
              </a:rPr>
              <a:t>(gewaltinfo.at)</a:t>
            </a:r>
          </a:p>
          <a:p>
            <a:pPr marL="0" indent="0">
              <a:buSzPct val="100000"/>
              <a:buNone/>
            </a:pPr>
            <a:r>
              <a:rPr lang="de-AT" sz="1600" dirty="0">
                <a:solidFill>
                  <a:schemeClr val="bg2">
                    <a:lumMod val="75000"/>
                  </a:schemeClr>
                </a:solidFill>
              </a:rPr>
              <a:t>z.B. inhumane Lebensbedingungen, Schlafenszeiten in Pflegeheimen,…</a:t>
            </a:r>
            <a:endParaRPr lang="de-AT" sz="1100" dirty="0">
              <a:solidFill>
                <a:srgbClr val="0070C0"/>
              </a:solidFill>
            </a:endParaRPr>
          </a:p>
          <a:p>
            <a:pPr marL="0" indent="0">
              <a:buSzPct val="100000"/>
              <a:buNone/>
            </a:pPr>
            <a:endParaRPr lang="de-AT" sz="1100" dirty="0">
              <a:solidFill>
                <a:srgbClr val="0070C0"/>
              </a:solidFill>
            </a:endParaRPr>
          </a:p>
          <a:p>
            <a:pPr marL="0" indent="0">
              <a:buSzPct val="100000"/>
              <a:buNone/>
            </a:pPr>
            <a:r>
              <a:rPr lang="de-AT" sz="2000" b="1" dirty="0"/>
              <a:t>Kulturelle Gewalt:</a:t>
            </a:r>
          </a:p>
          <a:p>
            <a:pPr marL="0" indent="0">
              <a:buSzPct val="100000"/>
              <a:buNone/>
            </a:pPr>
            <a:r>
              <a:rPr lang="de-AT" sz="1800" dirty="0">
                <a:solidFill>
                  <a:srgbClr val="0070C0"/>
                </a:solidFill>
              </a:rPr>
              <a:t>„Gewalt der Vorurteile, die innerhalb einer Kultur herrschen und das Handeln bestimmen“. </a:t>
            </a:r>
            <a:r>
              <a:rPr lang="de-AT" sz="1100" dirty="0">
                <a:solidFill>
                  <a:srgbClr val="0070C0"/>
                </a:solidFill>
              </a:rPr>
              <a:t>(Osterbrink &amp; </a:t>
            </a:r>
            <a:r>
              <a:rPr lang="de-AT" sz="1100" dirty="0" err="1">
                <a:solidFill>
                  <a:srgbClr val="0070C0"/>
                </a:solidFill>
              </a:rPr>
              <a:t>Andratsch</a:t>
            </a:r>
            <a:r>
              <a:rPr lang="de-AT" sz="1100" dirty="0">
                <a:solidFill>
                  <a:srgbClr val="0070C0"/>
                </a:solidFill>
              </a:rPr>
              <a:t>, 2015) </a:t>
            </a:r>
            <a:r>
              <a:rPr lang="de-AT" sz="1800" dirty="0">
                <a:solidFill>
                  <a:srgbClr val="0070C0"/>
                </a:solidFill>
              </a:rPr>
              <a:t>In Abgrenzung zu den beiden anderen Formen existiert Kulturelle Gewalt nur ideell. Sie legitimiert konkrete Gewalt und ist z.B. in Religion, Ideologie, Sprache, Kunst, Wissenschaft, Recht, Medien und Erziehung verankert. </a:t>
            </a:r>
          </a:p>
          <a:p>
            <a:pPr marL="0" indent="0">
              <a:buSzPct val="100000"/>
              <a:buNone/>
            </a:pPr>
            <a:r>
              <a:rPr lang="de-AT" sz="1600" dirty="0">
                <a:solidFill>
                  <a:schemeClr val="bg2">
                    <a:lumMod val="75000"/>
                  </a:schemeClr>
                </a:solidFill>
              </a:rPr>
              <a:t>z.B. generelle Akzeptanz von Gewalt, gesellschaftliche Rollenbilder (Pflicht zur gewaltsamen Erziehung der Kinder etc.), Ideologien wie Vorstellung von Herrenrasse </a:t>
            </a:r>
            <a:r>
              <a:rPr lang="de-AT" sz="1600">
                <a:solidFill>
                  <a:schemeClr val="bg2">
                    <a:lumMod val="75000"/>
                  </a:schemeClr>
                </a:solidFill>
              </a:rPr>
              <a:t>und Chauvinismus</a:t>
            </a:r>
            <a:endParaRPr lang="de-AT" sz="1600" dirty="0">
              <a:solidFill>
                <a:schemeClr val="bg2">
                  <a:lumMod val="75000"/>
                </a:schemeClr>
              </a:solidFill>
            </a:endParaRPr>
          </a:p>
          <a:p>
            <a:pPr marL="0" indent="0">
              <a:buSzPct val="100000"/>
              <a:buNone/>
            </a:pPr>
            <a:endParaRPr lang="de-AT" sz="1100" dirty="0">
              <a:solidFill>
                <a:srgbClr val="0070C0"/>
              </a:solidFill>
            </a:endParaRPr>
          </a:p>
        </p:txBody>
      </p:sp>
    </p:spTree>
    <p:extLst>
      <p:ext uri="{BB962C8B-B14F-4D97-AF65-F5344CB8AC3E}">
        <p14:creationId xmlns:p14="http://schemas.microsoft.com/office/powerpoint/2010/main" val="17156338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DE" sz="2400" b="1">
                <a:solidFill>
                  <a:srgbClr val="00B050"/>
                </a:solidFill>
              </a:rPr>
              <a:t>Wann beginnt Gewalt?</a:t>
            </a:r>
            <a:br>
              <a:rPr lang="de-DE" sz="2400" b="1">
                <a:solidFill>
                  <a:srgbClr val="00B050"/>
                </a:solidFill>
              </a:rPr>
            </a:br>
            <a:r>
              <a:rPr lang="de-DE" sz="2400" b="1">
                <a:solidFill>
                  <a:srgbClr val="00B050"/>
                </a:solidFill>
              </a:rPr>
              <a:t>Unterschiedliche Grade von Grenzverletzungen</a:t>
            </a:r>
          </a:p>
        </p:txBody>
      </p:sp>
      <p:sp>
        <p:nvSpPr>
          <p:cNvPr id="3" name="Inhaltsplatzhalter 2"/>
          <p:cNvSpPr>
            <a:spLocks noGrp="1"/>
          </p:cNvSpPr>
          <p:nvPr>
            <p:ph idx="1"/>
          </p:nvPr>
        </p:nvSpPr>
        <p:spPr>
          <a:xfrm>
            <a:off x="2123728" y="1772816"/>
            <a:ext cx="8153400" cy="4495800"/>
          </a:xfrm>
        </p:spPr>
        <p:txBody>
          <a:bodyPr/>
          <a:lstStyle/>
          <a:p>
            <a:endParaRPr lang="de-DE"/>
          </a:p>
          <a:p>
            <a:endParaRPr lang="de-DE"/>
          </a:p>
        </p:txBody>
      </p:sp>
      <p:sp>
        <p:nvSpPr>
          <p:cNvPr id="5" name="Textfeld 4"/>
          <p:cNvSpPr txBox="1"/>
          <p:nvPr/>
        </p:nvSpPr>
        <p:spPr>
          <a:xfrm>
            <a:off x="8275701" y="5661248"/>
            <a:ext cx="184731" cy="369332"/>
          </a:xfrm>
          <a:prstGeom prst="rect">
            <a:avLst/>
          </a:prstGeom>
          <a:noFill/>
        </p:spPr>
        <p:txBody>
          <a:bodyPr wrap="none" rtlCol="0">
            <a:spAutoFit/>
          </a:bodyPr>
          <a:lstStyle/>
          <a:p>
            <a:endParaRPr lang="de-AT">
              <a:solidFill>
                <a:prstClr val="black"/>
              </a:solidFill>
            </a:endParaRPr>
          </a:p>
        </p:txBody>
      </p:sp>
      <p:sp>
        <p:nvSpPr>
          <p:cNvPr id="6" name="Textfeld 5"/>
          <p:cNvSpPr txBox="1"/>
          <p:nvPr/>
        </p:nvSpPr>
        <p:spPr>
          <a:xfrm>
            <a:off x="1835696" y="2204864"/>
            <a:ext cx="2520280" cy="369332"/>
          </a:xfrm>
          <a:prstGeom prst="rect">
            <a:avLst/>
          </a:prstGeom>
          <a:noFill/>
        </p:spPr>
        <p:txBody>
          <a:bodyPr wrap="square" rtlCol="0">
            <a:spAutoFit/>
          </a:bodyPr>
          <a:lstStyle/>
          <a:p>
            <a:endParaRPr lang="de-AT">
              <a:solidFill>
                <a:sysClr val="windowText" lastClr="000000"/>
              </a:solidFill>
            </a:endParaRPr>
          </a:p>
        </p:txBody>
      </p:sp>
      <p:sp>
        <p:nvSpPr>
          <p:cNvPr id="8" name="Foliennummernplatzhalter 7"/>
          <p:cNvSpPr>
            <a:spLocks noGrp="1"/>
          </p:cNvSpPr>
          <p:nvPr>
            <p:ph type="sldNum" sz="quarter" idx="12"/>
          </p:nvPr>
        </p:nvSpPr>
        <p:spPr>
          <a:xfrm>
            <a:off x="10141" y="1268760"/>
            <a:ext cx="533400" cy="244476"/>
          </a:xfrm>
        </p:spPr>
        <p:txBody>
          <a:bodyPr>
            <a:normAutofit fontScale="85000" lnSpcReduction="20000"/>
          </a:bodyPr>
          <a:lstStyle/>
          <a:p>
            <a:fld id="{B90F5A57-8277-4128-9E0F-D3B511DCDD08}" type="slidenum">
              <a:rPr lang="de-AT" smtClean="0"/>
              <a:pPr/>
              <a:t>19</a:t>
            </a:fld>
            <a:endParaRPr lang="de-AT"/>
          </a:p>
        </p:txBody>
      </p:sp>
      <p:grpSp>
        <p:nvGrpSpPr>
          <p:cNvPr id="9" name="Gruppieren 8"/>
          <p:cNvGrpSpPr/>
          <p:nvPr/>
        </p:nvGrpSpPr>
        <p:grpSpPr>
          <a:xfrm>
            <a:off x="10141" y="980728"/>
            <a:ext cx="9133859" cy="5877272"/>
            <a:chOff x="10141" y="980728"/>
            <a:chExt cx="9133859" cy="5877272"/>
          </a:xfrm>
        </p:grpSpPr>
        <p:sp>
          <p:nvSpPr>
            <p:cNvPr id="7" name="Rechteck 6"/>
            <p:cNvSpPr/>
            <p:nvPr/>
          </p:nvSpPr>
          <p:spPr>
            <a:xfrm>
              <a:off x="10141" y="1513236"/>
              <a:ext cx="9133859" cy="5344764"/>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aphicFrame>
          <p:nvGraphicFramePr>
            <p:cNvPr id="4" name="Diagramm 3"/>
            <p:cNvGraphicFramePr/>
            <p:nvPr/>
          </p:nvGraphicFramePr>
          <p:xfrm>
            <a:off x="1655329" y="980728"/>
            <a:ext cx="6096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Abgerundetes Rechteck 8"/>
            <p:cNvSpPr txBox="1"/>
            <p:nvPr/>
          </p:nvSpPr>
          <p:spPr>
            <a:xfrm>
              <a:off x="3284285" y="4725840"/>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Grenzverletzung</a:t>
              </a:r>
            </a:p>
          </p:txBody>
        </p:sp>
        <p:sp>
          <p:nvSpPr>
            <p:cNvPr id="19" name="Gleichschenkliges Dreieck 18"/>
            <p:cNvSpPr/>
            <p:nvPr/>
          </p:nvSpPr>
          <p:spPr>
            <a:xfrm>
              <a:off x="2712286" y="1828406"/>
              <a:ext cx="4003145" cy="2708266"/>
            </a:xfrm>
            <a:prstGeom prst="triangle">
              <a:avLst>
                <a:gd name="adj" fmla="val 49754"/>
              </a:avLst>
            </a:prstGeom>
            <a:solidFill>
              <a:srgbClr val="FFC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0" name="Gleichschenkliges Dreieck 19"/>
            <p:cNvSpPr/>
            <p:nvPr/>
          </p:nvSpPr>
          <p:spPr>
            <a:xfrm>
              <a:off x="3649486" y="1803587"/>
              <a:ext cx="2142432" cy="1465930"/>
            </a:xfrm>
            <a:prstGeom prst="triangle">
              <a:avLst/>
            </a:prstGeom>
            <a:solidFill>
              <a:srgbClr val="FF0000"/>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a:lstStyle/>
            <a:p>
              <a:endParaRPr lang="de-AT"/>
            </a:p>
          </p:txBody>
        </p:sp>
        <p:sp>
          <p:nvSpPr>
            <p:cNvPr id="21" name="Abgerundetes Rechteck 8"/>
            <p:cNvSpPr txBox="1"/>
            <p:nvPr/>
          </p:nvSpPr>
          <p:spPr>
            <a:xfrm>
              <a:off x="3362341" y="3280786"/>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b="1" kern="1200">
                  <a:solidFill>
                    <a:schemeClr val="tx1"/>
                  </a:solidFill>
                </a:rPr>
                <a:t>Übergriff</a:t>
              </a:r>
            </a:p>
          </p:txBody>
        </p:sp>
        <p:sp>
          <p:nvSpPr>
            <p:cNvPr id="22" name="Abgerundetes Rechteck 8"/>
            <p:cNvSpPr txBox="1"/>
            <p:nvPr/>
          </p:nvSpPr>
          <p:spPr>
            <a:xfrm>
              <a:off x="3273464" y="2128897"/>
              <a:ext cx="2838087" cy="1206009"/>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algn="ctr" defTabSz="1066800">
                <a:lnSpc>
                  <a:spcPct val="90000"/>
                </a:lnSpc>
                <a:spcBef>
                  <a:spcPct val="0"/>
                </a:spcBef>
                <a:spcAft>
                  <a:spcPct val="35000"/>
                </a:spcAft>
              </a:pPr>
              <a:r>
                <a:rPr lang="de-DE" sz="2000" b="1">
                  <a:solidFill>
                    <a:schemeClr val="bg1"/>
                  </a:solidFill>
                </a:rPr>
                <a:t>Rechtl.</a:t>
              </a:r>
            </a:p>
            <a:p>
              <a:pPr lvl="0" algn="ctr" defTabSz="1066800">
                <a:lnSpc>
                  <a:spcPct val="90000"/>
                </a:lnSpc>
                <a:spcBef>
                  <a:spcPct val="0"/>
                </a:spcBef>
                <a:spcAft>
                  <a:spcPct val="35000"/>
                </a:spcAft>
              </a:pPr>
              <a:r>
                <a:rPr lang="de-DE" sz="2000" b="1">
                  <a:solidFill>
                    <a:schemeClr val="bg1"/>
                  </a:solidFill>
                </a:rPr>
                <a:t>relevanter </a:t>
              </a:r>
            </a:p>
            <a:p>
              <a:pPr lvl="0" algn="ctr" defTabSz="1066800">
                <a:lnSpc>
                  <a:spcPct val="90000"/>
                </a:lnSpc>
                <a:spcBef>
                  <a:spcPct val="0"/>
                </a:spcBef>
                <a:spcAft>
                  <a:spcPct val="35000"/>
                </a:spcAft>
              </a:pPr>
              <a:r>
                <a:rPr lang="de-DE" sz="2000" b="1">
                  <a:solidFill>
                    <a:schemeClr val="bg1"/>
                  </a:solidFill>
                </a:rPr>
                <a:t>Übergriff </a:t>
              </a:r>
            </a:p>
          </p:txBody>
        </p:sp>
      </p:grpSp>
    </p:spTree>
    <p:extLst>
      <p:ext uri="{BB962C8B-B14F-4D97-AF65-F5344CB8AC3E}">
        <p14:creationId xmlns:p14="http://schemas.microsoft.com/office/powerpoint/2010/main" val="505978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424DA1D-2B2D-47BD-A1C2-157C277090CB}"/>
              </a:ext>
            </a:extLst>
          </p:cNvPr>
          <p:cNvSpPr>
            <a:spLocks noGrp="1"/>
          </p:cNvSpPr>
          <p:nvPr>
            <p:ph type="title"/>
          </p:nvPr>
        </p:nvSpPr>
        <p:spPr/>
        <p:txBody>
          <a:bodyPr/>
          <a:lstStyle/>
          <a:p>
            <a:pPr algn="ctr"/>
            <a:r>
              <a:rPr lang="de-DE" sz="4400" b="1" dirty="0">
                <a:solidFill>
                  <a:srgbClr val="00B050"/>
                </a:solidFill>
              </a:rPr>
              <a:t>Indirekte Gewaltbetroffenheit</a:t>
            </a:r>
            <a:endParaRPr lang="de-AT" b="1" dirty="0">
              <a:solidFill>
                <a:srgbClr val="00B050"/>
              </a:solidFill>
            </a:endParaRPr>
          </a:p>
        </p:txBody>
      </p:sp>
      <p:sp>
        <p:nvSpPr>
          <p:cNvPr id="3" name="Foliennummernplatzhalter 2">
            <a:extLst>
              <a:ext uri="{FF2B5EF4-FFF2-40B4-BE49-F238E27FC236}">
                <a16:creationId xmlns:a16="http://schemas.microsoft.com/office/drawing/2014/main" id="{93F83F72-2502-4FA9-8AE0-9DE233D0DFA4}"/>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20</a:t>
            </a:fld>
            <a:endParaRPr kumimoji="0" lang="de-AT" sz="1400" b="1" i="0" u="none" strike="noStrike" kern="1200" cap="none" spc="0" normalizeH="0" baseline="0" noProof="0" dirty="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58DDEE6F-A3CA-4AF6-9DBB-28DF15E9CBE4}"/>
              </a:ext>
            </a:extLst>
          </p:cNvPr>
          <p:cNvSpPr>
            <a:spLocks noGrp="1"/>
          </p:cNvSpPr>
          <p:nvPr>
            <p:ph sz="quarter" idx="1"/>
          </p:nvPr>
        </p:nvSpPr>
        <p:spPr/>
        <p:txBody>
          <a:bodyPr/>
          <a:lstStyle/>
          <a:p>
            <a:pPr marL="0" indent="0">
              <a:buNone/>
            </a:pPr>
            <a:endParaRPr lang="de-DE" dirty="0"/>
          </a:p>
          <a:p>
            <a:pPr marL="0" indent="0">
              <a:buNone/>
            </a:pPr>
            <a:r>
              <a:rPr lang="de-DE" b="1" dirty="0">
                <a:solidFill>
                  <a:srgbClr val="0070C0"/>
                </a:solidFill>
              </a:rPr>
              <a:t>Zeugenschaft </a:t>
            </a:r>
            <a:r>
              <a:rPr lang="de-DE" dirty="0">
                <a:solidFill>
                  <a:srgbClr val="0070C0"/>
                </a:solidFill>
              </a:rPr>
              <a:t>bzw. indirektes </a:t>
            </a:r>
            <a:r>
              <a:rPr lang="de-DE" b="1" dirty="0">
                <a:solidFill>
                  <a:srgbClr val="0070C0"/>
                </a:solidFill>
              </a:rPr>
              <a:t>Miterleben </a:t>
            </a:r>
            <a:r>
              <a:rPr lang="de-DE" dirty="0">
                <a:solidFill>
                  <a:srgbClr val="0070C0"/>
                </a:solidFill>
              </a:rPr>
              <a:t>von Gewalt:</a:t>
            </a:r>
          </a:p>
          <a:p>
            <a:pPr marL="365760" lvl="1" indent="0">
              <a:buNone/>
            </a:pPr>
            <a:r>
              <a:rPr lang="de-DE" dirty="0">
                <a:solidFill>
                  <a:srgbClr val="0070C0"/>
                </a:solidFill>
              </a:rPr>
              <a:t>Sehen, Hören, Fühlen von physischer, psychischer und/oder sexueller Gewalt an anderen, meist Familienmitgliedern (Elternteile, Geschwister)</a:t>
            </a:r>
          </a:p>
          <a:p>
            <a:pPr lvl="1"/>
            <a:endParaRPr lang="de-DE" dirty="0">
              <a:solidFill>
                <a:srgbClr val="0070C0"/>
              </a:solidFill>
            </a:endParaRPr>
          </a:p>
          <a:p>
            <a:pPr marL="0" indent="0">
              <a:buNone/>
            </a:pPr>
            <a:r>
              <a:rPr lang="de-DE" i="1" dirty="0">
                <a:solidFill>
                  <a:srgbClr val="0070C0"/>
                </a:solidFill>
              </a:rPr>
              <a:t>„Wenn der Vater die Mutter schlägt, trifft er das Kind.“ </a:t>
            </a:r>
            <a:endParaRPr lang="de-DE" dirty="0">
              <a:solidFill>
                <a:srgbClr val="0070C0"/>
              </a:solidFill>
            </a:endParaRPr>
          </a:p>
          <a:p>
            <a:pPr marL="0" indent="0">
              <a:buNone/>
            </a:pPr>
            <a:endParaRPr lang="de-AT" dirty="0"/>
          </a:p>
        </p:txBody>
      </p:sp>
    </p:spTree>
    <p:extLst>
      <p:ext uri="{BB962C8B-B14F-4D97-AF65-F5344CB8AC3E}">
        <p14:creationId xmlns:p14="http://schemas.microsoft.com/office/powerpoint/2010/main" val="4056196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
            <a:extLst>
              <a:ext uri="{FF2B5EF4-FFF2-40B4-BE49-F238E27FC236}">
                <a16:creationId xmlns:a16="http://schemas.microsoft.com/office/drawing/2014/main" id="{A5B42F5F-FA97-7D57-FEFA-4EAE55D63C13}"/>
              </a:ext>
            </a:extLst>
          </p:cNvPr>
          <p:cNvSpPr>
            <a:spLocks noGrp="1"/>
          </p:cNvSpPr>
          <p:nvPr>
            <p:ph type="body" sz="half" idx="2"/>
          </p:nvPr>
        </p:nvSpPr>
        <p:spPr>
          <a:xfrm>
            <a:off x="1600200" y="5486400"/>
            <a:ext cx="7315200" cy="685800"/>
          </a:xfrm>
        </p:spPr>
        <p:txBody>
          <a:bodyPr/>
          <a:lstStyle/>
          <a:p>
            <a:endParaRPr lang="en-US"/>
          </a:p>
        </p:txBody>
      </p:sp>
      <p:sp>
        <p:nvSpPr>
          <p:cNvPr id="2" name="Titel 1">
            <a:extLst>
              <a:ext uri="{FF2B5EF4-FFF2-40B4-BE49-F238E27FC236}">
                <a16:creationId xmlns:a16="http://schemas.microsoft.com/office/drawing/2014/main" id="{442C8CFD-23C3-4888-A7CC-17967B565E17}"/>
              </a:ext>
            </a:extLst>
          </p:cNvPr>
          <p:cNvSpPr>
            <a:spLocks noGrp="1"/>
          </p:cNvSpPr>
          <p:nvPr>
            <p:ph type="title"/>
          </p:nvPr>
        </p:nvSpPr>
        <p:spPr>
          <a:xfrm>
            <a:off x="1600200" y="4648200"/>
            <a:ext cx="7315200" cy="685800"/>
          </a:xfrm>
        </p:spPr>
        <p:txBody>
          <a:bodyPr anchor="ctr">
            <a:normAutofit/>
          </a:bodyPr>
          <a:lstStyle/>
          <a:p>
            <a:r>
              <a:rPr lang="de-DE" b="1" dirty="0"/>
              <a:t>Prävention</a:t>
            </a:r>
            <a:endParaRPr lang="de-AT" b="1" dirty="0"/>
          </a:p>
        </p:txBody>
      </p:sp>
      <p:sp>
        <p:nvSpPr>
          <p:cNvPr id="3" name="Foliennummernplatzhalter 2">
            <a:extLst>
              <a:ext uri="{FF2B5EF4-FFF2-40B4-BE49-F238E27FC236}">
                <a16:creationId xmlns:a16="http://schemas.microsoft.com/office/drawing/2014/main" id="{C3E92811-4FA6-43D6-B27B-A899A12C6FBB}"/>
              </a:ext>
            </a:extLst>
          </p:cNvPr>
          <p:cNvSpPr>
            <a:spLocks noGrp="1"/>
          </p:cNvSpPr>
          <p:nvPr>
            <p:ph type="sldNum" sz="quarter" idx="11"/>
          </p:nvPr>
        </p:nvSpPr>
        <p:spPr>
          <a:xfrm>
            <a:off x="0" y="4667249"/>
            <a:ext cx="1447800" cy="663578"/>
          </a:xfrm>
        </p:spPr>
        <p:txBody>
          <a:bodyPr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fld id="{B90F5A57-8277-4128-9E0F-D3B511DCDD08}" type="slidenum">
              <a:rPr kumimoji="0" lang="de-AT" sz="28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de-AT" sz="2800" b="1" i="0" u="none" strike="noStrike" kern="1200" cap="none" spc="0" normalizeH="0" baseline="0" noProof="0">
              <a:ln>
                <a:noFill/>
              </a:ln>
              <a:solidFill>
                <a:srgbClr val="FFFFFF"/>
              </a:solidFill>
              <a:effectLst/>
              <a:uLnTx/>
              <a:uFillTx/>
              <a:latin typeface="Tw Cen MT"/>
              <a:ea typeface="+mn-ea"/>
              <a:cs typeface="+mn-cs"/>
            </a:endParaRPr>
          </a:p>
        </p:txBody>
      </p:sp>
      <p:pic>
        <p:nvPicPr>
          <p:cNvPr id="6" name="Inhaltsplatzhalter 5" descr="Ein Bild, das Himmel, Baum, draußen, Pflanze enthält.&#10;&#10;Automatisch generierte Beschreibung">
            <a:extLst>
              <a:ext uri="{FF2B5EF4-FFF2-40B4-BE49-F238E27FC236}">
                <a16:creationId xmlns:a16="http://schemas.microsoft.com/office/drawing/2014/main" id="{13294BA7-6716-42C2-A9B0-E8725CEC3CEE}"/>
              </a:ext>
            </a:extLst>
          </p:cNvPr>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t="9834" r="2" b="9836"/>
          <a:stretch/>
        </p:blipFill>
        <p:spPr>
          <a:xfrm>
            <a:off x="1560576" y="10"/>
            <a:ext cx="7583424" cy="4568942"/>
          </a:xfrm>
          <a:noFill/>
        </p:spPr>
      </p:pic>
    </p:spTree>
    <p:extLst>
      <p:ext uri="{BB962C8B-B14F-4D97-AF65-F5344CB8AC3E}">
        <p14:creationId xmlns:p14="http://schemas.microsoft.com/office/powerpoint/2010/main" val="37260544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7516664" cy="990600"/>
          </a:xfrm>
          <a:noFill/>
        </p:spPr>
        <p:txBody>
          <a:bodyPr>
            <a:normAutofit/>
          </a:bodyPr>
          <a:lstStyle/>
          <a:p>
            <a:pPr algn="ctr"/>
            <a:r>
              <a:rPr lang="de-DE" sz="3600" b="1">
                <a:solidFill>
                  <a:srgbClr val="00B050"/>
                </a:solidFill>
              </a:rPr>
              <a:t>Warum machen wir Prävention?</a:t>
            </a:r>
            <a:endParaRPr lang="de-AT" sz="3600" b="1">
              <a:solidFill>
                <a:srgbClr val="00B050"/>
              </a:solidFill>
            </a:endParaRPr>
          </a:p>
        </p:txBody>
      </p:sp>
      <p:sp>
        <p:nvSpPr>
          <p:cNvPr id="4" name="Inhaltsplatzhalter 3"/>
          <p:cNvSpPr>
            <a:spLocks noGrp="1"/>
          </p:cNvSpPr>
          <p:nvPr>
            <p:ph sz="quarter" idx="1"/>
          </p:nvPr>
        </p:nvSpPr>
        <p:spPr>
          <a:xfrm>
            <a:off x="533400" y="1600200"/>
            <a:ext cx="8232648" cy="4495800"/>
          </a:xfrm>
        </p:spPr>
        <p:txBody>
          <a:bodyPr>
            <a:normAutofit/>
          </a:bodyPr>
          <a:lstStyle/>
          <a:p>
            <a:pPr>
              <a:buFont typeface="Wingdings" panose="05000000000000000000" pitchFamily="2" charset="2"/>
              <a:buChar char="Ø"/>
            </a:pPr>
            <a:r>
              <a:rPr lang="de-DE" sz="2800">
                <a:solidFill>
                  <a:srgbClr val="0070C0"/>
                </a:solidFill>
              </a:rPr>
              <a:t>Verantwortung gegenüber den Menschen, die uns anvertraut sind.</a:t>
            </a:r>
          </a:p>
          <a:p>
            <a:pPr>
              <a:buFont typeface="Wingdings" panose="05000000000000000000" pitchFamily="2" charset="2"/>
              <a:buChar char="Ø"/>
            </a:pPr>
            <a:endParaRPr lang="de-DE" sz="2800">
              <a:solidFill>
                <a:srgbClr val="0070C0"/>
              </a:solidFill>
            </a:endParaRPr>
          </a:p>
          <a:p>
            <a:pPr>
              <a:buFont typeface="Wingdings" panose="05000000000000000000" pitchFamily="2" charset="2"/>
              <a:buChar char="Ø"/>
            </a:pPr>
            <a:r>
              <a:rPr lang="de-DE" sz="2800">
                <a:solidFill>
                  <a:srgbClr val="0070C0"/>
                </a:solidFill>
              </a:rPr>
              <a:t>Schutz und Entlastung der eigenen Mitarbeiter*innen</a:t>
            </a:r>
          </a:p>
          <a:p>
            <a:pPr>
              <a:buFont typeface="Wingdings" panose="05000000000000000000" pitchFamily="2" charset="2"/>
              <a:buChar char="Ø"/>
            </a:pPr>
            <a:endParaRPr lang="de-AT" sz="2800">
              <a:solidFill>
                <a:srgbClr val="0070C0"/>
              </a:solidFill>
            </a:endParaRPr>
          </a:p>
          <a:p>
            <a:pPr>
              <a:buFont typeface="Wingdings" panose="05000000000000000000" pitchFamily="2" charset="2"/>
              <a:buChar char="Ø"/>
            </a:pPr>
            <a:r>
              <a:rPr lang="de-DE" sz="2800">
                <a:solidFill>
                  <a:srgbClr val="0070C0"/>
                </a:solidFill>
              </a:rPr>
              <a:t>Sicherheit und Klarheit für die Arbeit.</a:t>
            </a:r>
          </a:p>
          <a:p>
            <a:pPr>
              <a:buFont typeface="Wingdings" panose="05000000000000000000" pitchFamily="2" charset="2"/>
              <a:buChar char="Ø"/>
            </a:pPr>
            <a:endParaRPr lang="de-DE" sz="2800">
              <a:solidFill>
                <a:srgbClr val="0070C0"/>
              </a:solidFill>
            </a:endParaRPr>
          </a:p>
          <a:p>
            <a:pPr>
              <a:buFont typeface="Wingdings" panose="05000000000000000000" pitchFamily="2" charset="2"/>
              <a:buChar char="Ø"/>
            </a:pPr>
            <a:r>
              <a:rPr lang="de-DE" sz="2800">
                <a:solidFill>
                  <a:srgbClr val="0070C0"/>
                </a:solidFill>
              </a:rPr>
              <a:t>Stärkung der eigenen Institution</a:t>
            </a: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683134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723FC4-C26F-4B42-ACD0-94D454E91807}"/>
              </a:ext>
            </a:extLst>
          </p:cNvPr>
          <p:cNvSpPr>
            <a:spLocks noGrp="1"/>
          </p:cNvSpPr>
          <p:nvPr>
            <p:ph type="title"/>
          </p:nvPr>
        </p:nvSpPr>
        <p:spPr/>
        <p:txBody>
          <a:bodyPr/>
          <a:lstStyle/>
          <a:p>
            <a:pPr algn="ctr"/>
            <a:r>
              <a:rPr lang="de-DE" sz="4400" b="1">
                <a:solidFill>
                  <a:srgbClr val="00B050"/>
                </a:solidFill>
              </a:rPr>
              <a:t>Prävention</a:t>
            </a:r>
            <a:endParaRPr lang="de-AT"/>
          </a:p>
        </p:txBody>
      </p:sp>
      <p:sp>
        <p:nvSpPr>
          <p:cNvPr id="3" name="Foliennummernplatzhalter 2">
            <a:extLst>
              <a:ext uri="{FF2B5EF4-FFF2-40B4-BE49-F238E27FC236}">
                <a16:creationId xmlns:a16="http://schemas.microsoft.com/office/drawing/2014/main" id="{61419E51-5B58-4F68-9D0F-FB177937F829}"/>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a:extLst>
              <a:ext uri="{FF2B5EF4-FFF2-40B4-BE49-F238E27FC236}">
                <a16:creationId xmlns:a16="http://schemas.microsoft.com/office/drawing/2014/main" id="{AA329E39-6602-4B08-AA8E-21E193996E27}"/>
              </a:ext>
            </a:extLst>
          </p:cNvPr>
          <p:cNvSpPr>
            <a:spLocks noGrp="1"/>
          </p:cNvSpPr>
          <p:nvPr>
            <p:ph sz="quarter" idx="1"/>
          </p:nvPr>
        </p:nvSpPr>
        <p:spPr/>
        <p:txBody>
          <a:bodyPr>
            <a:normAutofit/>
          </a:bodyPr>
          <a:lstStyle/>
          <a:p>
            <a:pPr>
              <a:buFont typeface="Wingdings" panose="05000000000000000000" pitchFamily="2" charset="2"/>
              <a:buChar char="Ø"/>
            </a:pPr>
            <a:r>
              <a:rPr lang="de-DE" sz="2800">
                <a:solidFill>
                  <a:srgbClr val="0070C0"/>
                </a:solidFill>
              </a:rPr>
              <a:t>Primärprävention:</a:t>
            </a:r>
          </a:p>
          <a:p>
            <a:pPr marL="274320" lvl="2" indent="0">
              <a:spcBef>
                <a:spcPts val="700"/>
              </a:spcBef>
              <a:buSzPct val="60000"/>
              <a:buNone/>
            </a:pPr>
            <a:r>
              <a:rPr lang="de-DE" sz="2000">
                <a:solidFill>
                  <a:srgbClr val="0070C0"/>
                </a:solidFill>
              </a:rPr>
              <a:t>Grenzüberschreitendes/übergriffiges Verhalten und Gewalt von vornherein verhindern oder gar nicht entstehen lassen</a:t>
            </a:r>
          </a:p>
          <a:p>
            <a:pPr>
              <a:buFont typeface="Wingdings" panose="05000000000000000000" pitchFamily="2" charset="2"/>
              <a:buChar char="Ø"/>
            </a:pPr>
            <a:r>
              <a:rPr lang="de-DE" sz="2800">
                <a:solidFill>
                  <a:srgbClr val="0070C0"/>
                </a:solidFill>
              </a:rPr>
              <a:t>Sekundärprävention:</a:t>
            </a:r>
          </a:p>
          <a:p>
            <a:pPr marL="274320" lvl="2" indent="0">
              <a:spcBef>
                <a:spcPts val="700"/>
              </a:spcBef>
              <a:buSzPct val="60000"/>
              <a:buNone/>
            </a:pPr>
            <a:r>
              <a:rPr lang="de-DE" sz="2000">
                <a:solidFill>
                  <a:srgbClr val="0070C0"/>
                </a:solidFill>
              </a:rPr>
              <a:t> Frühzeitig Gewalt / grenz-überschreitendes / übergriffiges Verhalten   erkennen, rechtzeitig und adäquat darauf reagieren</a:t>
            </a:r>
          </a:p>
          <a:p>
            <a:pPr>
              <a:buFont typeface="Wingdings" panose="05000000000000000000" pitchFamily="2" charset="2"/>
              <a:buChar char="Ø"/>
            </a:pPr>
            <a:r>
              <a:rPr lang="de-DE" sz="2800">
                <a:solidFill>
                  <a:srgbClr val="0070C0"/>
                </a:solidFill>
              </a:rPr>
              <a:t>Tertiärprävention: </a:t>
            </a:r>
          </a:p>
          <a:p>
            <a:pPr marL="365760" lvl="1" indent="0">
              <a:buNone/>
            </a:pPr>
            <a:r>
              <a:rPr lang="de-DE" sz="2000">
                <a:solidFill>
                  <a:srgbClr val="0070C0"/>
                </a:solidFill>
              </a:rPr>
              <a:t>Geschehene Gewalt nachbearbeiten, um zukünftige Vorfälle zu minimieren/verhindern; Betroffenen Nachsorge anbieten, Konsequenzen für Beschuldigte</a:t>
            </a:r>
            <a:endParaRPr lang="de-AT" sz="2000">
              <a:solidFill>
                <a:srgbClr val="0070C0"/>
              </a:solidFill>
            </a:endParaRPr>
          </a:p>
        </p:txBody>
      </p:sp>
    </p:spTree>
    <p:extLst>
      <p:ext uri="{BB962C8B-B14F-4D97-AF65-F5344CB8AC3E}">
        <p14:creationId xmlns:p14="http://schemas.microsoft.com/office/powerpoint/2010/main" val="2684314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24</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008442"/>
      </p:ext>
    </p:extLst>
  </p:cSld>
  <p:clrMapOvr>
    <a:masterClrMapping/>
  </p:clrMapOvr>
  <p:transition>
    <p:wedg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Stabsstelle für Prävention von Missbrauch und Gewalt</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lstStyle/>
          <a:p>
            <a:pPr>
              <a:buFont typeface="Wingdings" panose="05000000000000000000" pitchFamily="2" charset="2"/>
              <a:buChar char="Ø"/>
            </a:pPr>
            <a:r>
              <a:rPr lang="de-AT">
                <a:solidFill>
                  <a:srgbClr val="00B0F0"/>
                </a:solidFill>
              </a:rPr>
              <a:t>Bildungsarbeit </a:t>
            </a:r>
          </a:p>
          <a:p>
            <a:pPr>
              <a:buFont typeface="Wingdings" panose="05000000000000000000" pitchFamily="2" charset="2"/>
              <a:buChar char="Ø"/>
            </a:pPr>
            <a:r>
              <a:rPr lang="de-AT">
                <a:solidFill>
                  <a:srgbClr val="00B0F0"/>
                </a:solidFill>
              </a:rPr>
              <a:t>Behelfe, Leitfäden, Handbücher</a:t>
            </a:r>
          </a:p>
          <a:p>
            <a:pPr>
              <a:buFont typeface="Wingdings" panose="05000000000000000000" pitchFamily="2" charset="2"/>
              <a:buChar char="Ø"/>
            </a:pPr>
            <a:r>
              <a:rPr lang="de-AT">
                <a:solidFill>
                  <a:srgbClr val="00B0F0"/>
                </a:solidFill>
              </a:rPr>
              <a:t>Beratungen und Clearing</a:t>
            </a:r>
          </a:p>
          <a:p>
            <a:pPr>
              <a:buFont typeface="Wingdings" panose="05000000000000000000" pitchFamily="2" charset="2"/>
              <a:buChar char="Ø"/>
            </a:pPr>
            <a:r>
              <a:rPr lang="de-AT">
                <a:solidFill>
                  <a:srgbClr val="00B0F0"/>
                </a:solidFill>
              </a:rPr>
              <a:t>Kooperationen, Vernetzung</a:t>
            </a:r>
          </a:p>
          <a:p>
            <a:pPr>
              <a:buFont typeface="Wingdings" panose="05000000000000000000" pitchFamily="2" charset="2"/>
              <a:buChar char="Ø"/>
            </a:pPr>
            <a:r>
              <a:rPr lang="de-AT">
                <a:solidFill>
                  <a:srgbClr val="00B0F0"/>
                </a:solidFill>
              </a:rPr>
              <a:t>Präventionsbeauftragte in den Pfarren</a:t>
            </a:r>
          </a:p>
          <a:p>
            <a:pPr>
              <a:buFont typeface="Wingdings" panose="05000000000000000000" pitchFamily="2" charset="2"/>
              <a:buChar char="Ø"/>
            </a:pPr>
            <a:r>
              <a:rPr lang="de-AT">
                <a:solidFill>
                  <a:srgbClr val="00B0F0"/>
                </a:solidFill>
              </a:rPr>
              <a:t>Öffentlichkeitsarbeit &amp; Lobbying-Arbeit</a:t>
            </a:r>
          </a:p>
          <a:p>
            <a:pPr>
              <a:buFont typeface="Wingdings" panose="05000000000000000000" pitchFamily="2" charset="2"/>
              <a:buChar char="Ø"/>
            </a:pPr>
            <a:r>
              <a:rPr lang="de-AT">
                <a:solidFill>
                  <a:srgbClr val="00B0F0"/>
                </a:solidFill>
              </a:rPr>
              <a:t>Schutzkonzepte</a:t>
            </a:r>
          </a:p>
          <a:p>
            <a:pPr>
              <a:buFont typeface="Wingdings" panose="05000000000000000000" pitchFamily="2" charset="2"/>
              <a:buChar char="Ø"/>
            </a:pPr>
            <a:r>
              <a:rPr lang="de-AT">
                <a:solidFill>
                  <a:srgbClr val="00B0F0"/>
                </a:solidFill>
              </a:rPr>
              <a:t>Beschwerdemanagement</a:t>
            </a:r>
          </a:p>
          <a:p>
            <a:endParaRPr lang="de-AT"/>
          </a:p>
        </p:txBody>
      </p:sp>
    </p:spTree>
    <p:extLst>
      <p:ext uri="{BB962C8B-B14F-4D97-AF65-F5344CB8AC3E}">
        <p14:creationId xmlns:p14="http://schemas.microsoft.com/office/powerpoint/2010/main" val="830366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28600"/>
            <a:ext cx="8370511" cy="990600"/>
          </a:xfrm>
        </p:spPr>
        <p:txBody>
          <a:bodyPr>
            <a:noAutofit/>
          </a:bodyPr>
          <a:lstStyle/>
          <a:p>
            <a:pPr algn="ctr"/>
            <a:r>
              <a:rPr lang="de-AT" sz="3600" b="1">
                <a:solidFill>
                  <a:srgbClr val="00B050"/>
                </a:solidFill>
              </a:rPr>
              <a:t>Was können wir präventiv tun?</a:t>
            </a:r>
          </a:p>
        </p:txBody>
      </p:sp>
      <p:sp>
        <p:nvSpPr>
          <p:cNvPr id="3" name="Inhaltsplatzhalter 2"/>
          <p:cNvSpPr>
            <a:spLocks noGrp="1"/>
          </p:cNvSpPr>
          <p:nvPr>
            <p:ph sz="quarter" idx="1"/>
          </p:nvPr>
        </p:nvSpPr>
        <p:spPr>
          <a:xfrm>
            <a:off x="533400" y="1556792"/>
            <a:ext cx="8431088" cy="5112568"/>
          </a:xfrm>
        </p:spPr>
        <p:txBody>
          <a:bodyPr>
            <a:noAutofit/>
          </a:bodyPr>
          <a:lstStyle/>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Respektvoller und wertschätzender Umgang </a:t>
            </a:r>
            <a:br>
              <a:rPr lang="de-AT" sz="2400">
                <a:solidFill>
                  <a:srgbClr val="0070C0"/>
                </a:solidFill>
              </a:rPr>
            </a:br>
            <a:endParaRPr lang="de-AT" sz="160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DE">
                <a:solidFill>
                  <a:srgbClr val="0070C0"/>
                </a:solidFill>
              </a:rPr>
              <a:t>Bewusstsein, dass Gewalt auch bei uns passieren kann.</a:t>
            </a:r>
          </a:p>
          <a:p>
            <a:pPr marL="457200" lvl="1" indent="-457200">
              <a:spcBef>
                <a:spcPts val="0"/>
              </a:spcBef>
              <a:buClr>
                <a:schemeClr val="accent2"/>
              </a:buClr>
              <a:buSzPct val="60000"/>
              <a:buFont typeface="Wingdings" panose="05000000000000000000" pitchFamily="2" charset="2"/>
              <a:buChar char="Ø"/>
            </a:pPr>
            <a:endParaRPr lang="de-DE">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Bewusstsein, dass wir mit Menschen zu tun haben, die von (sexualisierter) Gewalt Betroffene sind.</a:t>
            </a:r>
            <a:br>
              <a:rPr lang="de-AT" sz="2400">
                <a:solidFill>
                  <a:srgbClr val="0070C0"/>
                </a:solidFill>
              </a:rPr>
            </a:br>
            <a:r>
              <a:rPr lang="de-AT" sz="1600">
                <a:solidFill>
                  <a:srgbClr val="0070C0"/>
                </a:solidFill>
              </a:rPr>
              <a:t> </a:t>
            </a:r>
          </a:p>
          <a:p>
            <a:pPr marL="457200" lvl="1" indent="-457200">
              <a:spcBef>
                <a:spcPts val="0"/>
              </a:spcBef>
              <a:buClr>
                <a:schemeClr val="accent2"/>
              </a:buClr>
              <a:buSzPct val="60000"/>
              <a:buFont typeface="Wingdings" panose="05000000000000000000" pitchFamily="2" charset="2"/>
              <a:buChar char="Ø"/>
            </a:pPr>
            <a:r>
              <a:rPr lang="de-DE">
                <a:solidFill>
                  <a:srgbClr val="0070C0"/>
                </a:solidFill>
              </a:rPr>
              <a:t>Transparent arbeiten!</a:t>
            </a:r>
          </a:p>
          <a:p>
            <a:pPr marL="457200" lvl="1" indent="-457200">
              <a:spcBef>
                <a:spcPts val="0"/>
              </a:spcBef>
              <a:buClr>
                <a:schemeClr val="accent2"/>
              </a:buClr>
              <a:buSzPct val="60000"/>
              <a:buFont typeface="Wingdings" panose="05000000000000000000" pitchFamily="2" charset="2"/>
              <a:buChar char="Ø"/>
            </a:pPr>
            <a:endParaRPr lang="de-DE">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Kultur des Hinsehens und Ansprechens pflegen </a:t>
            </a:r>
            <a:br>
              <a:rPr lang="de-AT">
                <a:solidFill>
                  <a:srgbClr val="0070C0"/>
                </a:solidFill>
              </a:rPr>
            </a:br>
            <a:r>
              <a:rPr lang="de-AT">
                <a:solidFill>
                  <a:srgbClr val="0070C0"/>
                </a:solidFill>
              </a:rPr>
              <a:t>- Zivilcourage zeigen</a:t>
            </a:r>
          </a:p>
          <a:p>
            <a:pPr marL="0" lvl="1" indent="0">
              <a:spcBef>
                <a:spcPts val="0"/>
              </a:spcBef>
              <a:buClr>
                <a:schemeClr val="accent2"/>
              </a:buClr>
              <a:buSzPct val="60000"/>
              <a:buNone/>
            </a:pPr>
            <a:endParaRPr lang="de-DE">
              <a:solidFill>
                <a:srgbClr val="0070C0"/>
              </a:solidFill>
            </a:endParaRPr>
          </a:p>
          <a:p>
            <a:pPr marL="274320" lvl="2" indent="0">
              <a:spcBef>
                <a:spcPts val="0"/>
              </a:spcBef>
              <a:buSzPct val="60000"/>
              <a:buNone/>
            </a:pPr>
            <a:endParaRPr lang="de-DE" sz="1600">
              <a:solidFill>
                <a:srgbClr val="0070C0"/>
              </a:solidFill>
            </a:endParaRPr>
          </a:p>
          <a:p>
            <a:pPr marL="0" lvl="1" indent="0">
              <a:spcBef>
                <a:spcPts val="0"/>
              </a:spcBef>
              <a:buClr>
                <a:schemeClr val="accent2"/>
              </a:buClr>
              <a:buSzPct val="60000"/>
              <a:buNone/>
            </a:pPr>
            <a:br>
              <a:rPr lang="de-AT" sz="2400">
                <a:solidFill>
                  <a:srgbClr val="0070C0"/>
                </a:solidFill>
              </a:rPr>
            </a:br>
            <a:endParaRPr lang="de-AT" sz="2400">
              <a:solidFill>
                <a:srgbClr val="0070C0"/>
              </a:solidFill>
            </a:endParaRPr>
          </a:p>
          <a:p>
            <a:pPr marL="0" lvl="1" indent="0">
              <a:spcBef>
                <a:spcPts val="0"/>
              </a:spcBef>
              <a:buClr>
                <a:schemeClr val="accent2"/>
              </a:buClr>
              <a:buSzPct val="60000"/>
              <a:buNone/>
            </a:pPr>
            <a:endParaRPr lang="de-AT" sz="3200">
              <a:solidFill>
                <a:srgbClr val="0070C0"/>
              </a:solidFill>
            </a:endParaRPr>
          </a:p>
          <a:p>
            <a:pPr marL="320040" lvl="1" indent="-320040">
              <a:spcBef>
                <a:spcPts val="700"/>
              </a:spcBef>
              <a:buClr>
                <a:schemeClr val="accent2"/>
              </a:buClr>
              <a:buSzPct val="60000"/>
              <a:buFont typeface="Wingdings"/>
              <a:buChar char=""/>
            </a:pPr>
            <a:endParaRPr lang="de-AT" sz="3600">
              <a:solidFill>
                <a:srgbClr val="0070C0"/>
              </a:solidFill>
            </a:endParaRPr>
          </a:p>
          <a:p>
            <a:pPr marL="0" indent="0">
              <a:buNone/>
            </a:pPr>
            <a:endParaRPr lang="de-AT" sz="3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3298502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3568" y="228600"/>
            <a:ext cx="8082479" cy="990600"/>
          </a:xfrm>
        </p:spPr>
        <p:txBody>
          <a:bodyPr>
            <a:noAutofit/>
          </a:bodyPr>
          <a:lstStyle/>
          <a:p>
            <a:pPr algn="ctr"/>
            <a:r>
              <a:rPr lang="de-AT" sz="3600" b="1">
                <a:solidFill>
                  <a:srgbClr val="00B050"/>
                </a:solidFill>
              </a:rPr>
              <a:t>Was können wir präventiv tun?</a:t>
            </a:r>
          </a:p>
        </p:txBody>
      </p:sp>
      <p:sp>
        <p:nvSpPr>
          <p:cNvPr id="3" name="Inhaltsplatzhalter 2"/>
          <p:cNvSpPr>
            <a:spLocks noGrp="1"/>
          </p:cNvSpPr>
          <p:nvPr>
            <p:ph sz="quarter" idx="1"/>
          </p:nvPr>
        </p:nvSpPr>
        <p:spPr>
          <a:xfrm>
            <a:off x="533400" y="1540023"/>
            <a:ext cx="8404420" cy="4639816"/>
          </a:xfrm>
        </p:spPr>
        <p:txBody>
          <a:bodyPr>
            <a:noAutofit/>
          </a:bodyPr>
          <a:lstStyle/>
          <a:p>
            <a:pPr marL="320040" lvl="1" indent="-320040">
              <a:spcBef>
                <a:spcPts val="0"/>
              </a:spcBef>
              <a:buClr>
                <a:schemeClr val="accent2"/>
              </a:buClr>
              <a:buSzPct val="60000"/>
              <a:buFont typeface="Wingdings"/>
              <a:buChar char=""/>
            </a:pPr>
            <a:endParaRPr lang="de-AT">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Wissen um „sensible Orte“: Alkohol, mehrtägige Veranstaltungen mit Nächtigung, Überforderung, fehlende Ausbildungen</a:t>
            </a:r>
          </a:p>
          <a:p>
            <a:pPr marL="457200" lvl="1" indent="-457200">
              <a:spcBef>
                <a:spcPts val="0"/>
              </a:spcBef>
              <a:buClr>
                <a:schemeClr val="accent2"/>
              </a:buClr>
              <a:buSzPct val="60000"/>
              <a:buFont typeface="Wingdings" panose="05000000000000000000" pitchFamily="2" charset="2"/>
              <a:buChar char="Ø"/>
            </a:pPr>
            <a:r>
              <a:rPr lang="de-AT">
                <a:solidFill>
                  <a:srgbClr val="0070C0"/>
                </a:solidFill>
              </a:rPr>
              <a:t>Besonders schutzbedürftige Personen bewusst im Blick haben:  </a:t>
            </a:r>
            <a:br>
              <a:rPr lang="de-AT">
                <a:solidFill>
                  <a:srgbClr val="0070C0"/>
                </a:solidFill>
              </a:rPr>
            </a:br>
            <a:r>
              <a:rPr lang="de-AT">
                <a:solidFill>
                  <a:srgbClr val="0070C0"/>
                </a:solidFill>
              </a:rPr>
              <a:t>Menschen mit Behinderungen, Menschen in Krisensituationen (z.B.: schwere Schicksalsschläge), Menschen mit kognitiven Beeinträchtigungen, kurzzeitige Mitarbeiter*innen (Zivildiener, Praktikant*innen)</a:t>
            </a:r>
          </a:p>
          <a:p>
            <a:pPr marL="0" lvl="1" indent="0">
              <a:spcBef>
                <a:spcPts val="0"/>
              </a:spcBef>
              <a:buClr>
                <a:schemeClr val="accent2"/>
              </a:buClr>
              <a:buSzPct val="60000"/>
              <a:buNone/>
            </a:pPr>
            <a:br>
              <a:rPr lang="de-AT">
                <a:solidFill>
                  <a:srgbClr val="0070C0"/>
                </a:solidFill>
              </a:rPr>
            </a:br>
            <a:endParaRPr lang="de-AT" sz="26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2208859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95536" y="228600"/>
            <a:ext cx="8370511" cy="990600"/>
          </a:xfrm>
        </p:spPr>
        <p:txBody>
          <a:bodyPr>
            <a:noAutofit/>
          </a:bodyPr>
          <a:lstStyle/>
          <a:p>
            <a:pPr algn="ctr"/>
            <a:r>
              <a:rPr lang="de-AT" sz="3600" b="1">
                <a:solidFill>
                  <a:srgbClr val="00B050"/>
                </a:solidFill>
              </a:rPr>
              <a:t>Was können wir präventiv tun?</a:t>
            </a:r>
          </a:p>
        </p:txBody>
      </p:sp>
      <p:sp>
        <p:nvSpPr>
          <p:cNvPr id="3" name="Inhaltsplatzhalter 2"/>
          <p:cNvSpPr>
            <a:spLocks noGrp="1"/>
          </p:cNvSpPr>
          <p:nvPr>
            <p:ph sz="quarter" idx="1"/>
          </p:nvPr>
        </p:nvSpPr>
        <p:spPr>
          <a:xfrm>
            <a:off x="533400" y="1556792"/>
            <a:ext cx="8431088" cy="5112568"/>
          </a:xfrm>
        </p:spPr>
        <p:txBody>
          <a:bodyPr>
            <a:noAutofit/>
          </a:bodyPr>
          <a:lstStyle/>
          <a:p>
            <a:pPr marL="0" lvl="1" indent="0">
              <a:spcBef>
                <a:spcPts val="0"/>
              </a:spcBef>
              <a:buClr>
                <a:schemeClr val="accent2"/>
              </a:buClr>
              <a:buSzPct val="60000"/>
              <a:buNone/>
            </a:pPr>
            <a:endParaRPr lang="de-AT" dirty="0">
              <a:solidFill>
                <a:srgbClr val="0070C0"/>
              </a:solidFill>
            </a:endParaRPr>
          </a:p>
          <a:p>
            <a:pPr marL="457200" lvl="1" indent="-457200">
              <a:spcBef>
                <a:spcPts val="0"/>
              </a:spcBef>
              <a:buClr>
                <a:schemeClr val="accent2"/>
              </a:buClr>
              <a:buSzPct val="60000"/>
              <a:buFont typeface="Wingdings" panose="05000000000000000000" pitchFamily="2" charset="2"/>
              <a:buChar char="Ø"/>
            </a:pPr>
            <a:r>
              <a:rPr lang="de-AT" dirty="0">
                <a:solidFill>
                  <a:srgbClr val="0070C0"/>
                </a:solidFill>
              </a:rPr>
              <a:t>Schutzkonzept/Präventionskonzept für Veranstaltungen erstellen:</a:t>
            </a:r>
          </a:p>
          <a:p>
            <a:pPr marL="457200" lvl="1" indent="-457200">
              <a:spcBef>
                <a:spcPts val="0"/>
              </a:spcBef>
              <a:buClr>
                <a:schemeClr val="accent2"/>
              </a:buClr>
              <a:buSzPct val="60000"/>
              <a:buFont typeface="Wingdings" panose="05000000000000000000" pitchFamily="2" charset="2"/>
              <a:buChar char="Ø"/>
            </a:pPr>
            <a:endParaRPr lang="de-AT" dirty="0">
              <a:solidFill>
                <a:srgbClr val="0070C0"/>
              </a:solidFill>
            </a:endParaRPr>
          </a:p>
          <a:p>
            <a:pPr marL="731520" lvl="2" indent="-457200">
              <a:spcBef>
                <a:spcPts val="0"/>
              </a:spcBef>
              <a:buSzPct val="60000"/>
              <a:buFont typeface="Wingdings" panose="05000000000000000000" pitchFamily="2" charset="2"/>
              <a:buChar char="Ø"/>
            </a:pPr>
            <a:r>
              <a:rPr lang="de-AT" dirty="0">
                <a:solidFill>
                  <a:srgbClr val="0070C0"/>
                </a:solidFill>
              </a:rPr>
              <a:t>Auswahl von Mitarbeiter*innen &amp; deren Fort- und Weiterbildungen (inkl. Verpflichtungserklärung und Strafregisterauszug)</a:t>
            </a:r>
          </a:p>
          <a:p>
            <a:pPr marL="274320" lvl="2" indent="0">
              <a:spcBef>
                <a:spcPts val="0"/>
              </a:spcBef>
              <a:buSzPct val="60000"/>
              <a:buNone/>
            </a:pPr>
            <a:endParaRPr lang="de-AT" dirty="0">
              <a:solidFill>
                <a:srgbClr val="0070C0"/>
              </a:solidFill>
            </a:endParaRPr>
          </a:p>
          <a:p>
            <a:pPr marL="731520" lvl="2" indent="-457200">
              <a:spcBef>
                <a:spcPts val="0"/>
              </a:spcBef>
              <a:buSzPct val="60000"/>
              <a:buFont typeface="Wingdings" panose="05000000000000000000" pitchFamily="2" charset="2"/>
              <a:buChar char="Ø"/>
            </a:pPr>
            <a:r>
              <a:rPr lang="de-AT" dirty="0">
                <a:solidFill>
                  <a:srgbClr val="0070C0"/>
                </a:solidFill>
              </a:rPr>
              <a:t>Verhaltensrichtlinien der Rahmenordnung umsetzen</a:t>
            </a:r>
          </a:p>
          <a:p>
            <a:pPr marL="731520" lvl="2" indent="-457200">
              <a:spcBef>
                <a:spcPts val="0"/>
              </a:spcBef>
              <a:buSzPct val="60000"/>
              <a:buFont typeface="Wingdings" panose="05000000000000000000" pitchFamily="2" charset="2"/>
              <a:buChar char="Ø"/>
            </a:pPr>
            <a:endParaRPr lang="de-AT" dirty="0">
              <a:solidFill>
                <a:srgbClr val="0070C0"/>
              </a:solidFill>
            </a:endParaRPr>
          </a:p>
          <a:p>
            <a:pPr marL="731520" lvl="2" indent="-457200">
              <a:spcBef>
                <a:spcPts val="0"/>
              </a:spcBef>
              <a:buSzPct val="60000"/>
              <a:buFont typeface="Wingdings" panose="05000000000000000000" pitchFamily="2" charset="2"/>
              <a:buChar char="Ø"/>
            </a:pPr>
            <a:r>
              <a:rPr lang="de-AT" dirty="0">
                <a:solidFill>
                  <a:srgbClr val="0070C0"/>
                </a:solidFill>
              </a:rPr>
              <a:t>Beschwerdemanagement</a:t>
            </a:r>
          </a:p>
          <a:p>
            <a:pPr marL="731520" lvl="2" indent="-457200">
              <a:spcBef>
                <a:spcPts val="0"/>
              </a:spcBef>
              <a:buSzPct val="60000"/>
              <a:buFont typeface="Wingdings" panose="05000000000000000000" pitchFamily="2" charset="2"/>
              <a:buChar char="Ø"/>
            </a:pPr>
            <a:endParaRPr lang="de-AT" dirty="0">
              <a:solidFill>
                <a:srgbClr val="0070C0"/>
              </a:solidFill>
            </a:endParaRPr>
          </a:p>
          <a:p>
            <a:pPr marL="731520" lvl="2" indent="-457200">
              <a:spcBef>
                <a:spcPts val="0"/>
              </a:spcBef>
              <a:buSzPct val="60000"/>
              <a:buFont typeface="Wingdings" panose="05000000000000000000" pitchFamily="2" charset="2"/>
              <a:buChar char="Ø"/>
            </a:pPr>
            <a:r>
              <a:rPr lang="de-AT" dirty="0">
                <a:solidFill>
                  <a:srgbClr val="0070C0"/>
                </a:solidFill>
              </a:rPr>
              <a:t>Partizipation</a:t>
            </a:r>
          </a:p>
          <a:p>
            <a:pPr marL="731520" lvl="2" indent="-457200">
              <a:spcBef>
                <a:spcPts val="0"/>
              </a:spcBef>
              <a:buSzPct val="60000"/>
              <a:buFont typeface="Wingdings" panose="05000000000000000000" pitchFamily="2" charset="2"/>
              <a:buChar char="Ø"/>
            </a:pPr>
            <a:endParaRPr lang="de-DE" dirty="0">
              <a:solidFill>
                <a:srgbClr val="0070C0"/>
              </a:solidFill>
            </a:endParaRPr>
          </a:p>
          <a:p>
            <a:pPr marL="320040" lvl="1" indent="-320040">
              <a:spcBef>
                <a:spcPts val="0"/>
              </a:spcBef>
              <a:buClr>
                <a:schemeClr val="accent2"/>
              </a:buClr>
              <a:buSzPct val="60000"/>
              <a:buFont typeface="Wingdings"/>
              <a:buChar char=""/>
            </a:pPr>
            <a:endParaRPr lang="de-DE" dirty="0">
              <a:solidFill>
                <a:srgbClr val="0070C0"/>
              </a:solidFill>
            </a:endParaRPr>
          </a:p>
          <a:p>
            <a:pPr marL="274320" lvl="2" indent="0">
              <a:spcBef>
                <a:spcPts val="0"/>
              </a:spcBef>
              <a:buSzPct val="60000"/>
              <a:buNone/>
            </a:pPr>
            <a:endParaRPr lang="de-DE" sz="1600" dirty="0">
              <a:solidFill>
                <a:srgbClr val="0070C0"/>
              </a:solidFill>
            </a:endParaRPr>
          </a:p>
          <a:p>
            <a:pPr marL="0" lvl="1" indent="0">
              <a:spcBef>
                <a:spcPts val="0"/>
              </a:spcBef>
              <a:buClr>
                <a:schemeClr val="accent2"/>
              </a:buClr>
              <a:buSzPct val="60000"/>
              <a:buNone/>
            </a:pPr>
            <a:br>
              <a:rPr lang="de-AT" sz="2400" dirty="0">
                <a:solidFill>
                  <a:srgbClr val="0070C0"/>
                </a:solidFill>
              </a:rPr>
            </a:br>
            <a:endParaRPr lang="de-AT" sz="2400" dirty="0">
              <a:solidFill>
                <a:srgbClr val="0070C0"/>
              </a:solidFill>
            </a:endParaRPr>
          </a:p>
          <a:p>
            <a:pPr marL="0" lvl="1" indent="0">
              <a:spcBef>
                <a:spcPts val="0"/>
              </a:spcBef>
              <a:buClr>
                <a:schemeClr val="accent2"/>
              </a:buClr>
              <a:buSzPct val="60000"/>
              <a:buNone/>
            </a:pPr>
            <a:endParaRPr lang="de-AT" sz="3200" dirty="0">
              <a:solidFill>
                <a:srgbClr val="0070C0"/>
              </a:solidFill>
            </a:endParaRPr>
          </a:p>
          <a:p>
            <a:pPr marL="320040" lvl="1" indent="-320040">
              <a:spcBef>
                <a:spcPts val="700"/>
              </a:spcBef>
              <a:buClr>
                <a:schemeClr val="accent2"/>
              </a:buClr>
              <a:buSzPct val="60000"/>
              <a:buFont typeface="Wingdings"/>
              <a:buChar char=""/>
            </a:pPr>
            <a:endParaRPr lang="de-AT" sz="3600" dirty="0">
              <a:solidFill>
                <a:srgbClr val="0070C0"/>
              </a:solidFill>
            </a:endParaRPr>
          </a:p>
          <a:p>
            <a:pPr marL="0" indent="0">
              <a:buNone/>
            </a:pPr>
            <a:endParaRPr lang="de-AT" sz="36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Grafik 6"/>
          <p:cNvPicPr>
            <a:picLocks noChangeAspect="1"/>
          </p:cNvPicPr>
          <p:nvPr/>
        </p:nvPicPr>
        <p:blipFill rotWithShape="1">
          <a:blip r:embed="rId3" cstate="print">
            <a:extLst>
              <a:ext uri="{28A0092B-C50C-407E-A947-70E740481C1C}">
                <a14:useLocalDpi xmlns:a14="http://schemas.microsoft.com/office/drawing/2010/main" val="0"/>
              </a:ext>
            </a:extLst>
          </a:blip>
          <a:srcRect r="42913" b="24373"/>
          <a:stretch/>
        </p:blipFill>
        <p:spPr>
          <a:xfrm>
            <a:off x="150148" y="459662"/>
            <a:ext cx="1435245" cy="759538"/>
          </a:xfrm>
          <a:prstGeom prst="rect">
            <a:avLst/>
          </a:prstGeom>
        </p:spPr>
      </p:pic>
    </p:spTree>
    <p:extLst>
      <p:ext uri="{BB962C8B-B14F-4D97-AF65-F5344CB8AC3E}">
        <p14:creationId xmlns:p14="http://schemas.microsoft.com/office/powerpoint/2010/main" val="11855506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600" b="1">
                <a:solidFill>
                  <a:srgbClr val="00B050"/>
                </a:solidFill>
              </a:rPr>
              <a:t>Schutzkonzepte</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p:txBody>
          <a:bodyPr/>
          <a:lstStyle/>
          <a:p>
            <a:pPr marL="320040" lvl="1" indent="-320040">
              <a:spcBef>
                <a:spcPts val="0"/>
              </a:spcBef>
              <a:buClr>
                <a:srgbClr val="00B0F0"/>
              </a:buClr>
              <a:buSzPct val="60000"/>
              <a:buFont typeface="Wingdings"/>
              <a:buChar char=""/>
            </a:pPr>
            <a:r>
              <a:rPr lang="de-DE">
                <a:solidFill>
                  <a:srgbClr val="0070C0"/>
                </a:solidFill>
              </a:rPr>
              <a:t>Ein Schutzkonzept ist ein für die Organisation passendes System von Maßnahmen zum besseren Schutz von Kindern und anderen vulnerablen Personen vor Gewalt. </a:t>
            </a:r>
          </a:p>
          <a:p>
            <a:pPr marL="0" lvl="1" indent="0">
              <a:spcBef>
                <a:spcPts val="0"/>
              </a:spcBef>
              <a:buClr>
                <a:srgbClr val="00B0F0"/>
              </a:buClr>
              <a:buSzPct val="60000"/>
              <a:buNone/>
            </a:pPr>
            <a:endParaRPr lang="de-DE">
              <a:solidFill>
                <a:srgbClr val="0070C0"/>
              </a:solidFill>
            </a:endParaRPr>
          </a:p>
          <a:p>
            <a:pPr marL="320040" lvl="1" indent="-320040">
              <a:spcBef>
                <a:spcPts val="0"/>
              </a:spcBef>
              <a:buClr>
                <a:srgbClr val="00B0F0"/>
              </a:buClr>
              <a:buSzPct val="60000"/>
              <a:buFont typeface="Wingdings"/>
              <a:buChar char=""/>
            </a:pPr>
            <a:r>
              <a:rPr lang="de-DE">
                <a:solidFill>
                  <a:srgbClr val="0070C0"/>
                </a:solidFill>
              </a:rPr>
              <a:t>Es wird innerhalb der Organisation unter Beteiligung der Mitarbeitenden und Betroffenen (Kinder, Jugendliche, Eltern, andere vulnerable Personen) selbst erarbeitet und im Alltag angewendet.</a:t>
            </a:r>
          </a:p>
          <a:p>
            <a:pPr marL="0" indent="0">
              <a:buNone/>
            </a:pPr>
            <a:r>
              <a:rPr lang="de-DE" sz="1800" i="1">
                <a:solidFill>
                  <a:srgbClr val="0070C0"/>
                </a:solidFill>
              </a:rPr>
              <a:t>						(Oppermann et al., 2018)</a:t>
            </a:r>
            <a:endParaRPr lang="de-DE" sz="1800">
              <a:solidFill>
                <a:srgbClr val="0070C0"/>
              </a:solidFill>
            </a:endParaRPr>
          </a:p>
        </p:txBody>
      </p:sp>
    </p:spTree>
    <p:extLst>
      <p:ext uri="{BB962C8B-B14F-4D97-AF65-F5344CB8AC3E}">
        <p14:creationId xmlns:p14="http://schemas.microsoft.com/office/powerpoint/2010/main" val="31550644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pPr algn="ctr"/>
            <a:r>
              <a:rPr lang="de-DE" sz="3600" b="1">
                <a:solidFill>
                  <a:srgbClr val="00B050"/>
                </a:solidFill>
              </a:rPr>
              <a:t>Schutzkonzepte - Inhalte</a:t>
            </a:r>
            <a:endParaRPr lang="de-AT" sz="3600" b="1">
              <a:solidFill>
                <a:srgbClr val="00B05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Inhaltsplatzhalter 3"/>
          <p:cNvSpPr>
            <a:spLocks noGrp="1"/>
          </p:cNvSpPr>
          <p:nvPr>
            <p:ph sz="quarter" idx="1"/>
          </p:nvPr>
        </p:nvSpPr>
        <p:spPr>
          <a:xfrm>
            <a:off x="612648" y="1600200"/>
            <a:ext cx="8153400" cy="5069160"/>
          </a:xfrm>
        </p:spPr>
        <p:txBody>
          <a:bodyPr>
            <a:normAutofit fontScale="92500" lnSpcReduction="20000"/>
          </a:bodyPr>
          <a:lstStyle/>
          <a:p>
            <a:pPr marL="0" lvl="1" indent="0">
              <a:spcBef>
                <a:spcPts val="0"/>
              </a:spcBef>
              <a:buClr>
                <a:srgbClr val="00B0F0"/>
              </a:buClr>
              <a:buSzPct val="60000"/>
              <a:buNone/>
            </a:pPr>
            <a:endParaRPr lang="de-DE" sz="1800" i="1">
              <a:solidFill>
                <a:srgbClr val="0070C0"/>
              </a:solidFill>
            </a:endParaRPr>
          </a:p>
          <a:p>
            <a:pPr marL="0" indent="0" algn="ctr">
              <a:buNone/>
            </a:pPr>
            <a:r>
              <a:rPr lang="de-AT" b="1">
                <a:solidFill>
                  <a:srgbClr val="0070C0"/>
                </a:solidFill>
              </a:rPr>
              <a:t>Schutzanalyse </a:t>
            </a:r>
            <a:r>
              <a:rPr lang="de-AT" sz="2200" b="1">
                <a:solidFill>
                  <a:srgbClr val="0070C0"/>
                </a:solidFill>
              </a:rPr>
              <a:t>(</a:t>
            </a:r>
            <a:r>
              <a:rPr lang="de-AT" sz="2200">
                <a:solidFill>
                  <a:srgbClr val="0070C0"/>
                </a:solidFill>
              </a:rPr>
              <a:t>RL, LL, interne Leitbilder usw.) </a:t>
            </a:r>
            <a:r>
              <a:rPr lang="de-AT" b="1">
                <a:solidFill>
                  <a:srgbClr val="0070C0"/>
                </a:solidFill>
              </a:rPr>
              <a:t>und Risikoanalyse</a:t>
            </a:r>
            <a:endParaRPr lang="de-AT">
              <a:solidFill>
                <a:srgbClr val="0070C0"/>
              </a:solidFill>
            </a:endParaRPr>
          </a:p>
          <a:p>
            <a:pPr marL="0" indent="0" algn="ctr">
              <a:buNone/>
            </a:pPr>
            <a:r>
              <a:rPr lang="de-AT">
                <a:solidFill>
                  <a:srgbClr val="0070C0"/>
                </a:solidFill>
              </a:rPr>
              <a:t>↓</a:t>
            </a:r>
          </a:p>
          <a:p>
            <a:pPr marL="0" indent="0" algn="ctr">
              <a:buNone/>
            </a:pPr>
            <a:r>
              <a:rPr lang="de-AT" b="1">
                <a:solidFill>
                  <a:srgbClr val="0070C0"/>
                </a:solidFill>
              </a:rPr>
              <a:t>Institutionelles Schutzkonzept:</a:t>
            </a:r>
            <a:endParaRPr lang="de-AT">
              <a:solidFill>
                <a:srgbClr val="0070C0"/>
              </a:solidFill>
            </a:endParaRPr>
          </a:p>
          <a:p>
            <a:pPr marL="0" indent="0" algn="ctr">
              <a:buNone/>
            </a:pPr>
            <a:r>
              <a:rPr lang="de-AT">
                <a:solidFill>
                  <a:srgbClr val="0070C0"/>
                </a:solidFill>
              </a:rPr>
              <a:t>Personalauswahl und -entwicklung</a:t>
            </a:r>
          </a:p>
          <a:p>
            <a:pPr marL="0" indent="0" algn="ctr">
              <a:buNone/>
            </a:pPr>
            <a:r>
              <a:rPr lang="de-AT">
                <a:solidFill>
                  <a:srgbClr val="0070C0"/>
                </a:solidFill>
              </a:rPr>
              <a:t>Verhaltensleitlinien</a:t>
            </a:r>
          </a:p>
          <a:p>
            <a:pPr marL="0" indent="0" algn="ctr">
              <a:buNone/>
            </a:pPr>
            <a:r>
              <a:rPr lang="de-AT">
                <a:solidFill>
                  <a:srgbClr val="0070C0"/>
                </a:solidFill>
              </a:rPr>
              <a:t>Beschwerdemanagement</a:t>
            </a:r>
          </a:p>
          <a:p>
            <a:pPr marL="0" indent="0" algn="ctr">
              <a:buNone/>
            </a:pPr>
            <a:r>
              <a:rPr lang="de-AT">
                <a:solidFill>
                  <a:srgbClr val="0070C0"/>
                </a:solidFill>
              </a:rPr>
              <a:t>Interventionsplan/Fallmanagement</a:t>
            </a:r>
          </a:p>
          <a:p>
            <a:pPr marL="0" indent="0" algn="ctr">
              <a:buNone/>
            </a:pPr>
            <a:r>
              <a:rPr lang="de-AT">
                <a:solidFill>
                  <a:srgbClr val="0070C0"/>
                </a:solidFill>
              </a:rPr>
              <a:t>Partizipationselemente von vulnerablen Personen</a:t>
            </a:r>
          </a:p>
          <a:p>
            <a:pPr marL="0" indent="0" algn="ctr">
              <a:buNone/>
            </a:pPr>
            <a:r>
              <a:rPr lang="de-AT">
                <a:solidFill>
                  <a:srgbClr val="0070C0"/>
                </a:solidFill>
              </a:rPr>
              <a:t>Dokumentation &amp; Weiterentwicklung</a:t>
            </a:r>
          </a:p>
          <a:p>
            <a:pPr marL="0" indent="0" algn="ctr">
              <a:buNone/>
            </a:pPr>
            <a:endParaRPr lang="de-AT">
              <a:solidFill>
                <a:srgbClr val="0070C0"/>
              </a:solidFill>
            </a:endParaRPr>
          </a:p>
          <a:p>
            <a:pPr marL="0" indent="0" algn="ctr">
              <a:buNone/>
            </a:pPr>
            <a:r>
              <a:rPr lang="de-AT" sz="1300">
                <a:solidFill>
                  <a:srgbClr val="0070C0"/>
                </a:solidFill>
              </a:rPr>
              <a:t>https://www.schutzkonzepte.at/ueber-schutzkonzepte/</a:t>
            </a:r>
          </a:p>
          <a:p>
            <a:pPr marL="0" lvl="1" indent="0">
              <a:spcBef>
                <a:spcPts val="0"/>
              </a:spcBef>
              <a:buClr>
                <a:srgbClr val="00B0F0"/>
              </a:buClr>
              <a:buSzPct val="60000"/>
              <a:buNone/>
            </a:pPr>
            <a:endParaRPr lang="de-DE" sz="1800">
              <a:solidFill>
                <a:srgbClr val="0070C0"/>
              </a:solidFill>
            </a:endParaRPr>
          </a:p>
        </p:txBody>
      </p:sp>
    </p:spTree>
    <p:extLst>
      <p:ext uri="{BB962C8B-B14F-4D97-AF65-F5344CB8AC3E}">
        <p14:creationId xmlns:p14="http://schemas.microsoft.com/office/powerpoint/2010/main" val="41916671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ine Ecke des Rechtecks abrunden 4"/>
          <p:cNvSpPr/>
          <p:nvPr/>
        </p:nvSpPr>
        <p:spPr>
          <a:xfrm>
            <a:off x="3480761" y="3358408"/>
            <a:ext cx="1913856" cy="2734888"/>
          </a:xfrm>
          <a:prstGeom prst="round1Rect">
            <a:avLst>
              <a:gd name="adj" fmla="val 387"/>
            </a:avLst>
          </a:prstGeom>
          <a:solidFill>
            <a:schemeClr val="accent1">
              <a:lumMod val="40000"/>
              <a:lumOff val="60000"/>
            </a:schemeClr>
          </a:solidFill>
          <a:effectLst/>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700" b="1" i="0" u="none" strike="noStrike" kern="1200" cap="none" spc="0" normalizeH="0" baseline="0" noProof="0">
                <a:ln>
                  <a:noFill/>
                </a:ln>
                <a:solidFill>
                  <a:prstClr val="black"/>
                </a:solidFill>
                <a:effectLst/>
                <a:uLnTx/>
                <a:uFillTx/>
                <a:latin typeface="Calibri"/>
                <a:ea typeface="+mn-ea"/>
                <a:cs typeface="+mn-cs"/>
              </a:rPr>
              <a:t>Mitarbeiter*innen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400" b="0" i="0" u="none" strike="noStrike" kern="1200" cap="none" spc="0" normalizeH="0" baseline="0" noProof="0">
              <a:ln>
                <a:noFill/>
              </a:ln>
              <a:solidFill>
                <a:prstClr val="black"/>
              </a:solidFill>
              <a:effectLst/>
              <a:uLnTx/>
              <a:uFillTx/>
              <a:latin typeface="Calibri"/>
              <a:ea typeface="+mn-ea"/>
              <a:cs typeface="+mn-cs"/>
            </a:endParaRPr>
          </a:p>
        </p:txBody>
      </p:sp>
      <p:pic>
        <p:nvPicPr>
          <p:cNvPr id="24" name="Grafik 23" descr="Datei:Strichmännchen.svg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0088" y="3882043"/>
            <a:ext cx="1957460" cy="2766322"/>
          </a:xfrm>
          <a:prstGeom prst="rect">
            <a:avLst/>
          </a:prstGeom>
        </p:spPr>
      </p:pic>
      <p:sp>
        <p:nvSpPr>
          <p:cNvPr id="4" name="Gleichschenkliges Dreieck 3"/>
          <p:cNvSpPr/>
          <p:nvPr/>
        </p:nvSpPr>
        <p:spPr>
          <a:xfrm>
            <a:off x="1043608" y="642502"/>
            <a:ext cx="6990420" cy="1369568"/>
          </a:xfrm>
          <a:prstGeom prst="triangle">
            <a:avLst/>
          </a:prstGeom>
          <a:solidFill>
            <a:schemeClr val="accent1">
              <a:lumMod val="40000"/>
              <a:lumOff val="60000"/>
            </a:schemeClr>
          </a:solidFill>
          <a:ln>
            <a:solidFill>
              <a:srgbClr val="C00000"/>
            </a:solidFill>
          </a:ln>
        </p:spPr>
        <p:style>
          <a:lnRef idx="1">
            <a:schemeClr val="accent3"/>
          </a:lnRef>
          <a:fillRef idx="2">
            <a:schemeClr val="accent3"/>
          </a:fillRef>
          <a:effectRef idx="1">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prstClr val="black"/>
                </a:solidFill>
                <a:effectLst/>
                <a:uLnTx/>
                <a:uFillTx/>
                <a:latin typeface="Calibri"/>
                <a:ea typeface="+mn-ea"/>
                <a:cs typeface="+mn-cs"/>
              </a:rPr>
              <a:t>Rahmenordnung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Kultur der Achtsamkeit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und Verantwortung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AT"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Rechteck 8"/>
          <p:cNvSpPr/>
          <p:nvPr/>
        </p:nvSpPr>
        <p:spPr>
          <a:xfrm>
            <a:off x="1043608" y="3356992"/>
            <a:ext cx="2448272" cy="970692"/>
          </a:xfrm>
          <a:prstGeom prst="rect">
            <a:avLst/>
          </a:prstGeom>
          <a:solidFill>
            <a:schemeClr val="accent1">
              <a:lumMod val="75000"/>
            </a:schemeClr>
          </a:solidFill>
          <a:ln>
            <a:solidFill>
              <a:schemeClr val="bg1">
                <a:lumMod val="6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Aufarbeitung vergangener Vorkommnisse</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hteck 14"/>
          <p:cNvSpPr/>
          <p:nvPr/>
        </p:nvSpPr>
        <p:spPr>
          <a:xfrm>
            <a:off x="1043608" y="4329100"/>
            <a:ext cx="2448272" cy="936104"/>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Verhaltenscodex, Standards,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Erlass, Verpflichtungserklärung</a:t>
            </a:r>
          </a:p>
        </p:txBody>
      </p:sp>
      <p:sp>
        <p:nvSpPr>
          <p:cNvPr id="16" name="Rechteck 15"/>
          <p:cNvSpPr/>
          <p:nvPr/>
        </p:nvSpPr>
        <p:spPr>
          <a:xfrm>
            <a:off x="5405736" y="4330916"/>
            <a:ext cx="2628292" cy="900807"/>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Kontakt zu Beratungsstelle</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7" name="Rechteck 16"/>
          <p:cNvSpPr/>
          <p:nvPr/>
        </p:nvSpPr>
        <p:spPr>
          <a:xfrm>
            <a:off x="5405736" y="3356284"/>
            <a:ext cx="2628292" cy="971400"/>
          </a:xfrm>
          <a:prstGeom prst="rect">
            <a:avLst/>
          </a:prstGeom>
          <a:solidFill>
            <a:schemeClr val="accent1">
              <a:lumMod val="75000"/>
            </a:schemeClr>
          </a:solidFill>
          <a:ln>
            <a:solidFill>
              <a:schemeClr val="bg1">
                <a:lumMod val="6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Präventionsbeauftragte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in Pfarren</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hteck 17"/>
          <p:cNvSpPr/>
          <p:nvPr/>
        </p:nvSpPr>
        <p:spPr>
          <a:xfrm>
            <a:off x="1043608" y="2631070"/>
            <a:ext cx="6990420" cy="725922"/>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Analyse des eigenen  Arbeitsumfeldes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Schutz – und Risikofaktoren (Wissen um sensible „Orte“)	</a:t>
            </a:r>
          </a:p>
        </p:txBody>
      </p:sp>
      <p:sp>
        <p:nvSpPr>
          <p:cNvPr id="20" name="Rechteck 19"/>
          <p:cNvSpPr/>
          <p:nvPr/>
        </p:nvSpPr>
        <p:spPr>
          <a:xfrm>
            <a:off x="1043608" y="2024715"/>
            <a:ext cx="6990420" cy="600522"/>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Interventionsplan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Notfallplan</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21" name="Ovale Legende 20"/>
          <p:cNvSpPr/>
          <p:nvPr/>
        </p:nvSpPr>
        <p:spPr>
          <a:xfrm>
            <a:off x="6119664" y="570494"/>
            <a:ext cx="3024336" cy="934688"/>
          </a:xfrm>
          <a:prstGeom prst="wedgeEllipseCallout">
            <a:avLst>
              <a:gd name="adj1" fmla="val -21444"/>
              <a:gd name="adj2" fmla="val 84240"/>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prstClr val="black"/>
                </a:solidFill>
                <a:effectLst/>
                <a:uLnTx/>
                <a:uFillTx/>
                <a:latin typeface="Calibri"/>
                <a:ea typeface="+mn-ea"/>
                <a:cs typeface="+mn-cs"/>
              </a:rPr>
              <a:t>Öffentlichkeitsarbeit</a:t>
            </a:r>
            <a:endParaRPr kumimoji="0" lang="de-AT"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Rechteck 22"/>
          <p:cNvSpPr/>
          <p:nvPr/>
        </p:nvSpPr>
        <p:spPr>
          <a:xfrm>
            <a:off x="467544" y="476672"/>
            <a:ext cx="8568952" cy="2952328"/>
          </a:xfrm>
          <a:prstGeom prst="rect">
            <a:avLst/>
          </a:prstGeom>
          <a:noFill/>
        </p:spPr>
        <p:txBody>
          <a:bodyPr wrap="none" lIns="91440" tIns="45720" rIns="91440" bIns="45720">
            <a:prstTxWarp prst="textArchUp">
              <a:avLst>
                <a:gd name="adj" fmla="val 5891235"/>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2400" b="0" i="0" u="none" strike="noStrike" kern="1200" cap="none" spc="0" normalizeH="0" baseline="0" noProof="0">
                <a:ln w="0"/>
                <a:solidFill>
                  <a:prstClr val="black"/>
                </a:solidFill>
                <a:effectLst>
                  <a:outerShdw blurRad="38100" dist="19050" dir="2700000" algn="tl" rotWithShape="0">
                    <a:prstClr val="black">
                      <a:alpha val="40000"/>
                    </a:prstClr>
                  </a:outerShdw>
                </a:effectLst>
                <a:uLnTx/>
                <a:uFillTx/>
                <a:latin typeface="Tw Cen MT"/>
                <a:ea typeface="+mn-ea"/>
                <a:cs typeface="+mn-cs"/>
              </a:rPr>
              <a:t>Schutzkonzept für eine Institution oder eine Veranstaltung                                   </a:t>
            </a:r>
          </a:p>
        </p:txBody>
      </p:sp>
      <p:sp>
        <p:nvSpPr>
          <p:cNvPr id="7" name="Rechteck 6"/>
          <p:cNvSpPr/>
          <p:nvPr/>
        </p:nvSpPr>
        <p:spPr>
          <a:xfrm>
            <a:off x="5405736" y="5232431"/>
            <a:ext cx="2628292" cy="859449"/>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Partizipations-, Beschwerde-Verbesserungsmanagement</a:t>
            </a:r>
            <a:endParaRPr kumimoji="0" lang="de-AT" sz="15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hteck 2"/>
          <p:cNvSpPr/>
          <p:nvPr/>
        </p:nvSpPr>
        <p:spPr>
          <a:xfrm>
            <a:off x="1043608" y="5266254"/>
            <a:ext cx="2448272" cy="825626"/>
          </a:xfrm>
          <a:prstGeom prst="rect">
            <a:avLst/>
          </a:prstGeom>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500" b="0" i="0" u="none" strike="noStrike" kern="1200" cap="none" spc="0" normalizeH="0" baseline="0" noProof="0">
                <a:ln>
                  <a:noFill/>
                </a:ln>
                <a:solidFill>
                  <a:prstClr val="white"/>
                </a:solidFill>
                <a:effectLst/>
                <a:uLnTx/>
                <a:uFillTx/>
                <a:latin typeface="Calibri"/>
                <a:ea typeface="+mn-ea"/>
                <a:cs typeface="+mn-cs"/>
              </a:rPr>
              <a:t>Personal- und Qualitätsmanagement</a:t>
            </a:r>
          </a:p>
        </p:txBody>
      </p:sp>
      <p:sp>
        <p:nvSpPr>
          <p:cNvPr id="2" name="Rechteck 1"/>
          <p:cNvSpPr/>
          <p:nvPr/>
        </p:nvSpPr>
        <p:spPr>
          <a:xfrm>
            <a:off x="1043608" y="6093296"/>
            <a:ext cx="6990420" cy="504056"/>
          </a:xfrm>
          <a:prstGeom prst="rect">
            <a:avLst/>
          </a:prstGeom>
          <a:solidFill>
            <a:srgbClr val="00B050"/>
          </a:solidFill>
          <a:ln>
            <a:solidFill>
              <a:schemeClr val="tx1"/>
            </a:solidFill>
          </a:ln>
          <a:effectLst/>
          <a:scene3d>
            <a:camera prst="isometricTopDown" fov="0">
              <a:rot lat="0" lon="0" rev="0"/>
            </a:camera>
            <a:lightRig rig="balanced" dir="t">
              <a:rot lat="0" lon="0" rev="13800000"/>
            </a:lightRig>
          </a:scene3d>
          <a:sp3d extrusionH="12700" prstMaterial="plastic">
            <a:contourClr>
              <a:schemeClr val="accent4"/>
            </a:contourClr>
          </a:sp3d>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0" u="none" strike="noStrike" kern="1200" cap="none" spc="0" normalizeH="0" baseline="0" noProof="0">
                <a:ln>
                  <a:noFill/>
                </a:ln>
                <a:solidFill>
                  <a:prstClr val="black"/>
                </a:solidFill>
                <a:effectLst/>
                <a:uLnTx/>
                <a:uFillTx/>
                <a:latin typeface="Calibri"/>
                <a:ea typeface="+mn-ea"/>
                <a:cs typeface="+mn-cs"/>
              </a:rPr>
              <a:t>Wertschätzung, Respekt, grenzachtender, reflektierter Umgang </a:t>
            </a:r>
            <a:endParaRPr kumimoji="0" lang="de-AT" sz="1800" b="1"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17230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5000">
                <a:solidFill>
                  <a:srgbClr val="00B050"/>
                </a:solidFill>
              </a:rPr>
              <a:t>Verpflichtungserklärung</a:t>
            </a:r>
            <a:endParaRPr lang="de-AT" sz="5000"/>
          </a:p>
        </p:txBody>
      </p:sp>
      <p:sp>
        <p:nvSpPr>
          <p:cNvPr id="3" name="Inhaltsplatzhalter 2"/>
          <p:cNvSpPr>
            <a:spLocks noGrp="1"/>
          </p:cNvSpPr>
          <p:nvPr>
            <p:ph sz="quarter" idx="1"/>
          </p:nvPr>
        </p:nvSpPr>
        <p:spPr/>
        <p:txBody>
          <a:bodyPr>
            <a:noAutofit/>
          </a:bodyPr>
          <a:lstStyle/>
          <a:p>
            <a:pPr>
              <a:buFont typeface="Wingdings" panose="05000000000000000000" pitchFamily="2" charset="2"/>
              <a:buChar char="Ø"/>
            </a:pPr>
            <a:endParaRPr lang="de-DE" sz="2400" dirty="0">
              <a:solidFill>
                <a:srgbClr val="0070C0"/>
              </a:solidFill>
            </a:endParaRPr>
          </a:p>
          <a:p>
            <a:pPr>
              <a:buFont typeface="Wingdings" panose="05000000000000000000" pitchFamily="2" charset="2"/>
              <a:buChar char="Ø"/>
            </a:pPr>
            <a:r>
              <a:rPr lang="de-DE" sz="2400" dirty="0">
                <a:solidFill>
                  <a:srgbClr val="0070C0"/>
                </a:solidFill>
              </a:rPr>
              <a:t>Signal innerhalb der Institution Kirche: </a:t>
            </a:r>
            <a:br>
              <a:rPr lang="de-DE" sz="2400" dirty="0">
                <a:solidFill>
                  <a:srgbClr val="0070C0"/>
                </a:solidFill>
              </a:rPr>
            </a:br>
            <a:r>
              <a:rPr lang="de-DE" sz="2400" dirty="0">
                <a:solidFill>
                  <a:srgbClr val="0070C0"/>
                </a:solidFill>
              </a:rPr>
              <a:t>Wir verpflichten uns gemeinsam die Rahmenordnung einzuhalten!</a:t>
            </a:r>
          </a:p>
          <a:p>
            <a:pPr>
              <a:buFont typeface="Wingdings" panose="05000000000000000000" pitchFamily="2" charset="2"/>
              <a:buChar char="Ø"/>
            </a:pPr>
            <a:endParaRPr lang="de-DE" sz="2400" dirty="0">
              <a:solidFill>
                <a:srgbClr val="0070C0"/>
              </a:solidFill>
            </a:endParaRPr>
          </a:p>
          <a:p>
            <a:pPr>
              <a:buFont typeface="Wingdings" panose="05000000000000000000" pitchFamily="2" charset="2"/>
              <a:buChar char="Ø"/>
            </a:pPr>
            <a:r>
              <a:rPr lang="de-DE" sz="2400" dirty="0">
                <a:solidFill>
                  <a:srgbClr val="0070C0"/>
                </a:solidFill>
              </a:rPr>
              <a:t>Signal an Betroffene: </a:t>
            </a:r>
            <a:br>
              <a:rPr lang="de-DE" sz="2400" dirty="0">
                <a:solidFill>
                  <a:srgbClr val="0070C0"/>
                </a:solidFill>
              </a:rPr>
            </a:br>
            <a:r>
              <a:rPr lang="de-DE" sz="2400" dirty="0">
                <a:solidFill>
                  <a:srgbClr val="0070C0"/>
                </a:solidFill>
              </a:rPr>
              <a:t>Es ist uns ernst mit dem Thema Gewaltschutz!</a:t>
            </a:r>
          </a:p>
          <a:p>
            <a:pPr>
              <a:buFont typeface="Wingdings" panose="05000000000000000000" pitchFamily="2" charset="2"/>
              <a:buChar char="Ø"/>
            </a:pPr>
            <a:endParaRPr lang="de-DE" sz="2400" dirty="0">
              <a:solidFill>
                <a:srgbClr val="0070C0"/>
              </a:solidFill>
            </a:endParaRPr>
          </a:p>
          <a:p>
            <a:pPr marL="0" indent="0">
              <a:buNone/>
            </a:pPr>
            <a:endParaRPr lang="de-AT" sz="5400" dirty="0">
              <a:solidFill>
                <a:srgbClr val="0070C0"/>
              </a:solidFill>
            </a:endParaRPr>
          </a:p>
          <a:p>
            <a:pPr marL="0" indent="0" algn="ctr">
              <a:buNone/>
            </a:pPr>
            <a:endParaRPr lang="de-AT" sz="5400" dirty="0">
              <a:solidFill>
                <a:srgbClr val="0070C0"/>
              </a:solidFill>
            </a:endParaRPr>
          </a:p>
          <a:p>
            <a:pPr marL="0" indent="0" algn="ctr">
              <a:buNone/>
            </a:pPr>
            <a:r>
              <a:rPr lang="de-AT" sz="5400" dirty="0">
                <a:solidFill>
                  <a:srgbClr val="0070C0"/>
                </a:solidFill>
              </a:rPr>
              <a:t>				 	  				           				</a:t>
            </a:r>
          </a:p>
        </p:txBody>
      </p:sp>
      <p:pic>
        <p:nvPicPr>
          <p:cNvPr id="7" name="Inhaltsplatzhalter 6"/>
          <p:cNvPicPr>
            <a:picLocks noGrp="1" noChangeAspect="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4860033" y="1589088"/>
            <a:ext cx="3545902" cy="4572000"/>
          </a:xfrm>
        </p:spPr>
      </p:pic>
      <p:sp>
        <p:nvSpPr>
          <p:cNvPr id="5" name="Foliennummernplatzhalter 4"/>
          <p:cNvSpPr>
            <a:spLocks noGrp="1"/>
          </p:cNvSpPr>
          <p:nvPr>
            <p:ph type="sldNum" sz="quarter" idx="4294967295"/>
          </p:nvPr>
        </p:nvSpPr>
        <p:spPr>
          <a:xfrm>
            <a:off x="0" y="1271588"/>
            <a:ext cx="533400" cy="244475"/>
          </a:xfrm>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42869836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b="1"/>
              <a:t>P A U S E</a:t>
            </a:r>
            <a:endParaRPr lang="de-AT" b="1"/>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5" name="Inhaltsplatzhalter 4"/>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692275" y="1600200"/>
            <a:ext cx="5994400" cy="4495800"/>
          </a:xfrm>
        </p:spPr>
      </p:pic>
      <p:sp>
        <p:nvSpPr>
          <p:cNvPr id="4" name="Textfeld 3"/>
          <p:cNvSpPr txBox="1"/>
          <p:nvPr/>
        </p:nvSpPr>
        <p:spPr>
          <a:xfrm>
            <a:off x="7812360" y="5861042"/>
            <a:ext cx="115435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200" b="0" i="0" u="none" strike="noStrike" kern="1200" cap="none" spc="0" normalizeH="0" baseline="0" noProof="0">
              <a:ln>
                <a:noFill/>
              </a:ln>
              <a:solidFill>
                <a:prstClr val="black"/>
              </a:solidFill>
              <a:effectLst/>
              <a:uLnTx/>
              <a:uFillTx/>
              <a:latin typeface="Tw Cen MT"/>
              <a:ea typeface="+mn-ea"/>
              <a:cs typeface="+mn-cs"/>
            </a:endParaRPr>
          </a:p>
        </p:txBody>
      </p:sp>
    </p:spTree>
    <p:extLst>
      <p:ext uri="{BB962C8B-B14F-4D97-AF65-F5344CB8AC3E}">
        <p14:creationId xmlns:p14="http://schemas.microsoft.com/office/powerpoint/2010/main" val="1151852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F00921FB-6A05-8509-5176-6A1C3F09D409}"/>
              </a:ext>
            </a:extLst>
          </p:cNvPr>
          <p:cNvSpPr>
            <a:spLocks noGrp="1"/>
          </p:cNvSpPr>
          <p:nvPr>
            <p:ph type="body" sz="half" idx="2"/>
          </p:nvPr>
        </p:nvSpPr>
        <p:spPr/>
        <p:txBody>
          <a:bodyPr/>
          <a:lstStyle/>
          <a:p>
            <a:endParaRPr lang="de-AT"/>
          </a:p>
        </p:txBody>
      </p:sp>
      <p:sp>
        <p:nvSpPr>
          <p:cNvPr id="3" name="Titel 2">
            <a:extLst>
              <a:ext uri="{FF2B5EF4-FFF2-40B4-BE49-F238E27FC236}">
                <a16:creationId xmlns:a16="http://schemas.microsoft.com/office/drawing/2014/main" id="{A8A74AAD-BCDF-957B-663B-FAFA7EB7C26E}"/>
              </a:ext>
            </a:extLst>
          </p:cNvPr>
          <p:cNvSpPr>
            <a:spLocks noGrp="1"/>
          </p:cNvSpPr>
          <p:nvPr>
            <p:ph type="title"/>
          </p:nvPr>
        </p:nvSpPr>
        <p:spPr/>
        <p:txBody>
          <a:bodyPr/>
          <a:lstStyle/>
          <a:p>
            <a:r>
              <a:rPr lang="de-DE" dirty="0"/>
              <a:t>Sekundär- und Tertiärprävention</a:t>
            </a:r>
            <a:endParaRPr lang="de-AT" dirty="0"/>
          </a:p>
        </p:txBody>
      </p:sp>
      <p:sp>
        <p:nvSpPr>
          <p:cNvPr id="4" name="Foliennummernplatzhalter 3">
            <a:extLst>
              <a:ext uri="{FF2B5EF4-FFF2-40B4-BE49-F238E27FC236}">
                <a16:creationId xmlns:a16="http://schemas.microsoft.com/office/drawing/2014/main" id="{BB74C129-10B7-A2B2-CFA0-52A8FB5CAFA0}"/>
              </a:ext>
            </a:extLst>
          </p:cNvPr>
          <p:cNvSpPr>
            <a:spLocks noGrp="1"/>
          </p:cNvSpPr>
          <p:nvPr>
            <p:ph type="sldNum" sz="quarter" idx="11"/>
          </p:nvPr>
        </p:nvSpPr>
        <p:spPr/>
        <p:txBody>
          <a:bodyPr/>
          <a:lstStyle/>
          <a:p>
            <a:fld id="{B90F5A57-8277-4128-9E0F-D3B511DCDD08}" type="slidenum">
              <a:rPr lang="de-AT" smtClean="0"/>
              <a:pPr/>
              <a:t>34</a:t>
            </a:fld>
            <a:endParaRPr lang="de-AT"/>
          </a:p>
        </p:txBody>
      </p:sp>
      <p:pic>
        <p:nvPicPr>
          <p:cNvPr id="7" name="Bildplatzhalter 6">
            <a:extLst>
              <a:ext uri="{FF2B5EF4-FFF2-40B4-BE49-F238E27FC236}">
                <a16:creationId xmlns:a16="http://schemas.microsoft.com/office/drawing/2014/main" id="{F00AA825-02AE-9CF5-189B-28B6B50A00D6}"/>
              </a:ext>
            </a:extLst>
          </p:cNvPr>
          <p:cNvPicPr>
            <a:picLocks noGrp="1" noChangeAspect="1"/>
          </p:cNvPicPr>
          <p:nvPr>
            <p:ph type="pic" idx="1"/>
          </p:nvPr>
        </p:nvPicPr>
        <p:blipFill>
          <a:blip r:embed="rId2"/>
          <a:srcRect t="4797" b="4797"/>
          <a:stretch/>
        </p:blipFill>
        <p:spPr/>
      </p:pic>
    </p:spTree>
    <p:extLst>
      <p:ext uri="{BB962C8B-B14F-4D97-AF65-F5344CB8AC3E}">
        <p14:creationId xmlns:p14="http://schemas.microsoft.com/office/powerpoint/2010/main" val="7261373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6125499" cy="990600"/>
          </a:xfrm>
          <a:noFill/>
        </p:spPr>
        <p:txBody>
          <a:bodyPr>
            <a:normAutofit/>
          </a:bodyPr>
          <a:lstStyle/>
          <a:p>
            <a:pPr algn="ctr"/>
            <a:r>
              <a:rPr lang="de-DE" sz="3600" b="1">
                <a:solidFill>
                  <a:srgbClr val="00B050"/>
                </a:solidFill>
              </a:rPr>
              <a:t>Stimmt das alles?</a:t>
            </a:r>
            <a:endParaRPr lang="de-AT" sz="3600" b="1">
              <a:solidFill>
                <a:srgbClr val="00B050"/>
              </a:solidFill>
            </a:endParaRPr>
          </a:p>
        </p:txBody>
      </p:sp>
      <p:sp>
        <p:nvSpPr>
          <p:cNvPr id="4" name="Inhaltsplatzhalter 3"/>
          <p:cNvSpPr>
            <a:spLocks noGrp="1"/>
          </p:cNvSpPr>
          <p:nvPr>
            <p:ph sz="quarter" idx="1"/>
          </p:nvPr>
        </p:nvSpPr>
        <p:spPr>
          <a:xfrm>
            <a:off x="533400" y="1600200"/>
            <a:ext cx="8232648" cy="4495800"/>
          </a:xfrm>
        </p:spPr>
        <p:txBody>
          <a:bodyPr vert="horz" lIns="91440" tIns="45720" rIns="91440" bIns="45720" anchor="t">
            <a:normAutofit/>
          </a:bodyPr>
          <a:lstStyle/>
          <a:p>
            <a:endParaRPr lang="de-DE" sz="2800" b="1">
              <a:solidFill>
                <a:srgbClr val="0070C0"/>
              </a:solidFill>
            </a:endParaRPr>
          </a:p>
          <a:p>
            <a:pPr>
              <a:buFont typeface="Wingdings" panose="05000000000000000000" pitchFamily="2" charset="2"/>
              <a:buChar char="Ø"/>
            </a:pPr>
            <a:r>
              <a:rPr lang="de-DE" sz="2800" b="1">
                <a:solidFill>
                  <a:srgbClr val="0070C0"/>
                </a:solidFill>
              </a:rPr>
              <a:t>Sie müssen nicht jeden Vorwurf für wahr halten.</a:t>
            </a:r>
            <a:endParaRPr lang="de-DE" sz="2800">
              <a:solidFill>
                <a:srgbClr val="0070C0"/>
              </a:solidFill>
            </a:endParaRPr>
          </a:p>
          <a:p>
            <a:endParaRPr lang="de-DE" sz="2800">
              <a:solidFill>
                <a:srgbClr val="0070C0"/>
              </a:solidFill>
            </a:endParaRPr>
          </a:p>
          <a:p>
            <a:pPr>
              <a:buFont typeface="Wingdings" panose="05000000000000000000" pitchFamily="2" charset="2"/>
              <a:buChar char="Ø"/>
            </a:pPr>
            <a:r>
              <a:rPr lang="de-DE" sz="2800" b="1">
                <a:solidFill>
                  <a:srgbClr val="0070C0"/>
                </a:solidFill>
              </a:rPr>
              <a:t>Aber halten Sie jeden Vorwurf für möglich</a:t>
            </a:r>
            <a:r>
              <a:rPr lang="de-DE" sz="2800">
                <a:solidFill>
                  <a:srgbClr val="0070C0"/>
                </a:solidFill>
              </a:rPr>
              <a:t>.</a:t>
            </a:r>
          </a:p>
          <a:p>
            <a:pPr marL="0" indent="0">
              <a:buNone/>
            </a:pPr>
            <a:endParaRPr lang="de-DE" sz="2800">
              <a:solidFill>
                <a:srgbClr val="0070C0"/>
              </a:solidFill>
            </a:endParaRPr>
          </a:p>
          <a:p>
            <a:pPr lvl="1">
              <a:buFont typeface="Wingdings" panose="05000000000000000000" pitchFamily="2" charset="2"/>
              <a:buChar char="Ø"/>
            </a:pPr>
            <a:r>
              <a:rPr lang="de-DE" sz="2500">
                <a:solidFill>
                  <a:srgbClr val="0070C0"/>
                </a:solidFill>
              </a:rPr>
              <a:t>Sie müssen nicht darüber entscheiden, ob der Vorwurf wahr oder nicht wahr ist.</a:t>
            </a: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8097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en-US" sz="3600" b="1">
                <a:solidFill>
                  <a:srgbClr val="00B050"/>
                </a:solidFill>
              </a:rPr>
              <a:t>Die </a:t>
            </a:r>
            <a:r>
              <a:rPr lang="en-US" sz="3600" b="1" err="1">
                <a:solidFill>
                  <a:srgbClr val="00B050"/>
                </a:solidFill>
              </a:rPr>
              <a:t>wichtigsten</a:t>
            </a:r>
            <a:r>
              <a:rPr lang="en-US" sz="3600" b="1">
                <a:solidFill>
                  <a:srgbClr val="00B050"/>
                </a:solidFill>
              </a:rPr>
              <a:t> </a:t>
            </a:r>
            <a:r>
              <a:rPr lang="en-US" sz="3600" b="1" err="1">
                <a:solidFill>
                  <a:srgbClr val="00B050"/>
                </a:solidFill>
              </a:rPr>
              <a:t>Aufgaben</a:t>
            </a:r>
            <a:r>
              <a:rPr lang="en-US" sz="3600" b="1">
                <a:solidFill>
                  <a:srgbClr val="00B050"/>
                </a:solidFill>
              </a:rPr>
              <a:t> </a:t>
            </a:r>
            <a:r>
              <a:rPr lang="en-US" sz="3600" b="1" err="1">
                <a:solidFill>
                  <a:srgbClr val="00B050"/>
                </a:solidFill>
              </a:rPr>
              <a:t>als</a:t>
            </a:r>
            <a:r>
              <a:rPr lang="en-US" sz="3600" b="1">
                <a:solidFill>
                  <a:srgbClr val="00B050"/>
                </a:solidFill>
              </a:rPr>
              <a:t> </a:t>
            </a:r>
            <a:r>
              <a:rPr lang="en-US" sz="3600" b="1" err="1">
                <a:solidFill>
                  <a:srgbClr val="00B050"/>
                </a:solidFill>
              </a:rPr>
              <a:t>Vertrauensperson</a:t>
            </a:r>
            <a:endParaRPr lang="de-AT" sz="3200"/>
          </a:p>
        </p:txBody>
      </p:sp>
      <p:sp>
        <p:nvSpPr>
          <p:cNvPr id="3" name="Inhaltsplatzhalter 2"/>
          <p:cNvSpPr>
            <a:spLocks noGrp="1"/>
          </p:cNvSpPr>
          <p:nvPr>
            <p:ph idx="1"/>
          </p:nvPr>
        </p:nvSpPr>
        <p:spPr>
          <a:xfrm>
            <a:off x="395536" y="1700808"/>
            <a:ext cx="8229600" cy="4752528"/>
          </a:xfrm>
        </p:spPr>
        <p:txBody>
          <a:bodyPr>
            <a:normAutofit fontScale="92500" lnSpcReduction="20000"/>
          </a:bodyPr>
          <a:lstStyle/>
          <a:p>
            <a:pPr>
              <a:buFont typeface="Wingdings" panose="05000000000000000000" pitchFamily="2" charset="2"/>
              <a:buChar char="Ø"/>
            </a:pPr>
            <a:r>
              <a:rPr lang="de-DE" sz="3200">
                <a:solidFill>
                  <a:srgbClr val="0070C0"/>
                </a:solidFill>
              </a:rPr>
              <a:t>„Ich glaube dir“</a:t>
            </a:r>
          </a:p>
          <a:p>
            <a:pPr>
              <a:buFont typeface="Wingdings" panose="05000000000000000000" pitchFamily="2" charset="2"/>
              <a:buChar char="Ø"/>
            </a:pPr>
            <a:r>
              <a:rPr lang="de-DE" sz="3200">
                <a:solidFill>
                  <a:srgbClr val="0070C0"/>
                </a:solidFill>
              </a:rPr>
              <a:t>„Deine Gefühle sind richtig“</a:t>
            </a:r>
          </a:p>
          <a:p>
            <a:pPr>
              <a:buFont typeface="Wingdings" panose="05000000000000000000" pitchFamily="2" charset="2"/>
              <a:buChar char="Ø"/>
            </a:pPr>
            <a:r>
              <a:rPr lang="de-DE" sz="3200">
                <a:solidFill>
                  <a:srgbClr val="0070C0"/>
                </a:solidFill>
              </a:rPr>
              <a:t>„Du hast das Recht, Nein zu sagen“</a:t>
            </a:r>
          </a:p>
          <a:p>
            <a:pPr>
              <a:buFont typeface="Wingdings" panose="05000000000000000000" pitchFamily="2" charset="2"/>
              <a:buChar char="Ø"/>
            </a:pPr>
            <a:r>
              <a:rPr lang="de-DE" sz="3200">
                <a:solidFill>
                  <a:srgbClr val="0070C0"/>
                </a:solidFill>
              </a:rPr>
              <a:t>„Du bist nicht schuld“</a:t>
            </a:r>
          </a:p>
          <a:p>
            <a:pPr>
              <a:buFont typeface="Wingdings" panose="05000000000000000000" pitchFamily="2" charset="2"/>
              <a:buChar char="Ø"/>
            </a:pPr>
            <a:r>
              <a:rPr lang="de-DE" sz="3200">
                <a:solidFill>
                  <a:srgbClr val="0070C0"/>
                </a:solidFill>
              </a:rPr>
              <a:t>„Ich lass dich nicht alleine“</a:t>
            </a:r>
          </a:p>
          <a:p>
            <a:pPr marL="566928" indent="-457200">
              <a:buFont typeface="Wingdings" panose="05000000000000000000" pitchFamily="2" charset="2"/>
              <a:buChar char="Ø"/>
            </a:pPr>
            <a:endParaRPr lang="de-DE" sz="3200">
              <a:solidFill>
                <a:srgbClr val="0070C0"/>
              </a:solidFill>
            </a:endParaRPr>
          </a:p>
          <a:p>
            <a:pPr>
              <a:buFont typeface="Wingdings" panose="05000000000000000000" pitchFamily="2" charset="2"/>
              <a:buChar char="Ø"/>
            </a:pPr>
            <a:r>
              <a:rPr lang="de-DE" sz="3200">
                <a:solidFill>
                  <a:srgbClr val="0070C0"/>
                </a:solidFill>
              </a:rPr>
              <a:t>Nicht bohrend nachfragen</a:t>
            </a:r>
          </a:p>
          <a:p>
            <a:pPr>
              <a:buFont typeface="Wingdings" panose="05000000000000000000" pitchFamily="2" charset="2"/>
              <a:buChar char="Ø"/>
            </a:pPr>
            <a:r>
              <a:rPr lang="de-DE" sz="3200">
                <a:solidFill>
                  <a:srgbClr val="0070C0"/>
                </a:solidFill>
              </a:rPr>
              <a:t>Nicht Polizei / Detektiv*in spielen</a:t>
            </a:r>
          </a:p>
          <a:p>
            <a:pPr>
              <a:buFont typeface="Wingdings" panose="05000000000000000000" pitchFamily="2" charset="2"/>
              <a:buChar char="Ø"/>
            </a:pPr>
            <a:r>
              <a:rPr lang="de-DE" sz="3200">
                <a:solidFill>
                  <a:srgbClr val="0070C0"/>
                </a:solidFill>
              </a:rPr>
              <a:t>Alle Schritte gemeinsam besprechen</a:t>
            </a:r>
          </a:p>
          <a:p>
            <a:pPr>
              <a:buFont typeface="Wingdings" panose="05000000000000000000" pitchFamily="2" charset="2"/>
              <a:buChar char="Ø"/>
            </a:pPr>
            <a:r>
              <a:rPr lang="de-DE" sz="3200">
                <a:solidFill>
                  <a:srgbClr val="0070C0"/>
                </a:solidFill>
              </a:rPr>
              <a:t>Keine Geheimhaltung versprechen</a:t>
            </a:r>
            <a:endParaRPr lang="de-AT" sz="3200">
              <a:solidFill>
                <a:srgbClr val="0070C0"/>
              </a:solidFill>
            </a:endParaRPr>
          </a:p>
          <a:p>
            <a:pPr marL="109728" indent="0">
              <a:buNone/>
            </a:pPr>
            <a:endParaRPr lang="de-DE" sz="3200"/>
          </a:p>
          <a:p>
            <a:endParaRPr lang="de-AT"/>
          </a:p>
        </p:txBody>
      </p:sp>
    </p:spTree>
    <p:extLst>
      <p:ext uri="{BB962C8B-B14F-4D97-AF65-F5344CB8AC3E}">
        <p14:creationId xmlns:p14="http://schemas.microsoft.com/office/powerpoint/2010/main" val="16796052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quarter" idx="1"/>
          </p:nvPr>
        </p:nvSpPr>
        <p:spPr>
          <a:xfrm>
            <a:off x="533400" y="1772816"/>
            <a:ext cx="8503096" cy="4853136"/>
          </a:xfrm>
        </p:spPr>
        <p:txBody>
          <a:bodyPr>
            <a:noAutofit/>
          </a:bodyPr>
          <a:lstStyle/>
          <a:p>
            <a:pPr marL="0" indent="0">
              <a:buNone/>
            </a:pPr>
            <a:r>
              <a:rPr lang="de-AT" sz="2300" b="1">
                <a:solidFill>
                  <a:srgbClr val="0070C0"/>
                </a:solidFill>
              </a:rPr>
              <a:t>Bei Grenzverletzungen: </a:t>
            </a:r>
            <a:r>
              <a:rPr lang="de-AT" sz="2300">
                <a:solidFill>
                  <a:srgbClr val="0070C0"/>
                </a:solidFill>
              </a:rPr>
              <a:t>Ansprechen – Klarstellen – Grenzen aufzeigen</a:t>
            </a:r>
          </a:p>
          <a:p>
            <a:pPr marL="0" indent="0">
              <a:buNone/>
            </a:pPr>
            <a:r>
              <a:rPr lang="de-AT" sz="2400" b="1">
                <a:solidFill>
                  <a:srgbClr val="0070C0"/>
                </a:solidFill>
              </a:rPr>
              <a:t>Ab Übergriff:</a:t>
            </a:r>
          </a:p>
          <a:p>
            <a:pPr>
              <a:buFont typeface="Wingdings" panose="05000000000000000000" pitchFamily="2" charset="2"/>
              <a:buChar char="Ø"/>
            </a:pPr>
            <a:r>
              <a:rPr lang="de-AT" sz="2300">
                <a:solidFill>
                  <a:srgbClr val="0070C0"/>
                </a:solidFill>
              </a:rPr>
              <a:t>Unterstützung der betroffenen Person</a:t>
            </a:r>
          </a:p>
          <a:p>
            <a:pPr>
              <a:buFont typeface="Wingdings" panose="05000000000000000000" pitchFamily="2" charset="2"/>
              <a:buChar char="Ø"/>
            </a:pPr>
            <a:r>
              <a:rPr lang="de-AT" sz="2300">
                <a:solidFill>
                  <a:srgbClr val="0070C0"/>
                </a:solidFill>
              </a:rPr>
              <a:t>Recht auf Hilfe und Unterstützung!</a:t>
            </a:r>
          </a:p>
          <a:p>
            <a:pPr>
              <a:buFont typeface="Wingdings" panose="05000000000000000000" pitchFamily="2" charset="2"/>
              <a:buChar char="Ø"/>
            </a:pPr>
            <a:r>
              <a:rPr lang="de-AT" sz="2300">
                <a:solidFill>
                  <a:srgbClr val="0070C0"/>
                </a:solidFill>
              </a:rPr>
              <a:t>Überlegt handeln – Dokumentation</a:t>
            </a:r>
          </a:p>
          <a:p>
            <a:pPr>
              <a:buFont typeface="Wingdings" panose="05000000000000000000" pitchFamily="2" charset="2"/>
              <a:buChar char="Ø"/>
            </a:pPr>
            <a:r>
              <a:rPr lang="de-AT" sz="2300">
                <a:solidFill>
                  <a:srgbClr val="0070C0"/>
                </a:solidFill>
              </a:rPr>
              <a:t>Vertrauensvolles Gespräch mit einer kompetenten Person bzw. im Team/Leitung/Betriebsrat und externen Beratungsstellen (z.B. AK, Frauennotruf, Weißer Ring,…)</a:t>
            </a:r>
          </a:p>
          <a:p>
            <a:pPr>
              <a:buFont typeface="Wingdings" panose="05000000000000000000" pitchFamily="2" charset="2"/>
              <a:buChar char="Ø"/>
            </a:pPr>
            <a:r>
              <a:rPr lang="de-AT" sz="2300">
                <a:solidFill>
                  <a:srgbClr val="0070C0"/>
                </a:solidFill>
              </a:rPr>
              <a:t>Fachberatung hinzuziehen (auch anonym)</a:t>
            </a:r>
          </a:p>
          <a:p>
            <a:pPr>
              <a:lnSpc>
                <a:spcPct val="120000"/>
              </a:lnSpc>
              <a:buFont typeface="Wingdings" panose="05000000000000000000" pitchFamily="2" charset="2"/>
              <a:buChar char="Ø"/>
            </a:pPr>
            <a:r>
              <a:rPr lang="de-DE" sz="2300">
                <a:solidFill>
                  <a:srgbClr val="0070C0"/>
                </a:solidFill>
              </a:rPr>
              <a:t>Information an die Leitung und bei Bedarf an das Umfeld/Team (in Rücksprache mit Leitung/Ordinariat)</a:t>
            </a:r>
            <a:endParaRPr lang="de-AT" sz="2300">
              <a:solidFill>
                <a:srgbClr val="0070C0"/>
              </a:solidFill>
            </a:endParaRPr>
          </a:p>
          <a:p>
            <a:pPr>
              <a:buFont typeface="Wingdings" panose="05000000000000000000" pitchFamily="2" charset="2"/>
              <a:buChar char="Ø"/>
            </a:pPr>
            <a:endParaRPr lang="de-AT" sz="2300">
              <a:solidFill>
                <a:srgbClr val="0070C0"/>
              </a:solidFill>
            </a:endParaRPr>
          </a:p>
          <a:p>
            <a:pPr>
              <a:buFont typeface="Wingdings" panose="05000000000000000000" pitchFamily="2" charset="2"/>
              <a:buChar char="Ø"/>
            </a:pPr>
            <a:endParaRPr lang="de-AT" sz="230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907704" y="228600"/>
            <a:ext cx="4824536" cy="990600"/>
          </a:xfrm>
        </p:spPr>
        <p:txBody>
          <a:bodyPr/>
          <a:lstStyle/>
          <a:p>
            <a:pPr algn="ctr"/>
            <a:r>
              <a:rPr lang="de-DE" sz="3600" b="1">
                <a:solidFill>
                  <a:srgbClr val="00B050"/>
                </a:solidFill>
              </a:rPr>
              <a:t>Maßnahmen</a:t>
            </a:r>
            <a:endParaRPr lang="de-AT" sz="3600" b="1">
              <a:solidFill>
                <a:srgbClr val="00B050"/>
              </a:solidFill>
            </a:endParaRPr>
          </a:p>
        </p:txBody>
      </p:sp>
      <p:pic>
        <p:nvPicPr>
          <p:cNvPr id="9" name="Grafik 8"/>
          <p:cNvPicPr>
            <a:picLocks noChangeAspect="1"/>
          </p:cNvPicPr>
          <p:nvPr/>
        </p:nvPicPr>
        <p:blipFill rotWithShape="1">
          <a:blip r:embed="rId3"/>
          <a:srcRect r="13405"/>
          <a:stretch/>
        </p:blipFill>
        <p:spPr>
          <a:xfrm>
            <a:off x="7524328" y="151091"/>
            <a:ext cx="1512168" cy="1100949"/>
          </a:xfrm>
          <a:prstGeom prst="rect">
            <a:avLst/>
          </a:prstGeom>
        </p:spPr>
      </p:pic>
    </p:spTree>
    <p:extLst>
      <p:ext uri="{BB962C8B-B14F-4D97-AF65-F5344CB8AC3E}">
        <p14:creationId xmlns:p14="http://schemas.microsoft.com/office/powerpoint/2010/main" val="4061055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sz="quarter" idx="1"/>
          </p:nvPr>
        </p:nvSpPr>
        <p:spPr>
          <a:xfrm>
            <a:off x="533400" y="1628800"/>
            <a:ext cx="8503096" cy="4997152"/>
          </a:xfrm>
        </p:spPr>
        <p:txBody>
          <a:bodyPr vert="horz" lIns="91440" tIns="45720" rIns="91440" bIns="45720" anchor="t">
            <a:noAutofit/>
          </a:bodyPr>
          <a:lstStyle/>
          <a:p>
            <a:pPr>
              <a:buFont typeface="Wingdings" panose="05000000000000000000" pitchFamily="2" charset="2"/>
              <a:buChar char="Ø"/>
            </a:pPr>
            <a:r>
              <a:rPr lang="de-AT" sz="1800" dirty="0">
                <a:solidFill>
                  <a:srgbClr val="0070C0"/>
                </a:solidFill>
              </a:rPr>
              <a:t>In </a:t>
            </a:r>
            <a:r>
              <a:rPr lang="de-AT" sz="1800" b="1" dirty="0">
                <a:solidFill>
                  <a:srgbClr val="0070C0"/>
                </a:solidFill>
              </a:rPr>
              <a:t>kirchlichen Einrichtungen:</a:t>
            </a:r>
            <a:r>
              <a:rPr lang="de-AT" sz="1800" dirty="0">
                <a:solidFill>
                  <a:srgbClr val="0070C0"/>
                </a:solidFill>
              </a:rPr>
              <a:t> </a:t>
            </a:r>
            <a:r>
              <a:rPr lang="de-AT" sz="1800" b="1" u="sng" dirty="0">
                <a:solidFill>
                  <a:srgbClr val="0070C0"/>
                </a:solidFill>
              </a:rPr>
              <a:t>Meldepflicht an die Ombudsstelle:</a:t>
            </a:r>
          </a:p>
          <a:p>
            <a:pPr lvl="1">
              <a:buFont typeface="Wingdings" panose="05000000000000000000" pitchFamily="2" charset="2"/>
              <a:buChar char="Ø"/>
            </a:pPr>
            <a:r>
              <a:rPr lang="de-AT" sz="1800" dirty="0">
                <a:solidFill>
                  <a:srgbClr val="0070C0"/>
                </a:solidFill>
              </a:rPr>
              <a:t>Alle in der kath. Kirche tägigen Personen haben die Verpflichtung, jeden bekannt gewordenen Verdacht auf einen Übergriff bzw. strafrechtlich relevanten Übergriff einer diözesanen Ombudsstelle zu melden. </a:t>
            </a:r>
          </a:p>
          <a:p>
            <a:pPr lvl="1">
              <a:buFont typeface="Wingdings" panose="05000000000000000000" pitchFamily="2" charset="2"/>
              <a:buChar char="Ø"/>
            </a:pPr>
            <a:r>
              <a:rPr lang="de-AT" sz="1800" dirty="0">
                <a:solidFill>
                  <a:srgbClr val="0070C0"/>
                </a:solidFill>
              </a:rPr>
              <a:t>direkt oder über Stabsstelle Prävention, Ordinariat oder Vorgesetzte (Diese sind wiederum verpflichtet, unverzüglich die Ombudsstelle zu informieren)</a:t>
            </a:r>
            <a:endParaRPr lang="de-AT" sz="1800" b="1" u="sng" dirty="0">
              <a:solidFill>
                <a:srgbClr val="0070C0"/>
              </a:solidFill>
            </a:endParaRPr>
          </a:p>
          <a:p>
            <a:pPr>
              <a:buFont typeface="Wingdings" panose="05000000000000000000" pitchFamily="2" charset="2"/>
              <a:buChar char="Ø"/>
            </a:pPr>
            <a:r>
              <a:rPr lang="de-DE" sz="1800" dirty="0">
                <a:solidFill>
                  <a:srgbClr val="0070C0"/>
                </a:solidFill>
              </a:rPr>
              <a:t>Bei </a:t>
            </a:r>
            <a:r>
              <a:rPr lang="de-DE" sz="1800" b="1" dirty="0">
                <a:solidFill>
                  <a:srgbClr val="0070C0"/>
                </a:solidFill>
              </a:rPr>
              <a:t>häuslicher Gewalt: </a:t>
            </a:r>
          </a:p>
          <a:p>
            <a:pPr lvl="1">
              <a:buFont typeface="Wingdings" panose="05000000000000000000" pitchFamily="2" charset="2"/>
              <a:buChar char="Ø"/>
            </a:pPr>
            <a:r>
              <a:rPr lang="de-DE" sz="1800" dirty="0">
                <a:solidFill>
                  <a:srgbClr val="0070C0"/>
                </a:solidFill>
              </a:rPr>
              <a:t>Beratungsstelle (Rat auf Draht, Frauennotruf) und Präventionsbeauftragte*n und/oder Stabsstelle informieren</a:t>
            </a:r>
          </a:p>
          <a:p>
            <a:pPr lvl="1">
              <a:buFont typeface="Wingdings" panose="05000000000000000000" pitchFamily="2" charset="2"/>
              <a:buChar char="Ø"/>
            </a:pPr>
            <a:r>
              <a:rPr lang="de-DE" sz="1800" dirty="0">
                <a:solidFill>
                  <a:srgbClr val="0070C0"/>
                </a:solidFill>
              </a:rPr>
              <a:t>Mitteilungspflicht an die Kinder- und Jugendhilfe (Kindeswohlgefährdungsmeldung): alle Einrichtungen zur Betreuung oder zum Unterricht von Kindern und Jugendlichen (z.B. auch Pfarren) </a:t>
            </a:r>
          </a:p>
          <a:p>
            <a:pPr>
              <a:buFont typeface="Wingdings" panose="05000000000000000000" pitchFamily="2" charset="2"/>
              <a:buChar char="Ø"/>
            </a:pPr>
            <a:r>
              <a:rPr lang="de-AT" sz="1800" dirty="0">
                <a:solidFill>
                  <a:srgbClr val="0070C0"/>
                </a:solidFill>
              </a:rPr>
              <a:t>Eine </a:t>
            </a:r>
            <a:r>
              <a:rPr lang="de-AT" sz="1800" b="1" dirty="0">
                <a:solidFill>
                  <a:srgbClr val="0070C0"/>
                </a:solidFill>
              </a:rPr>
              <a:t>Anzeigepflicht</a:t>
            </a:r>
            <a:r>
              <a:rPr lang="de-AT" sz="1800" dirty="0">
                <a:solidFill>
                  <a:srgbClr val="0070C0"/>
                </a:solidFill>
              </a:rPr>
              <a:t> von geplanten oder geschehenen Straftaten besteht in der Regel nicht. (Ausnahmen: Behörden (</a:t>
            </a:r>
            <a:r>
              <a:rPr lang="de-AT" sz="1800" dirty="0" err="1">
                <a:solidFill>
                  <a:srgbClr val="0070C0"/>
                </a:solidFill>
              </a:rPr>
              <a:t>zB</a:t>
            </a:r>
            <a:r>
              <a:rPr lang="de-AT" sz="1800" dirty="0">
                <a:solidFill>
                  <a:srgbClr val="0070C0"/>
                </a:solidFill>
              </a:rPr>
              <a:t> Sozialamt, Schule usw.) und einige Berufsgruppen</a:t>
            </a:r>
            <a:r>
              <a:rPr lang="de-DE" sz="1800" dirty="0">
                <a:solidFill>
                  <a:srgbClr val="0070C0"/>
                </a:solidFill>
              </a:rPr>
              <a:t> wie z.B. Gesundheitsberufe, </a:t>
            </a:r>
            <a:r>
              <a:rPr lang="de-DE" sz="1800" dirty="0" err="1">
                <a:solidFill>
                  <a:srgbClr val="0070C0"/>
                </a:solidFill>
              </a:rPr>
              <a:t>Pädagog</a:t>
            </a:r>
            <a:r>
              <a:rPr lang="de-DE" sz="1800" dirty="0">
                <a:solidFill>
                  <a:srgbClr val="0070C0"/>
                </a:solidFill>
              </a:rPr>
              <a:t>*innen))</a:t>
            </a:r>
          </a:p>
          <a:p>
            <a:pPr lvl="2">
              <a:lnSpc>
                <a:spcPct val="120000"/>
              </a:lnSpc>
              <a:spcBef>
                <a:spcPts val="0"/>
              </a:spcBef>
              <a:buClr>
                <a:srgbClr val="00B0F0"/>
              </a:buClr>
              <a:buFont typeface="Wingdings" panose="05000000000000000000" pitchFamily="2" charset="2"/>
              <a:buChar char="Ø"/>
            </a:pPr>
            <a:endParaRPr lang="de-AT" sz="2100" dirty="0">
              <a:solidFill>
                <a:srgbClr val="0070C0"/>
              </a:solidFill>
            </a:endParaRPr>
          </a:p>
          <a:p>
            <a:pPr>
              <a:buFont typeface="Wingdings" panose="05000000000000000000" pitchFamily="2" charset="2"/>
              <a:buChar char="Ø"/>
            </a:pPr>
            <a:endParaRPr lang="de-AT" sz="23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6" name="Titel 5">
            <a:extLst>
              <a:ext uri="{FF2B5EF4-FFF2-40B4-BE49-F238E27FC236}">
                <a16:creationId xmlns:a16="http://schemas.microsoft.com/office/drawing/2014/main" id="{8E8CB076-C010-464F-A25A-E08C37B5A080}"/>
              </a:ext>
            </a:extLst>
          </p:cNvPr>
          <p:cNvSpPr>
            <a:spLocks noGrp="1"/>
          </p:cNvSpPr>
          <p:nvPr>
            <p:ph type="title"/>
          </p:nvPr>
        </p:nvSpPr>
        <p:spPr>
          <a:xfrm>
            <a:off x="1907704" y="228600"/>
            <a:ext cx="4824536" cy="990600"/>
          </a:xfrm>
        </p:spPr>
        <p:txBody>
          <a:bodyPr>
            <a:normAutofit fontScale="90000"/>
          </a:bodyPr>
          <a:lstStyle/>
          <a:p>
            <a:pPr algn="ctr"/>
            <a:r>
              <a:rPr lang="de-DE" sz="3600" b="1">
                <a:solidFill>
                  <a:srgbClr val="00B050"/>
                </a:solidFill>
              </a:rPr>
              <a:t>Meldepflicht - Anzeigepflicht</a:t>
            </a:r>
            <a:endParaRPr lang="de-AT" sz="3600" b="1">
              <a:solidFill>
                <a:srgbClr val="00B050"/>
              </a:solidFill>
            </a:endParaRPr>
          </a:p>
        </p:txBody>
      </p:sp>
    </p:spTree>
    <p:extLst>
      <p:ext uri="{BB962C8B-B14F-4D97-AF65-F5344CB8AC3E}">
        <p14:creationId xmlns:p14="http://schemas.microsoft.com/office/powerpoint/2010/main" val="40832475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dirty="0" smtClean="0"/>
              <a:pPr/>
              <a:t>39</a:t>
            </a:fld>
            <a:endParaRPr lang="de-AT" dirty="0"/>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0311766"/>
      </p:ext>
    </p:extLst>
  </p:cSld>
  <p:clrMapOvr>
    <a:masterClrMapping/>
  </p:clrMapOvr>
  <p:transition>
    <p:wedg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Diözesane Ombudsstelle</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20000"/>
          </a:bodyPr>
          <a:lstStyle/>
          <a:p>
            <a:pPr lvl="0">
              <a:buFont typeface="Wingdings" panose="05000000000000000000" pitchFamily="2" charset="2"/>
              <a:buChar char="Ø"/>
            </a:pPr>
            <a:r>
              <a:rPr lang="de-AT" sz="3200">
                <a:solidFill>
                  <a:srgbClr val="00B0F0"/>
                </a:solidFill>
              </a:rPr>
              <a:t>Hilfe für Betroffene von jeder Art von Gewalt durch kirchliche Mitarbeiter*innen </a:t>
            </a:r>
          </a:p>
          <a:p>
            <a:pPr lvl="0">
              <a:buFont typeface="Wingdings" panose="05000000000000000000" pitchFamily="2" charset="2"/>
              <a:buChar char="Ø"/>
            </a:pPr>
            <a:r>
              <a:rPr lang="de-DE" sz="3200">
                <a:solidFill>
                  <a:srgbClr val="00B0F0"/>
                </a:solidFill>
              </a:rPr>
              <a:t>Meldestelle</a:t>
            </a:r>
            <a:endParaRPr lang="de-AT" sz="3200">
              <a:solidFill>
                <a:srgbClr val="00B0F0"/>
              </a:solidFill>
            </a:endParaRPr>
          </a:p>
          <a:p>
            <a:pPr lvl="0">
              <a:buFont typeface="Wingdings" panose="05000000000000000000" pitchFamily="2" charset="2"/>
              <a:buChar char="Ø"/>
            </a:pPr>
            <a:r>
              <a:rPr lang="de-AT" sz="3200">
                <a:solidFill>
                  <a:srgbClr val="00B0F0"/>
                </a:solidFill>
              </a:rPr>
              <a:t>Klärung </a:t>
            </a:r>
            <a:r>
              <a:rPr lang="de-AT" sz="3200" b="0">
                <a:solidFill>
                  <a:srgbClr val="00B0F0"/>
                </a:solidFill>
              </a:rPr>
              <a:t>des Sachverhaltes bei Verdacht </a:t>
            </a:r>
          </a:p>
          <a:p>
            <a:pPr lvl="0">
              <a:buFont typeface="Wingdings" panose="05000000000000000000" pitchFamily="2" charset="2"/>
              <a:buChar char="Ø"/>
            </a:pPr>
            <a:r>
              <a:rPr lang="de-AT" sz="3200">
                <a:solidFill>
                  <a:srgbClr val="00B0F0"/>
                </a:solidFill>
              </a:rPr>
              <a:t>Entlastungsgespräche mit Therapeut*innen</a:t>
            </a:r>
          </a:p>
          <a:p>
            <a:pPr lvl="0">
              <a:buFont typeface="Wingdings" panose="05000000000000000000" pitchFamily="2" charset="2"/>
              <a:buChar char="Ø"/>
            </a:pPr>
            <a:r>
              <a:rPr lang="de-AT" sz="3200">
                <a:solidFill>
                  <a:srgbClr val="00B0F0"/>
                </a:solidFill>
              </a:rPr>
              <a:t>Team: </a:t>
            </a:r>
            <a:r>
              <a:rPr lang="de-AT" sz="3200" err="1">
                <a:solidFill>
                  <a:srgbClr val="00B0F0"/>
                </a:solidFill>
              </a:rPr>
              <a:t>unabh</a:t>
            </a:r>
            <a:r>
              <a:rPr lang="de-AT" sz="3200">
                <a:solidFill>
                  <a:srgbClr val="00B0F0"/>
                </a:solidFill>
              </a:rPr>
              <a:t>. Expert*innen und Experten</a:t>
            </a:r>
          </a:p>
          <a:p>
            <a:pPr marL="0" indent="0">
              <a:buNone/>
            </a:pPr>
            <a:endParaRPr lang="de-AT"/>
          </a:p>
        </p:txBody>
      </p:sp>
    </p:spTree>
    <p:extLst>
      <p:ext uri="{BB962C8B-B14F-4D97-AF65-F5344CB8AC3E}">
        <p14:creationId xmlns:p14="http://schemas.microsoft.com/office/powerpoint/2010/main" val="31585536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4853" y="281622"/>
            <a:ext cx="7516664" cy="990600"/>
          </a:xfrm>
          <a:noFill/>
        </p:spPr>
        <p:txBody>
          <a:bodyPr>
            <a:normAutofit/>
          </a:bodyPr>
          <a:lstStyle/>
          <a:p>
            <a:pPr algn="ctr"/>
            <a:r>
              <a:rPr lang="de-DE" sz="3000" b="1">
                <a:solidFill>
                  <a:srgbClr val="00B050"/>
                </a:solidFill>
              </a:rPr>
              <a:t>Meldung an die Ombudsstelle heißt…</a:t>
            </a:r>
            <a:endParaRPr lang="de-AT" sz="3000" b="1">
              <a:solidFill>
                <a:srgbClr val="00B050"/>
              </a:solidFill>
            </a:endParaRPr>
          </a:p>
        </p:txBody>
      </p:sp>
      <p:sp>
        <p:nvSpPr>
          <p:cNvPr id="4" name="Inhaltsplatzhalter 3"/>
          <p:cNvSpPr>
            <a:spLocks noGrp="1"/>
          </p:cNvSpPr>
          <p:nvPr>
            <p:ph sz="quarter" idx="1"/>
          </p:nvPr>
        </p:nvSpPr>
        <p:spPr>
          <a:xfrm>
            <a:off x="533400" y="1600200"/>
            <a:ext cx="8232648" cy="4495800"/>
          </a:xfrm>
        </p:spPr>
        <p:txBody>
          <a:bodyPr>
            <a:normAutofit fontScale="92500" lnSpcReduction="20000"/>
          </a:bodyPr>
          <a:lstStyle/>
          <a:p>
            <a:pPr>
              <a:buFont typeface="Wingdings" panose="05000000000000000000" pitchFamily="2" charset="2"/>
              <a:buChar char="Ø"/>
            </a:pPr>
            <a:r>
              <a:rPr lang="de-DE" sz="2000" u="sng">
                <a:solidFill>
                  <a:srgbClr val="0070C0"/>
                </a:solidFill>
              </a:rPr>
              <a:t>Für die meldende Person:</a:t>
            </a:r>
          </a:p>
          <a:p>
            <a:pPr lvl="1">
              <a:buFont typeface="Wingdings" panose="05000000000000000000" pitchFamily="2" charset="2"/>
              <a:buChar char="Ø"/>
            </a:pPr>
            <a:r>
              <a:rPr lang="de-DE" sz="2000">
                <a:solidFill>
                  <a:srgbClr val="0070C0"/>
                </a:solidFill>
              </a:rPr>
              <a:t>Klärungshilfe, Entlastungsgespräch, Dokumentation und Ablage</a:t>
            </a:r>
          </a:p>
          <a:p>
            <a:pPr>
              <a:buFont typeface="Wingdings" panose="05000000000000000000" pitchFamily="2" charset="2"/>
              <a:buChar char="Ø"/>
            </a:pPr>
            <a:r>
              <a:rPr lang="de-DE" sz="2000" u="sng">
                <a:solidFill>
                  <a:srgbClr val="0070C0"/>
                </a:solidFill>
              </a:rPr>
              <a:t>Für Betroffene von Gewalt: </a:t>
            </a:r>
          </a:p>
          <a:p>
            <a:pPr lvl="1">
              <a:buFont typeface="Wingdings" panose="05000000000000000000" pitchFamily="2" charset="2"/>
              <a:buChar char="Ø"/>
            </a:pPr>
            <a:r>
              <a:rPr lang="de-DE" sz="2000">
                <a:solidFill>
                  <a:srgbClr val="0070C0"/>
                </a:solidFill>
              </a:rPr>
              <a:t>Gesprächs- und Therapieangebot (kann auch später in Anspruch genommen werden)</a:t>
            </a:r>
          </a:p>
          <a:p>
            <a:pPr lvl="1">
              <a:buFont typeface="Wingdings" panose="05000000000000000000" pitchFamily="2" charset="2"/>
              <a:buChar char="Ø"/>
            </a:pPr>
            <a:r>
              <a:rPr lang="de-DE" sz="2000">
                <a:solidFill>
                  <a:srgbClr val="0070C0"/>
                </a:solidFill>
              </a:rPr>
              <a:t>Weitere Schritte nur mit Zustimmung der Betroffenen</a:t>
            </a:r>
          </a:p>
          <a:p>
            <a:pPr>
              <a:buFont typeface="Wingdings" panose="05000000000000000000" pitchFamily="2" charset="2"/>
              <a:buChar char="Ø"/>
            </a:pPr>
            <a:r>
              <a:rPr lang="de-DE" sz="2000" u="sng">
                <a:solidFill>
                  <a:srgbClr val="0070C0"/>
                </a:solidFill>
              </a:rPr>
              <a:t>Für die Diözesanleitung (wenn Zustimmung zur Weiterleitung vorliegt): </a:t>
            </a:r>
          </a:p>
          <a:p>
            <a:pPr lvl="1">
              <a:buFont typeface="Wingdings" panose="05000000000000000000" pitchFamily="2" charset="2"/>
              <a:buChar char="Ø"/>
            </a:pPr>
            <a:r>
              <a:rPr lang="de-DE" sz="2000">
                <a:solidFill>
                  <a:srgbClr val="0070C0"/>
                </a:solidFill>
              </a:rPr>
              <a:t>Befassung der diözesanen Kommission (ev. Krisenstab)</a:t>
            </a:r>
          </a:p>
          <a:p>
            <a:pPr lvl="1">
              <a:buFont typeface="Wingdings" panose="05000000000000000000" pitchFamily="2" charset="2"/>
              <a:buChar char="Ø"/>
            </a:pPr>
            <a:r>
              <a:rPr lang="de-DE" sz="2000">
                <a:solidFill>
                  <a:srgbClr val="0070C0"/>
                </a:solidFill>
              </a:rPr>
              <a:t>Einschätzung ob „Gefahr im Verzug“ (Opferperspektive maßgeblich)</a:t>
            </a:r>
            <a:endParaRPr lang="de-AT" sz="2000">
              <a:solidFill>
                <a:srgbClr val="0070C0"/>
              </a:solidFill>
            </a:endParaRPr>
          </a:p>
          <a:p>
            <a:pPr lvl="2">
              <a:buFont typeface="Wingdings" panose="05000000000000000000" pitchFamily="2" charset="2"/>
              <a:buChar char="Ø"/>
            </a:pPr>
            <a:r>
              <a:rPr lang="de-DE" sz="2000">
                <a:solidFill>
                  <a:srgbClr val="0070C0"/>
                </a:solidFill>
              </a:rPr>
              <a:t>Gespräch mit beschuldigter Person </a:t>
            </a:r>
          </a:p>
          <a:p>
            <a:pPr lvl="3">
              <a:buClr>
                <a:srgbClr val="00B0F0"/>
              </a:buClr>
              <a:buFont typeface="Wingdings" panose="05000000000000000000" pitchFamily="2" charset="2"/>
              <a:buChar char="Ø"/>
            </a:pPr>
            <a:r>
              <a:rPr lang="de-DE">
                <a:solidFill>
                  <a:srgbClr val="0070C0"/>
                </a:solidFill>
              </a:rPr>
              <a:t>Erhärteter Verdacht: Dienstfreistellung</a:t>
            </a:r>
          </a:p>
          <a:p>
            <a:pPr lvl="4">
              <a:buClr>
                <a:srgbClr val="00B0F0"/>
              </a:buClr>
              <a:buFont typeface="Wingdings" panose="05000000000000000000" pitchFamily="2" charset="2"/>
              <a:buChar char="Ø"/>
            </a:pPr>
            <a:r>
              <a:rPr lang="de-DE">
                <a:solidFill>
                  <a:srgbClr val="0070C0"/>
                </a:solidFill>
              </a:rPr>
              <a:t>Sachverhaltsdarstellung an Staatsanwaltschaft</a:t>
            </a:r>
          </a:p>
          <a:p>
            <a:pPr marL="91440" indent="0">
              <a:buClr>
                <a:srgbClr val="00B0F0"/>
              </a:buClr>
              <a:buNone/>
            </a:pPr>
            <a:r>
              <a:rPr lang="de-DE">
                <a:solidFill>
                  <a:srgbClr val="0070C0"/>
                </a:solidFill>
              </a:rPr>
              <a:t>Mit der meldenden Person muss aufmerksam und sensibel umgegangen werden. Auch sie braucht Schutz.</a:t>
            </a:r>
            <a:endParaRPr lang="de-AT">
              <a:solidFill>
                <a:srgbClr val="0070C0"/>
              </a:solidFill>
            </a:endParaRPr>
          </a:p>
          <a:p>
            <a:pPr lvl="4">
              <a:buClr>
                <a:srgbClr val="00B0F0"/>
              </a:buClr>
              <a:buFont typeface="Wingdings" panose="05000000000000000000" pitchFamily="2" charset="2"/>
              <a:buChar char="Ø"/>
            </a:pPr>
            <a:endParaRPr lang="de-DE">
              <a:solidFill>
                <a:srgbClr val="0070C0"/>
              </a:solidFill>
            </a:endParaRPr>
          </a:p>
          <a:p>
            <a:pPr marL="754380" lvl="1" indent="-342900">
              <a:buFont typeface="Wingdings" panose="05000000000000000000" pitchFamily="2" charset="2"/>
              <a:buChar char="Ø"/>
            </a:pPr>
            <a:endParaRPr lang="de-DE" sz="2800">
              <a:solidFill>
                <a:srgbClr val="0070C0"/>
              </a:solidFill>
            </a:endParaRPr>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0991578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42</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1796878"/>
      </p:ext>
    </p:extLst>
  </p:cSld>
  <p:clrMapOvr>
    <a:masterClrMapping/>
  </p:clrMapOvr>
  <p:transition>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Diözesane Kommission (DK)</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85000" lnSpcReduction="10000"/>
          </a:bodyPr>
          <a:lstStyle/>
          <a:p>
            <a:pPr lvl="0">
              <a:buFont typeface="Wingdings" panose="05000000000000000000" pitchFamily="2" charset="2"/>
              <a:buChar char="Ø"/>
            </a:pPr>
            <a:r>
              <a:rPr lang="de-DE" sz="3200">
                <a:solidFill>
                  <a:srgbClr val="00B0F0"/>
                </a:solidFill>
              </a:rPr>
              <a:t>In jeder Diözese</a:t>
            </a:r>
          </a:p>
          <a:p>
            <a:pPr lvl="0">
              <a:buFont typeface="Wingdings" panose="05000000000000000000" pitchFamily="2" charset="2"/>
              <a:buChar char="Ø"/>
            </a:pPr>
            <a:r>
              <a:rPr lang="de-DE" sz="3200">
                <a:solidFill>
                  <a:srgbClr val="00B0F0"/>
                </a:solidFill>
              </a:rPr>
              <a:t>Überprüfung der Fakten (Ort/Zeit/Name)</a:t>
            </a:r>
            <a:endParaRPr lang="de-AT" sz="3200">
              <a:solidFill>
                <a:srgbClr val="00B0F0"/>
              </a:solidFill>
            </a:endParaRPr>
          </a:p>
          <a:p>
            <a:pPr lvl="0">
              <a:buFont typeface="Wingdings" panose="05000000000000000000" pitchFamily="2" charset="2"/>
              <a:buChar char="Ø"/>
            </a:pPr>
            <a:r>
              <a:rPr lang="de-AT" sz="3200">
                <a:solidFill>
                  <a:srgbClr val="00B0F0"/>
                </a:solidFill>
              </a:rPr>
              <a:t>Stellungnahme von Beschuldigter*m u. Institution</a:t>
            </a:r>
            <a:endParaRPr lang="de-DE" sz="3200">
              <a:solidFill>
                <a:srgbClr val="00B0F0"/>
              </a:solidFill>
            </a:endParaRPr>
          </a:p>
          <a:p>
            <a:pPr lvl="0">
              <a:buFont typeface="Wingdings" panose="05000000000000000000" pitchFamily="2" charset="2"/>
              <a:buChar char="Ø"/>
            </a:pPr>
            <a:r>
              <a:rPr lang="de-DE" sz="3200">
                <a:solidFill>
                  <a:srgbClr val="00B0F0"/>
                </a:solidFill>
              </a:rPr>
              <a:t>Empfiehlt Maßnahmen im Blick auf die*den Beschuldigte*n</a:t>
            </a:r>
          </a:p>
          <a:p>
            <a:pPr>
              <a:buFont typeface="Wingdings" panose="05000000000000000000" pitchFamily="2" charset="2"/>
              <a:buChar char="Ø"/>
            </a:pPr>
            <a:r>
              <a:rPr lang="de-DE" sz="3200">
                <a:solidFill>
                  <a:srgbClr val="00B0F0"/>
                </a:solidFill>
              </a:rPr>
              <a:t>Mitglieder: forensischer Psychiater, klinische Psychologin, Experte in Kirchenrecht und weltlichem Recht, Sozialarbeiterin, Vertretung von Orden </a:t>
            </a:r>
          </a:p>
          <a:p>
            <a:pPr marL="0" indent="0">
              <a:buNone/>
            </a:pPr>
            <a:endParaRPr lang="de-AT"/>
          </a:p>
        </p:txBody>
      </p:sp>
    </p:spTree>
    <p:extLst>
      <p:ext uri="{BB962C8B-B14F-4D97-AF65-F5344CB8AC3E}">
        <p14:creationId xmlns:p14="http://schemas.microsoft.com/office/powerpoint/2010/main" val="18519723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808CC281-AF55-2565-2F35-C56F1157B26C}"/>
              </a:ext>
            </a:extLst>
          </p:cNvPr>
          <p:cNvSpPr>
            <a:spLocks noGrp="1"/>
          </p:cNvSpPr>
          <p:nvPr>
            <p:ph type="title"/>
          </p:nvPr>
        </p:nvSpPr>
        <p:spPr>
          <a:xfrm>
            <a:off x="2054578" y="228600"/>
            <a:ext cx="6254044" cy="990600"/>
          </a:xfrm>
        </p:spPr>
        <p:txBody>
          <a:bodyPr/>
          <a:lstStyle/>
          <a:p>
            <a:r>
              <a:rPr lang="de-DE" sz="3600" b="1">
                <a:solidFill>
                  <a:srgbClr val="00B050"/>
                </a:solidFill>
              </a:rPr>
              <a:t>Maßnahmen</a:t>
            </a:r>
            <a:endParaRPr lang="de-AT" sz="3600" b="1">
              <a:solidFill>
                <a:srgbClr val="00B050"/>
              </a:solidFill>
            </a:endParaRPr>
          </a:p>
        </p:txBody>
      </p:sp>
      <p:sp>
        <p:nvSpPr>
          <p:cNvPr id="3" name="Foliennummernplatzhalter 2">
            <a:extLst>
              <a:ext uri="{FF2B5EF4-FFF2-40B4-BE49-F238E27FC236}">
                <a16:creationId xmlns:a16="http://schemas.microsoft.com/office/drawing/2014/main" id="{35B6C00F-10E0-06A0-6F9C-C0A2B1324E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5" name="Inhaltsplatzhalter 4">
            <a:extLst>
              <a:ext uri="{FF2B5EF4-FFF2-40B4-BE49-F238E27FC236}">
                <a16:creationId xmlns:a16="http://schemas.microsoft.com/office/drawing/2014/main" id="{81F58BFD-CF6E-9DBF-7935-9985FCBF441A}"/>
              </a:ext>
            </a:extLst>
          </p:cNvPr>
          <p:cNvSpPr>
            <a:spLocks noGrp="1"/>
          </p:cNvSpPr>
          <p:nvPr>
            <p:ph sz="quarter" idx="1"/>
          </p:nvPr>
        </p:nvSpPr>
        <p:spPr/>
        <p:txBody>
          <a:bodyPr>
            <a:normAutofit fontScale="92500" lnSpcReduction="20000"/>
          </a:bodyPr>
          <a:lstStyle/>
          <a:p>
            <a:pPr>
              <a:buFont typeface="Wingdings" panose="05000000000000000000" pitchFamily="2" charset="2"/>
              <a:buChar char="Ø"/>
            </a:pPr>
            <a:r>
              <a:rPr lang="de-DE" sz="2300" b="1" dirty="0">
                <a:solidFill>
                  <a:srgbClr val="0070C0"/>
                </a:solidFill>
              </a:rPr>
              <a:t>Konfrontation mit Beschuldigter*m:</a:t>
            </a:r>
            <a:r>
              <a:rPr lang="de-DE" sz="2300" dirty="0">
                <a:solidFill>
                  <a:srgbClr val="0070C0"/>
                </a:solidFill>
              </a:rPr>
              <a:t> nur durch Polizei bzw. Amt für Kinder- und Jugendhilfe (MA11), Ordinariat, Leitungspersonen</a:t>
            </a:r>
            <a:endParaRPr lang="de-AT" sz="2300" dirty="0">
              <a:solidFill>
                <a:srgbClr val="0070C0"/>
              </a:solidFill>
            </a:endParaRPr>
          </a:p>
          <a:p>
            <a:pPr>
              <a:lnSpc>
                <a:spcPct val="120000"/>
              </a:lnSpc>
              <a:spcBef>
                <a:spcPts val="0"/>
              </a:spcBef>
              <a:buClr>
                <a:srgbClr val="00B0F0"/>
              </a:buClr>
              <a:buFont typeface="Wingdings" panose="05000000000000000000" pitchFamily="2" charset="2"/>
              <a:buChar char="Ø"/>
            </a:pPr>
            <a:r>
              <a:rPr lang="de-AT" sz="2300" b="1" dirty="0">
                <a:solidFill>
                  <a:srgbClr val="0070C0"/>
                </a:solidFill>
              </a:rPr>
              <a:t>Mögliche Konsequenzen für Beschuldigte*n innerhalb der Kirche:</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Gespräch mit Vorgesetzter*m</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Schulungen</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Eingeschränkte Tätigkeit</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a:t>
            </a:r>
            <a:r>
              <a:rPr lang="de-DE" sz="2100" dirty="0" err="1">
                <a:solidFill>
                  <a:srgbClr val="0070C0"/>
                </a:solidFill>
              </a:rPr>
              <a:t>Red</a:t>
            </a:r>
            <a:r>
              <a:rPr lang="de-DE" sz="2100" dirty="0">
                <a:solidFill>
                  <a:srgbClr val="0070C0"/>
                </a:solidFill>
              </a:rPr>
              <a:t> </a:t>
            </a:r>
            <a:r>
              <a:rPr lang="de-DE" sz="2100" dirty="0" err="1">
                <a:solidFill>
                  <a:srgbClr val="0070C0"/>
                </a:solidFill>
              </a:rPr>
              <a:t>ma</a:t>
            </a:r>
            <a:r>
              <a:rPr lang="de-DE" sz="2100" dirty="0">
                <a:solidFill>
                  <a:srgbClr val="0070C0"/>
                </a:solidFill>
              </a:rPr>
              <a:t> drüber“ – Männerberatung</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Dienstrechtliche Schritte</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Selbstanzeige oder Sachverhaltsdarstellung</a:t>
            </a:r>
          </a:p>
          <a:p>
            <a:pPr lvl="2">
              <a:lnSpc>
                <a:spcPct val="120000"/>
              </a:lnSpc>
              <a:spcBef>
                <a:spcPts val="0"/>
              </a:spcBef>
              <a:buClr>
                <a:srgbClr val="00B0F0"/>
              </a:buClr>
              <a:buFont typeface="Wingdings" panose="05000000000000000000" pitchFamily="2" charset="2"/>
              <a:buChar char="Ø"/>
            </a:pPr>
            <a:r>
              <a:rPr lang="de-DE" sz="2100" dirty="0">
                <a:solidFill>
                  <a:srgbClr val="0070C0"/>
                </a:solidFill>
              </a:rPr>
              <a:t>…</a:t>
            </a:r>
          </a:p>
          <a:p>
            <a:pPr>
              <a:lnSpc>
                <a:spcPct val="120000"/>
              </a:lnSpc>
              <a:spcBef>
                <a:spcPts val="0"/>
              </a:spcBef>
              <a:buClr>
                <a:srgbClr val="00B0F0"/>
              </a:buClr>
              <a:buFont typeface="Wingdings" panose="05000000000000000000" pitchFamily="2" charset="2"/>
              <a:buChar char="Ø"/>
            </a:pPr>
            <a:r>
              <a:rPr lang="de-DE" sz="2300" b="1" dirty="0">
                <a:solidFill>
                  <a:srgbClr val="0070C0"/>
                </a:solidFill>
              </a:rPr>
              <a:t>Unterstützung des betroffenen Umfelds</a:t>
            </a:r>
          </a:p>
          <a:p>
            <a:pPr>
              <a:lnSpc>
                <a:spcPct val="120000"/>
              </a:lnSpc>
              <a:spcBef>
                <a:spcPts val="0"/>
              </a:spcBef>
              <a:buClr>
                <a:srgbClr val="00B0F0"/>
              </a:buClr>
              <a:buFont typeface="Wingdings" panose="05000000000000000000" pitchFamily="2" charset="2"/>
              <a:buChar char="Ø"/>
            </a:pPr>
            <a:r>
              <a:rPr lang="de-DE" sz="2300" b="1" dirty="0">
                <a:solidFill>
                  <a:srgbClr val="0070C0"/>
                </a:solidFill>
              </a:rPr>
              <a:t>Unterstützung der beschuldigten Person </a:t>
            </a:r>
            <a:r>
              <a:rPr lang="de-DE" sz="2300" dirty="0">
                <a:solidFill>
                  <a:srgbClr val="0070C0"/>
                </a:solidFill>
              </a:rPr>
              <a:t>(Konfrontation mit Anschuldigungen, Information über Rechte, Angebot geistlicher Begleitung, Information nächste Schritte)</a:t>
            </a:r>
            <a:endParaRPr lang="de-DE" sz="2300" b="1" dirty="0">
              <a:solidFill>
                <a:srgbClr val="0070C0"/>
              </a:solidFill>
            </a:endParaRPr>
          </a:p>
          <a:p>
            <a:endParaRPr lang="de-AT" dirty="0"/>
          </a:p>
        </p:txBody>
      </p:sp>
    </p:spTree>
    <p:extLst>
      <p:ext uri="{BB962C8B-B14F-4D97-AF65-F5344CB8AC3E}">
        <p14:creationId xmlns:p14="http://schemas.microsoft.com/office/powerpoint/2010/main" val="2605016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0D6C64-B878-94D5-0DCC-821A0AECDA39}"/>
              </a:ext>
            </a:extLst>
          </p:cNvPr>
          <p:cNvSpPr>
            <a:spLocks noGrp="1"/>
          </p:cNvSpPr>
          <p:nvPr>
            <p:ph type="title"/>
          </p:nvPr>
        </p:nvSpPr>
        <p:spPr/>
        <p:txBody>
          <a:bodyPr>
            <a:normAutofit/>
          </a:bodyPr>
          <a:lstStyle/>
          <a:p>
            <a:pPr algn="ctr"/>
            <a:r>
              <a:rPr lang="de-DE" sz="3000" b="1" dirty="0">
                <a:solidFill>
                  <a:srgbClr val="00B050"/>
                </a:solidFill>
              </a:rPr>
              <a:t>Verfahrensordnung katholische Kirche</a:t>
            </a:r>
            <a:endParaRPr lang="de-AT" sz="3000" b="1" dirty="0">
              <a:solidFill>
                <a:srgbClr val="00B050"/>
              </a:solidFill>
            </a:endParaRPr>
          </a:p>
        </p:txBody>
      </p:sp>
      <p:sp>
        <p:nvSpPr>
          <p:cNvPr id="3" name="Foliennummernplatzhalter 2">
            <a:extLst>
              <a:ext uri="{FF2B5EF4-FFF2-40B4-BE49-F238E27FC236}">
                <a16:creationId xmlns:a16="http://schemas.microsoft.com/office/drawing/2014/main" id="{2AFAB329-B6E5-CA87-2A4B-B5E8A046DF1E}"/>
              </a:ext>
            </a:extLst>
          </p:cNvPr>
          <p:cNvSpPr>
            <a:spLocks noGrp="1"/>
          </p:cNvSpPr>
          <p:nvPr>
            <p:ph type="sldNum" sz="quarter" idx="12"/>
          </p:nvPr>
        </p:nvSpPr>
        <p:spPr/>
        <p:txBody>
          <a:bodyPr>
            <a:normAutofit fontScale="85000" lnSpcReduction="20000"/>
          </a:bodyPr>
          <a:lstStyle/>
          <a:p>
            <a:fld id="{B90F5A57-8277-4128-9E0F-D3B511DCDD08}" type="slidenum">
              <a:rPr lang="de-AT" smtClean="0"/>
              <a:pPr/>
              <a:t>45</a:t>
            </a:fld>
            <a:endParaRPr lang="de-AT"/>
          </a:p>
        </p:txBody>
      </p:sp>
      <p:graphicFrame>
        <p:nvGraphicFramePr>
          <p:cNvPr id="5" name="Inhaltsplatzhalter 4">
            <a:extLst>
              <a:ext uri="{FF2B5EF4-FFF2-40B4-BE49-F238E27FC236}">
                <a16:creationId xmlns:a16="http://schemas.microsoft.com/office/drawing/2014/main" id="{3E8EC5F8-3DAC-C71A-5A0C-DADF85E1E440}"/>
              </a:ext>
            </a:extLst>
          </p:cNvPr>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2298807"/>
      </p:ext>
    </p:extLst>
  </p:cSld>
  <p:clrMapOvr>
    <a:masterClrMapping/>
  </p:clrMapOvr>
  <p:transition>
    <p:wedg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Unabhängige Opferschutzkommission (UOK)</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fontScale="92500" lnSpcReduction="10000"/>
          </a:bodyPr>
          <a:lstStyle/>
          <a:p>
            <a:pPr lvl="0">
              <a:buFont typeface="Wingdings" panose="05000000000000000000" pitchFamily="2" charset="2"/>
              <a:buChar char="Ø"/>
            </a:pPr>
            <a:r>
              <a:rPr lang="de-AT" sz="3200">
                <a:solidFill>
                  <a:srgbClr val="00B0F0"/>
                </a:solidFill>
              </a:rPr>
              <a:t>Nur 1x österreichweit</a:t>
            </a:r>
          </a:p>
          <a:p>
            <a:pPr lvl="0">
              <a:buFont typeface="Wingdings" panose="05000000000000000000" pitchFamily="2" charset="2"/>
              <a:buChar char="Ø"/>
            </a:pPr>
            <a:r>
              <a:rPr lang="de-AT" sz="3200">
                <a:solidFill>
                  <a:srgbClr val="00B0F0"/>
                </a:solidFill>
              </a:rPr>
              <a:t>Zivilgesellschaftliche Einrichtung</a:t>
            </a:r>
          </a:p>
          <a:p>
            <a:pPr lvl="0">
              <a:buFont typeface="Wingdings" panose="05000000000000000000" pitchFamily="2" charset="2"/>
              <a:buChar char="Ø"/>
            </a:pPr>
            <a:r>
              <a:rPr lang="de-AT" sz="3200">
                <a:solidFill>
                  <a:srgbClr val="00B0F0"/>
                </a:solidFill>
              </a:rPr>
              <a:t>Außergerichtliche Entscheidung über eine freiwillige finanzielle und/oder therapeutische Hilfestellung. </a:t>
            </a:r>
          </a:p>
          <a:p>
            <a:pPr lvl="0">
              <a:buFont typeface="Wingdings" panose="05000000000000000000" pitchFamily="2" charset="2"/>
              <a:buChar char="Ø"/>
            </a:pPr>
            <a:r>
              <a:rPr lang="de-DE" sz="3200">
                <a:solidFill>
                  <a:srgbClr val="00B0F0"/>
                </a:solidFill>
              </a:rPr>
              <a:t>Die katholische Kirche in Österreich hat sich selbstverpflichtet, diese Entscheidungen bedingungslos anzunehmen und umzusetzen.</a:t>
            </a:r>
            <a:endParaRPr lang="de-AT" sz="3200">
              <a:solidFill>
                <a:srgbClr val="00B0F0"/>
              </a:solidFill>
            </a:endParaRPr>
          </a:p>
          <a:p>
            <a:pPr marL="0" indent="0">
              <a:buNone/>
            </a:pPr>
            <a:endParaRPr lang="de-AT"/>
          </a:p>
        </p:txBody>
      </p:sp>
    </p:spTree>
    <p:extLst>
      <p:ext uri="{BB962C8B-B14F-4D97-AF65-F5344CB8AC3E}">
        <p14:creationId xmlns:p14="http://schemas.microsoft.com/office/powerpoint/2010/main" val="2542211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45F627-3EEA-14EA-6DF0-A6B2BE04A928}"/>
              </a:ext>
            </a:extLst>
          </p:cNvPr>
          <p:cNvSpPr>
            <a:spLocks noGrp="1"/>
          </p:cNvSpPr>
          <p:nvPr>
            <p:ph type="title"/>
          </p:nvPr>
        </p:nvSpPr>
        <p:spPr/>
        <p:txBody>
          <a:bodyPr/>
          <a:lstStyle/>
          <a:p>
            <a:r>
              <a:rPr lang="de-DE" b="1">
                <a:solidFill>
                  <a:srgbClr val="00B050"/>
                </a:solidFill>
              </a:rPr>
              <a:t>Stiftung Opferschutz</a:t>
            </a:r>
            <a:endParaRPr lang="de-AT" b="1">
              <a:solidFill>
                <a:srgbClr val="00B050"/>
              </a:solidFill>
            </a:endParaRPr>
          </a:p>
        </p:txBody>
      </p:sp>
      <p:sp>
        <p:nvSpPr>
          <p:cNvPr id="3" name="Foliennummernplatzhalter 2">
            <a:extLst>
              <a:ext uri="{FF2B5EF4-FFF2-40B4-BE49-F238E27FC236}">
                <a16:creationId xmlns:a16="http://schemas.microsoft.com/office/drawing/2014/main" id="{3095E2C3-F218-03AB-3E0A-CE9236917233}"/>
              </a:ext>
            </a:extLst>
          </p:cNvPr>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47</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
        <p:nvSpPr>
          <p:cNvPr id="4" name="Textplatzhalter 3">
            <a:extLst>
              <a:ext uri="{FF2B5EF4-FFF2-40B4-BE49-F238E27FC236}">
                <a16:creationId xmlns:a16="http://schemas.microsoft.com/office/drawing/2014/main" id="{263162B2-D400-3022-E4C8-D85F1CF870BD}"/>
              </a:ext>
            </a:extLst>
          </p:cNvPr>
          <p:cNvSpPr>
            <a:spLocks noGrp="1"/>
          </p:cNvSpPr>
          <p:nvPr>
            <p:ph type="body" idx="2"/>
          </p:nvPr>
        </p:nvSpPr>
        <p:spPr/>
        <p:txBody>
          <a:bodyPr vert="vert270">
            <a:normAutofit/>
          </a:bodyPr>
          <a:lstStyle/>
          <a:p>
            <a:r>
              <a:rPr lang="de-DE" sz="6000"/>
              <a:t>Aufgaben</a:t>
            </a:r>
            <a:endParaRPr lang="de-AT" sz="6000"/>
          </a:p>
        </p:txBody>
      </p:sp>
      <p:sp>
        <p:nvSpPr>
          <p:cNvPr id="5" name="Inhaltsplatzhalter 4">
            <a:extLst>
              <a:ext uri="{FF2B5EF4-FFF2-40B4-BE49-F238E27FC236}">
                <a16:creationId xmlns:a16="http://schemas.microsoft.com/office/drawing/2014/main" id="{ABF17C9D-D0EB-F01D-7348-E3828060DF81}"/>
              </a:ext>
            </a:extLst>
          </p:cNvPr>
          <p:cNvSpPr>
            <a:spLocks noGrp="1"/>
          </p:cNvSpPr>
          <p:nvPr>
            <p:ph sz="quarter" idx="1"/>
          </p:nvPr>
        </p:nvSpPr>
        <p:spPr/>
        <p:txBody>
          <a:bodyPr>
            <a:normAutofit lnSpcReduction="10000"/>
          </a:bodyPr>
          <a:lstStyle/>
          <a:p>
            <a:pPr>
              <a:buFont typeface="Wingdings" panose="05000000000000000000" pitchFamily="2" charset="2"/>
              <a:buChar char="Ø"/>
            </a:pPr>
            <a:r>
              <a:rPr lang="de-AT">
                <a:solidFill>
                  <a:srgbClr val="00B0F0"/>
                </a:solidFill>
              </a:rPr>
              <a:t>Nur 1x österreichweit</a:t>
            </a:r>
          </a:p>
          <a:p>
            <a:pPr>
              <a:buFont typeface="Wingdings" panose="05000000000000000000" pitchFamily="2" charset="2"/>
              <a:buChar char="Ø"/>
            </a:pPr>
            <a:r>
              <a:rPr lang="de-AT">
                <a:solidFill>
                  <a:srgbClr val="00B0F0"/>
                </a:solidFill>
              </a:rPr>
              <a:t>Abwicklung der Auszahlung</a:t>
            </a:r>
          </a:p>
          <a:p>
            <a:pPr>
              <a:buFont typeface="Wingdings" panose="05000000000000000000" pitchFamily="2" charset="2"/>
              <a:buChar char="Ø"/>
            </a:pPr>
            <a:r>
              <a:rPr lang="de-AT">
                <a:solidFill>
                  <a:srgbClr val="00B0F0"/>
                </a:solidFill>
              </a:rPr>
              <a:t>Regress bei den einzelnen kirchlichen Rechtsträgern (Diözesen, Orden, Caritas, Vereine, …)</a:t>
            </a:r>
          </a:p>
          <a:p>
            <a:pPr>
              <a:buFont typeface="Wingdings" panose="05000000000000000000" pitchFamily="2" charset="2"/>
              <a:buChar char="Ø"/>
            </a:pPr>
            <a:r>
              <a:rPr lang="de-AT">
                <a:solidFill>
                  <a:srgbClr val="00B0F0"/>
                </a:solidFill>
              </a:rPr>
              <a:t>Organisiert 2x/Jahr österreichweites Treffen von Stabsstellen, Ombudsstellen, Diözesanen Kommissionen, UOK</a:t>
            </a:r>
          </a:p>
          <a:p>
            <a:pPr>
              <a:buFont typeface="Wingdings" panose="05000000000000000000" pitchFamily="2" charset="2"/>
              <a:buChar char="Ø"/>
            </a:pPr>
            <a:r>
              <a:rPr lang="de-AT">
                <a:solidFill>
                  <a:srgbClr val="00B0F0"/>
                </a:solidFill>
              </a:rPr>
              <a:t>Wertet Daten von UOK aus</a:t>
            </a:r>
          </a:p>
          <a:p>
            <a:pPr marL="0" indent="0">
              <a:buNone/>
            </a:pPr>
            <a:endParaRPr lang="de-AT"/>
          </a:p>
        </p:txBody>
      </p:sp>
    </p:spTree>
    <p:extLst>
      <p:ext uri="{BB962C8B-B14F-4D97-AF65-F5344CB8AC3E}">
        <p14:creationId xmlns:p14="http://schemas.microsoft.com/office/powerpoint/2010/main" val="1063806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800" dirty="0">
                <a:solidFill>
                  <a:srgbClr val="0070C0"/>
                </a:solidFill>
              </a:rPr>
              <a:t>------------------------------------------------------------------------</a:t>
            </a:r>
          </a:p>
          <a:p>
            <a:pPr marL="0" indent="0">
              <a:buNone/>
            </a:pPr>
            <a:r>
              <a:rPr lang="de-AT" sz="2800" b="1" dirty="0">
                <a:solidFill>
                  <a:srgbClr val="0070C0"/>
                </a:solidFill>
              </a:rPr>
              <a:t>3.340</a:t>
            </a:r>
            <a:r>
              <a:rPr lang="de-AT" sz="2800" dirty="0">
                <a:solidFill>
                  <a:srgbClr val="0070C0"/>
                </a:solidFill>
              </a:rPr>
              <a:t> </a:t>
            </a:r>
            <a:r>
              <a:rPr lang="de-AT" sz="2800" b="1" dirty="0">
                <a:solidFill>
                  <a:srgbClr val="0070C0"/>
                </a:solidFill>
              </a:rPr>
              <a:t>Betroffene </a:t>
            </a:r>
            <a:r>
              <a:rPr lang="de-AT" sz="2800" dirty="0">
                <a:solidFill>
                  <a:srgbClr val="0070C0"/>
                </a:solidFill>
              </a:rPr>
              <a:t>(seit 2010) haben sich bisher gemeldet und Vorlage bei UOK eingeleitet </a:t>
            </a:r>
          </a:p>
          <a:p>
            <a:pPr lvl="1">
              <a:buFont typeface="Wingdings" panose="05000000000000000000" pitchFamily="2" charset="2"/>
              <a:buChar char="Ø"/>
            </a:pPr>
            <a:r>
              <a:rPr lang="de-AT" sz="2000" dirty="0">
                <a:solidFill>
                  <a:srgbClr val="0070C0"/>
                </a:solidFill>
              </a:rPr>
              <a:t>62,7% Männer, 37,3% Frauen</a:t>
            </a:r>
          </a:p>
          <a:p>
            <a:pPr lvl="1">
              <a:buFont typeface="Wingdings" panose="05000000000000000000" pitchFamily="2" charset="2"/>
              <a:buChar char="Ø"/>
            </a:pPr>
            <a:r>
              <a:rPr lang="de-AT" sz="2000" dirty="0">
                <a:solidFill>
                  <a:srgbClr val="0070C0"/>
                </a:solidFill>
                <a:ea typeface="+mn-lt"/>
                <a:cs typeface="+mn-lt"/>
              </a:rPr>
              <a:t>79% haben physische Gewalt erlebt</a:t>
            </a:r>
            <a:endParaRPr lang="de-AT" sz="2000" dirty="0">
              <a:ea typeface="+mn-lt"/>
              <a:cs typeface="+mn-lt"/>
            </a:endParaRPr>
          </a:p>
          <a:p>
            <a:pPr lvl="1">
              <a:buFont typeface="Wingdings" panose="05000000000000000000" pitchFamily="2" charset="2"/>
              <a:buChar char="Ø"/>
            </a:pPr>
            <a:r>
              <a:rPr lang="de-AT" sz="2000" dirty="0">
                <a:solidFill>
                  <a:srgbClr val="0070C0"/>
                </a:solidFill>
                <a:ea typeface="+mn-lt"/>
                <a:cs typeface="+mn-lt"/>
              </a:rPr>
              <a:t>80% haben psychische Gewalt erlebt</a:t>
            </a:r>
          </a:p>
          <a:p>
            <a:pPr lvl="1">
              <a:buFont typeface="Wingdings" panose="05000000000000000000" pitchFamily="2" charset="2"/>
              <a:buChar char="Ø"/>
            </a:pPr>
            <a:r>
              <a:rPr lang="de-AT" sz="2000" dirty="0">
                <a:solidFill>
                  <a:srgbClr val="0070C0"/>
                </a:solidFill>
                <a:ea typeface="+mn-lt"/>
                <a:cs typeface="+mn-lt"/>
              </a:rPr>
              <a:t>28% haben sexualisierte Gewalt erlebt</a:t>
            </a:r>
          </a:p>
          <a:p>
            <a:pPr lvl="1">
              <a:buFont typeface="Wingdings" panose="05000000000000000000" pitchFamily="2" charset="2"/>
              <a:buChar char="Ø"/>
            </a:pPr>
            <a:r>
              <a:rPr lang="de-AT" sz="2000" dirty="0">
                <a:solidFill>
                  <a:srgbClr val="0070C0"/>
                </a:solidFill>
                <a:ea typeface="+mn-lt"/>
                <a:cs typeface="+mn-lt"/>
              </a:rPr>
              <a:t>11% haben physischen UND psychische </a:t>
            </a:r>
            <a:r>
              <a:rPr lang="de-AT" sz="2000">
                <a:solidFill>
                  <a:srgbClr val="0070C0"/>
                </a:solidFill>
                <a:ea typeface="+mn-lt"/>
                <a:cs typeface="+mn-lt"/>
              </a:rPr>
              <a:t>UND sexualisierte Gewalt </a:t>
            </a:r>
            <a:r>
              <a:rPr lang="de-AT" sz="2000" dirty="0">
                <a:solidFill>
                  <a:srgbClr val="0070C0"/>
                </a:solidFill>
                <a:ea typeface="+mn-lt"/>
                <a:cs typeface="+mn-lt"/>
              </a:rPr>
              <a:t>erlebt</a:t>
            </a:r>
            <a:endParaRPr lang="de-AT" sz="2000" dirty="0">
              <a:ea typeface="+mn-lt"/>
              <a:cs typeface="+mn-lt"/>
            </a:endParaRPr>
          </a:p>
          <a:p>
            <a:endParaRPr lang="de-AT" sz="2800" dirty="0">
              <a:solidFill>
                <a:srgbClr val="0070C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48</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19336425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856984"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r>
              <a:rPr lang="de-AT" sz="2800" dirty="0">
                <a:solidFill>
                  <a:srgbClr val="0070C0"/>
                </a:solidFill>
              </a:rPr>
              <a:t>---------------------------</a:t>
            </a:r>
          </a:p>
          <a:p>
            <a:r>
              <a:rPr lang="de-AT" sz="2800" dirty="0">
                <a:solidFill>
                  <a:srgbClr val="0070C0"/>
                </a:solidFill>
              </a:rPr>
              <a:t>3.162 Entscheidungen der UOK, davon:</a:t>
            </a:r>
          </a:p>
          <a:p>
            <a:pPr lvl="1"/>
            <a:r>
              <a:rPr lang="de-AT" sz="2500" dirty="0">
                <a:solidFill>
                  <a:srgbClr val="0070C0"/>
                </a:solidFill>
              </a:rPr>
              <a:t>92 % positive Entscheidung (2.905)</a:t>
            </a:r>
          </a:p>
          <a:p>
            <a:pPr lvl="1"/>
            <a:r>
              <a:rPr lang="de-AT" sz="2500" dirty="0">
                <a:solidFill>
                  <a:srgbClr val="0070C0"/>
                </a:solidFill>
              </a:rPr>
              <a:t>8% negativ (257)</a:t>
            </a:r>
          </a:p>
          <a:p>
            <a:pPr marL="0" indent="0">
              <a:buNone/>
            </a:pPr>
            <a:endParaRPr lang="de-AT" sz="2800" dirty="0">
              <a:solidFill>
                <a:srgbClr val="0070C0"/>
              </a:solidFill>
            </a:endParaRPr>
          </a:p>
          <a:p>
            <a:r>
              <a:rPr lang="de-AT" sz="2800" b="1" dirty="0">
                <a:solidFill>
                  <a:srgbClr val="0070C0"/>
                </a:solidFill>
              </a:rPr>
              <a:t>35,76 </a:t>
            </a:r>
            <a:r>
              <a:rPr lang="de-AT" sz="2800" b="1" dirty="0" err="1">
                <a:solidFill>
                  <a:srgbClr val="0070C0"/>
                </a:solidFill>
              </a:rPr>
              <a:t>Mio</a:t>
            </a:r>
            <a:r>
              <a:rPr lang="de-AT" sz="2800" b="1" dirty="0">
                <a:solidFill>
                  <a:srgbClr val="0070C0"/>
                </a:solidFill>
              </a:rPr>
              <a:t> € </a:t>
            </a:r>
            <a:r>
              <a:rPr lang="de-AT" sz="2800" dirty="0">
                <a:solidFill>
                  <a:srgbClr val="0070C0"/>
                </a:solidFill>
              </a:rPr>
              <a:t>wurden den Betroffenen zugesprochen</a:t>
            </a:r>
          </a:p>
          <a:p>
            <a:pPr lvl="1">
              <a:buFont typeface="Wingdings" panose="05000000000000000000" pitchFamily="2" charset="2"/>
              <a:buChar char="Ø"/>
            </a:pPr>
            <a:r>
              <a:rPr lang="de-DE" sz="2500" i="1" dirty="0">
                <a:solidFill>
                  <a:srgbClr val="FF0000"/>
                </a:solidFill>
              </a:rPr>
              <a:t>Die Gelder dafür stammen nicht aus dem Kirchenbeitrag!</a:t>
            </a:r>
            <a:endParaRPr lang="de-AT" sz="2500" i="1" dirty="0">
              <a:solidFill>
                <a:srgbClr val="FF0000"/>
              </a:solidFill>
            </a:endParaRPr>
          </a:p>
          <a:p>
            <a:endParaRPr lang="de-AT" sz="2800" dirty="0">
              <a:solidFill>
                <a:srgbClr val="0070C0"/>
              </a:solidFill>
            </a:endParaRPr>
          </a:p>
          <a:p>
            <a:endParaRPr lang="de-AT" sz="1600" dirty="0">
              <a:solidFill>
                <a:srgbClr val="0070C0"/>
              </a:solidFill>
            </a:endParaRPr>
          </a:p>
          <a:p>
            <a:pPr marL="0" indent="0">
              <a:buNone/>
            </a:pPr>
            <a:endParaRPr lang="de-AT" sz="1600" dirty="0">
              <a:solidFill>
                <a:srgbClr val="FF0000"/>
              </a:solidFill>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3599138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2000"/>
                                  </p:stCondLst>
                                  <p:childTnLst>
                                    <p:set>
                                      <p:cBhvr>
                                        <p:cTn id="23"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700808"/>
            <a:ext cx="8964488" cy="5157192"/>
          </a:xfrm>
        </p:spPr>
        <p:txBody>
          <a:bodyPr vert="horz" lIns="91440" tIns="45720" rIns="91440" bIns="45720" anchor="t">
            <a:normAutofit/>
          </a:bodyPr>
          <a:lstStyle/>
          <a:p>
            <a:pPr marL="0" indent="0">
              <a:buNone/>
            </a:pPr>
            <a:r>
              <a:rPr lang="de-AT" sz="2800" i="1" dirty="0">
                <a:solidFill>
                  <a:schemeClr val="bg1">
                    <a:lumMod val="65000"/>
                  </a:schemeClr>
                </a:solidFill>
                <a:ea typeface="+mn-lt"/>
                <a:cs typeface="+mn-lt"/>
              </a:rPr>
              <a:t>Alle Zahlen für ganz Österreich </a:t>
            </a:r>
            <a:r>
              <a:rPr lang="de-AT" sz="1600" i="1" dirty="0">
                <a:solidFill>
                  <a:schemeClr val="bg1">
                    <a:lumMod val="65000"/>
                  </a:schemeClr>
                </a:solidFill>
                <a:ea typeface="+mn-lt"/>
                <a:cs typeface="+mn-lt"/>
              </a:rPr>
              <a:t>(Stand Dezember 2023, Statistik Stiftung Opferschutz)</a:t>
            </a:r>
            <a:endParaRPr lang="en-US" sz="1600" i="1" dirty="0">
              <a:solidFill>
                <a:schemeClr val="bg1">
                  <a:lumMod val="65000"/>
                </a:schemeClr>
              </a:solidFill>
              <a:ea typeface="+mn-lt"/>
              <a:cs typeface="+mn-lt"/>
            </a:endParaRPr>
          </a:p>
          <a:p>
            <a:pPr marL="0" indent="0">
              <a:buNone/>
            </a:pPr>
            <a:r>
              <a:rPr lang="de-AT" sz="2400" dirty="0">
                <a:solidFill>
                  <a:srgbClr val="0070C0"/>
                </a:solidFill>
              </a:rPr>
              <a:t>--------------------------------------------------------------------</a:t>
            </a:r>
          </a:p>
          <a:p>
            <a:pPr marL="0" indent="0">
              <a:buNone/>
            </a:pPr>
            <a:endParaRPr lang="de-AT" sz="2800" dirty="0">
              <a:solidFill>
                <a:srgbClr val="0070C0"/>
              </a:solidFill>
              <a:ea typeface="+mn-lt"/>
              <a:cs typeface="+mn-lt"/>
            </a:endParaRP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50</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graphicFrame>
        <p:nvGraphicFramePr>
          <p:cNvPr id="6" name="Diagramm 5"/>
          <p:cNvGraphicFramePr>
            <a:graphicFrameLocks/>
          </p:cNvGraphicFramePr>
          <p:nvPr/>
        </p:nvGraphicFramePr>
        <p:xfrm>
          <a:off x="1448656" y="2558265"/>
          <a:ext cx="6083486" cy="40690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685923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547664" y="228600"/>
            <a:ext cx="7416824" cy="990600"/>
          </a:xfrm>
        </p:spPr>
        <p:txBody>
          <a:bodyPr vert="horz" lIns="91440" tIns="45720" rIns="91440" bIns="45720" anchor="ctr">
            <a:noAutofit/>
          </a:bodyPr>
          <a:lstStyle/>
          <a:p>
            <a:pPr algn="ctr"/>
            <a:r>
              <a:rPr lang="de-AT" sz="3200" b="1">
                <a:solidFill>
                  <a:srgbClr val="00B050"/>
                </a:solidFill>
              </a:rPr>
              <a:t>Unabhängige Opferschutzkommission</a:t>
            </a:r>
            <a:endParaRPr lang="de-AT" sz="3200" b="1"/>
          </a:p>
        </p:txBody>
      </p:sp>
      <p:sp>
        <p:nvSpPr>
          <p:cNvPr id="3" name="Inhaltsplatzhalter 2"/>
          <p:cNvSpPr>
            <a:spLocks noGrp="1"/>
          </p:cNvSpPr>
          <p:nvPr>
            <p:ph sz="quarter" idx="1"/>
          </p:nvPr>
        </p:nvSpPr>
        <p:spPr>
          <a:xfrm>
            <a:off x="179512" y="1516698"/>
            <a:ext cx="8585448" cy="5341302"/>
          </a:xfrm>
        </p:spPr>
        <p:txBody>
          <a:bodyPr>
            <a:normAutofit/>
          </a:bodyPr>
          <a:lstStyle/>
          <a:p>
            <a:pPr marL="0" indent="0">
              <a:buNone/>
            </a:pPr>
            <a:r>
              <a:rPr lang="de-AT" sz="2000" b="1" i="1" dirty="0">
                <a:solidFill>
                  <a:schemeClr val="bg1">
                    <a:lumMod val="65000"/>
                  </a:schemeClr>
                </a:solidFill>
                <a:ea typeface="+mn-lt"/>
                <a:cs typeface="+mn-lt"/>
              </a:rPr>
              <a:t>Alle Zahlen für ganz Österreich </a:t>
            </a:r>
            <a:r>
              <a:rPr lang="de-AT" sz="1800" i="1" dirty="0">
                <a:solidFill>
                  <a:schemeClr val="bg1">
                    <a:lumMod val="65000"/>
                  </a:schemeClr>
                </a:solidFill>
                <a:ea typeface="+mn-lt"/>
                <a:cs typeface="+mn-lt"/>
              </a:rPr>
              <a:t>(Stand Februar 2023, Statistik Stiftung Opferschutz)</a:t>
            </a:r>
          </a:p>
          <a:p>
            <a:pPr marL="0" indent="0">
              <a:buNone/>
            </a:pPr>
            <a:r>
              <a:rPr lang="de-AT" sz="2400" dirty="0">
                <a:solidFill>
                  <a:srgbClr val="0070C0"/>
                </a:solidFill>
              </a:rPr>
              <a:t>----------------------------------------------------------------------------------</a:t>
            </a:r>
          </a:p>
        </p:txBody>
      </p:sp>
      <p:sp>
        <p:nvSpPr>
          <p:cNvPr id="4" name="Foliennummernplatzhalter 3"/>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51</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6" name="Grafik 5">
            <a:extLst>
              <a:ext uri="{FF2B5EF4-FFF2-40B4-BE49-F238E27FC236}">
                <a16:creationId xmlns:a16="http://schemas.microsoft.com/office/drawing/2014/main" id="{31A3F2EC-6C8F-A977-01F1-FBCB179555BB}"/>
              </a:ext>
            </a:extLst>
          </p:cNvPr>
          <p:cNvPicPr>
            <a:picLocks noChangeAspect="1"/>
          </p:cNvPicPr>
          <p:nvPr/>
        </p:nvPicPr>
        <p:blipFill>
          <a:blip r:embed="rId3"/>
          <a:stretch>
            <a:fillRect/>
          </a:stretch>
        </p:blipFill>
        <p:spPr>
          <a:xfrm>
            <a:off x="1547664" y="3067217"/>
            <a:ext cx="5926463" cy="3562183"/>
          </a:xfrm>
          <a:prstGeom prst="rect">
            <a:avLst/>
          </a:prstGeom>
        </p:spPr>
      </p:pic>
    </p:spTree>
    <p:extLst>
      <p:ext uri="{BB962C8B-B14F-4D97-AF65-F5344CB8AC3E}">
        <p14:creationId xmlns:p14="http://schemas.microsoft.com/office/powerpoint/2010/main" val="39921090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1">
            <a:extLst>
              <a:ext uri="{FF2B5EF4-FFF2-40B4-BE49-F238E27FC236}">
                <a16:creationId xmlns:a16="http://schemas.microsoft.com/office/drawing/2014/main" id="{355E11E9-AE32-5901-141E-B56958D5B28C}"/>
              </a:ext>
            </a:extLst>
          </p:cNvPr>
          <p:cNvSpPr>
            <a:spLocks noGrp="1"/>
          </p:cNvSpPr>
          <p:nvPr>
            <p:ph type="body" sz="half" idx="2"/>
          </p:nvPr>
        </p:nvSpPr>
        <p:spPr>
          <a:xfrm>
            <a:off x="1600200" y="5486400"/>
            <a:ext cx="7315200" cy="685800"/>
          </a:xfrm>
        </p:spPr>
        <p:txBody>
          <a:bodyPr>
            <a:normAutofit/>
          </a:bodyPr>
          <a:lstStyle/>
          <a:p>
            <a:r>
              <a:rPr lang="en-US" sz="1000" dirty="0"/>
              <a:t>Quelle: Ruppert</a:t>
            </a:r>
          </a:p>
        </p:txBody>
      </p:sp>
      <p:sp>
        <p:nvSpPr>
          <p:cNvPr id="2" name="Titel 1"/>
          <p:cNvSpPr>
            <a:spLocks noGrp="1"/>
          </p:cNvSpPr>
          <p:nvPr>
            <p:ph type="title"/>
          </p:nvPr>
        </p:nvSpPr>
        <p:spPr>
          <a:xfrm>
            <a:off x="1600200" y="4648200"/>
            <a:ext cx="7315200" cy="685800"/>
          </a:xfrm>
        </p:spPr>
        <p:txBody>
          <a:bodyPr anchor="ctr">
            <a:normAutofit/>
          </a:bodyPr>
          <a:lstStyle/>
          <a:p>
            <a:r>
              <a:rPr lang="de-DE" b="1"/>
              <a:t>Fallgeschichten</a:t>
            </a:r>
            <a:endParaRPr lang="de-AT" b="1"/>
          </a:p>
        </p:txBody>
      </p:sp>
      <p:sp>
        <p:nvSpPr>
          <p:cNvPr id="3" name="Foliennummernplatzhalter 2"/>
          <p:cNvSpPr>
            <a:spLocks noGrp="1"/>
          </p:cNvSpPr>
          <p:nvPr>
            <p:ph type="sldNum" sz="quarter" idx="11"/>
          </p:nvPr>
        </p:nvSpPr>
        <p:spPr>
          <a:xfrm>
            <a:off x="0" y="4667249"/>
            <a:ext cx="1447800" cy="663578"/>
          </a:xfrm>
        </p:spPr>
        <p:txBody>
          <a:bodyPr anchor="ctr">
            <a:normAutofit/>
          </a:bodyPr>
          <a:lstStyle/>
          <a:p>
            <a:pPr marL="0" marR="0" lvl="0" indent="0" defTabSz="914400" rtl="0" eaLnBrk="1" fontAlgn="auto" latinLnBrk="0" hangingPunct="1">
              <a:spcBef>
                <a:spcPts val="0"/>
              </a:spcBef>
              <a:spcAft>
                <a:spcPts val="600"/>
              </a:spcAft>
              <a:buClrTx/>
              <a:buSzTx/>
              <a:buFontTx/>
              <a:buNone/>
              <a:tabLst/>
              <a:defRPr/>
            </a:pPr>
            <a:fld id="{B90F5A57-8277-4128-9E0F-D3B511DCDD08}" type="slidenum">
              <a:rPr kumimoji="0" lang="de-AT" b="1" i="0" u="none" strike="noStrike" kern="1200" cap="none" spc="0" normalizeH="0" baseline="0" noProof="0" smtClean="0">
                <a:ln>
                  <a:noFill/>
                </a:ln>
                <a:effectLst/>
                <a:uLnTx/>
                <a:uFillTx/>
              </a:rPr>
              <a:pPr marL="0" marR="0" lvl="0" indent="0" defTabSz="914400" rtl="0" eaLnBrk="1" fontAlgn="auto" latinLnBrk="0" hangingPunct="1">
                <a:spcBef>
                  <a:spcPts val="0"/>
                </a:spcBef>
                <a:spcAft>
                  <a:spcPts val="600"/>
                </a:spcAft>
                <a:buClrTx/>
                <a:buSzTx/>
                <a:buFontTx/>
                <a:buNone/>
                <a:tabLst/>
                <a:defRPr/>
              </a:pPr>
              <a:t>52</a:t>
            </a:fld>
            <a:endParaRPr kumimoji="0" lang="de-AT" b="1" i="0" u="none" strike="noStrike" kern="1200" cap="none" spc="0" normalizeH="0" baseline="0" noProof="0">
              <a:ln>
                <a:noFill/>
              </a:ln>
              <a:effectLst/>
              <a:uLnTx/>
              <a:uFillTx/>
            </a:endParaRPr>
          </a:p>
        </p:txBody>
      </p:sp>
      <p:pic>
        <p:nvPicPr>
          <p:cNvPr id="5" name="Grafik 6" descr="Ein Bild, das Gras, draußen, Blume, Pflanze enthält.&#10;&#10;Beschreibung automatisch generiert.">
            <a:extLst>
              <a:ext uri="{FF2B5EF4-FFF2-40B4-BE49-F238E27FC236}">
                <a16:creationId xmlns:a16="http://schemas.microsoft.com/office/drawing/2014/main" id="{03F5191A-417C-C582-D7B5-44C51D589607}"/>
              </a:ext>
            </a:extLst>
          </p:cNvPr>
          <p:cNvPicPr>
            <a:picLocks noGrp="1" noChangeAspect="1"/>
          </p:cNvPicPr>
          <p:nvPr>
            <p:ph type="pic" idx="1"/>
          </p:nvPr>
        </p:nvPicPr>
        <p:blipFill rotWithShape="1">
          <a:blip r:embed="rId2"/>
          <a:srcRect t="2209" r="2" b="17461"/>
          <a:stretch/>
        </p:blipFill>
        <p:spPr>
          <a:xfrm>
            <a:off x="1560576" y="10"/>
            <a:ext cx="7583424" cy="4568942"/>
          </a:xfrm>
          <a:noFill/>
        </p:spPr>
      </p:pic>
    </p:spTree>
    <p:extLst>
      <p:ext uri="{BB962C8B-B14F-4D97-AF65-F5344CB8AC3E}">
        <p14:creationId xmlns:p14="http://schemas.microsoft.com/office/powerpoint/2010/main" val="17766319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228600"/>
            <a:ext cx="8514528" cy="990600"/>
          </a:xfrm>
        </p:spPr>
        <p:txBody>
          <a:bodyPr>
            <a:noAutofit/>
          </a:bodyPr>
          <a:lstStyle/>
          <a:p>
            <a:pPr algn="ctr"/>
            <a:r>
              <a:rPr lang="de-AT" sz="4000" b="1">
                <a:solidFill>
                  <a:srgbClr val="00B050"/>
                </a:solidFill>
              </a:rPr>
              <a:t>Beratungsstellen</a:t>
            </a:r>
            <a:endParaRPr lang="de-AT" sz="4000" b="1"/>
          </a:p>
        </p:txBody>
      </p:sp>
      <p:sp>
        <p:nvSpPr>
          <p:cNvPr id="3" name="Inhaltsplatzhalter 2"/>
          <p:cNvSpPr>
            <a:spLocks noGrp="1"/>
          </p:cNvSpPr>
          <p:nvPr>
            <p:ph sz="quarter" idx="1"/>
          </p:nvPr>
        </p:nvSpPr>
        <p:spPr>
          <a:xfrm>
            <a:off x="266700" y="1700808"/>
            <a:ext cx="8857840" cy="4755232"/>
          </a:xfrm>
        </p:spPr>
        <p:txBody>
          <a:bodyPr>
            <a:noAutofit/>
          </a:bodyPr>
          <a:lstStyle/>
          <a:p>
            <a:pPr>
              <a:spcBef>
                <a:spcPts val="0"/>
              </a:spcBef>
            </a:pPr>
            <a:endParaRPr lang="de-DE" sz="1400">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53</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4" name="Grafik 3"/>
          <p:cNvPicPr>
            <a:picLocks noChangeAspect="1"/>
          </p:cNvPicPr>
          <p:nvPr/>
        </p:nvPicPr>
        <p:blipFill>
          <a:blip r:embed="rId3"/>
          <a:stretch>
            <a:fillRect/>
          </a:stretch>
        </p:blipFill>
        <p:spPr>
          <a:xfrm>
            <a:off x="1259632" y="1731313"/>
            <a:ext cx="6680883" cy="4452182"/>
          </a:xfrm>
          <a:prstGeom prst="rect">
            <a:avLst/>
          </a:prstGeom>
          <a:solidFill>
            <a:srgbClr val="FFFF00"/>
          </a:solidFill>
        </p:spPr>
      </p:pic>
      <p:sp>
        <p:nvSpPr>
          <p:cNvPr id="6" name="Rechteck 5"/>
          <p:cNvSpPr/>
          <p:nvPr/>
        </p:nvSpPr>
        <p:spPr>
          <a:xfrm>
            <a:off x="6300192" y="6207106"/>
            <a:ext cx="1872208" cy="3249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srgbClr val="FEB80A">
                    <a:lumMod val="50000"/>
                  </a:srgbClr>
                </a:solidFill>
                <a:effectLst/>
                <a:uLnTx/>
                <a:uFillTx/>
                <a:latin typeface="Tw Cen MT"/>
                <a:ea typeface="+mn-ea"/>
                <a:cs typeface="+mn-cs"/>
              </a:rPr>
              <a:t>Free-</a:t>
            </a:r>
            <a:r>
              <a:rPr kumimoji="0" lang="de-DE" sz="1200" b="0" i="0" u="none" strike="noStrike" kern="1200" cap="none" spc="0" normalizeH="0" baseline="0" noProof="0" err="1">
                <a:ln>
                  <a:noFill/>
                </a:ln>
                <a:solidFill>
                  <a:srgbClr val="FEB80A">
                    <a:lumMod val="50000"/>
                  </a:srgbClr>
                </a:solidFill>
                <a:effectLst/>
                <a:uLnTx/>
                <a:uFillTx/>
                <a:latin typeface="Tw Cen MT"/>
                <a:ea typeface="+mn-ea"/>
                <a:cs typeface="+mn-cs"/>
              </a:rPr>
              <a:t>Photos</a:t>
            </a:r>
            <a:r>
              <a:rPr kumimoji="0" lang="de-DE" sz="1200" b="0" i="0" u="none" strike="noStrike" kern="1200" cap="none" spc="0" normalizeH="0" baseline="0" noProof="0">
                <a:ln>
                  <a:noFill/>
                </a:ln>
                <a:solidFill>
                  <a:srgbClr val="FEB80A">
                    <a:lumMod val="50000"/>
                  </a:srgbClr>
                </a:solidFill>
                <a:effectLst/>
                <a:uLnTx/>
                <a:uFillTx/>
                <a:latin typeface="Tw Cen MT"/>
                <a:ea typeface="+mn-ea"/>
                <a:cs typeface="+mn-cs"/>
              </a:rPr>
              <a:t>-</a:t>
            </a:r>
            <a:r>
              <a:rPr kumimoji="0" lang="de-DE" sz="1200" b="0" i="0" u="none" strike="noStrike" kern="1200" cap="none" spc="0" normalizeH="0" baseline="0" noProof="0" err="1">
                <a:ln>
                  <a:noFill/>
                </a:ln>
                <a:solidFill>
                  <a:srgbClr val="FEB80A">
                    <a:lumMod val="50000"/>
                  </a:srgbClr>
                </a:solidFill>
                <a:effectLst/>
                <a:uLnTx/>
                <a:uFillTx/>
                <a:latin typeface="Tw Cen MT"/>
                <a:ea typeface="+mn-ea"/>
                <a:cs typeface="+mn-cs"/>
              </a:rPr>
              <a:t>Pixaay</a:t>
            </a:r>
            <a:endParaRPr kumimoji="0" lang="de-AT" sz="1200" b="0" i="0" u="none" strike="noStrike" kern="1200" cap="none" spc="0" normalizeH="0" baseline="0" noProof="0">
              <a:ln>
                <a:noFill/>
              </a:ln>
              <a:solidFill>
                <a:srgbClr val="FEB80A">
                  <a:lumMod val="50000"/>
                </a:srgbClr>
              </a:solidFill>
              <a:effectLst/>
              <a:uLnTx/>
              <a:uFillTx/>
              <a:latin typeface="Tw Cen MT"/>
              <a:ea typeface="+mn-ea"/>
              <a:cs typeface="+mn-cs"/>
            </a:endParaRPr>
          </a:p>
        </p:txBody>
      </p:sp>
    </p:spTree>
    <p:extLst>
      <p:ext uri="{BB962C8B-B14F-4D97-AF65-F5344CB8AC3E}">
        <p14:creationId xmlns:p14="http://schemas.microsoft.com/office/powerpoint/2010/main" val="1747807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403860"/>
            <a:ext cx="7161556" cy="990600"/>
          </a:xfrm>
        </p:spPr>
        <p:txBody>
          <a:bodyPr>
            <a:noAutofit/>
          </a:bodyPr>
          <a:lstStyle/>
          <a:p>
            <a:pPr algn="ctr"/>
            <a:r>
              <a:rPr lang="de-AT" sz="3600" b="1">
                <a:solidFill>
                  <a:srgbClr val="00B050"/>
                </a:solidFill>
              </a:rPr>
              <a:t>Beratungsstellen Erzdiözese Wien</a:t>
            </a:r>
            <a:br>
              <a:rPr lang="de-AT" sz="3600" b="1">
                <a:solidFill>
                  <a:srgbClr val="00B050"/>
                </a:solidFill>
              </a:rPr>
            </a:br>
            <a:endParaRPr lang="de-AT" sz="3600" b="1"/>
          </a:p>
        </p:txBody>
      </p:sp>
      <p:sp>
        <p:nvSpPr>
          <p:cNvPr id="3" name="Inhaltsplatzhalter 2"/>
          <p:cNvSpPr>
            <a:spLocks noGrp="1"/>
          </p:cNvSpPr>
          <p:nvPr>
            <p:ph sz="quarter" idx="1"/>
          </p:nvPr>
        </p:nvSpPr>
        <p:spPr>
          <a:xfrm>
            <a:off x="533400" y="1569720"/>
            <a:ext cx="8610600" cy="4755232"/>
          </a:xfrm>
        </p:spPr>
        <p:txBody>
          <a:bodyPr>
            <a:noAutofit/>
          </a:bodyPr>
          <a:lstStyle/>
          <a:p>
            <a:pPr>
              <a:spcBef>
                <a:spcPts val="0"/>
              </a:spcBef>
            </a:pPr>
            <a:endParaRPr lang="de-DE" sz="1400">
              <a:solidFill>
                <a:srgbClr val="0070C0"/>
              </a:solidFill>
            </a:endParaRPr>
          </a:p>
          <a:p>
            <a:pPr>
              <a:spcBef>
                <a:spcPts val="0"/>
              </a:spcBef>
            </a:pPr>
            <a:r>
              <a:rPr lang="de-AT" sz="2400" b="1">
                <a:solidFill>
                  <a:srgbClr val="0070C0"/>
                </a:solidFill>
              </a:rPr>
              <a:t>Ombudsstelle</a:t>
            </a:r>
            <a:r>
              <a:rPr lang="de-AT" sz="2400">
                <a:solidFill>
                  <a:srgbClr val="0070C0"/>
                </a:solidFill>
              </a:rPr>
              <a:t> für Opfer von Gewalt u. sexuellem Missbrauch in der katholischen Kirche, Untere </a:t>
            </a:r>
            <a:r>
              <a:rPr lang="de-AT" sz="2400" err="1">
                <a:solidFill>
                  <a:srgbClr val="0070C0"/>
                </a:solidFill>
              </a:rPr>
              <a:t>Viaduktgasse</a:t>
            </a:r>
            <a:r>
              <a:rPr lang="de-AT" sz="2400">
                <a:solidFill>
                  <a:srgbClr val="0070C0"/>
                </a:solidFill>
              </a:rPr>
              <a:t> 53/2B, 1030 Wien, </a:t>
            </a:r>
            <a:br>
              <a:rPr lang="de-AT" sz="2400">
                <a:solidFill>
                  <a:srgbClr val="0070C0"/>
                </a:solidFill>
              </a:rPr>
            </a:br>
            <a:r>
              <a:rPr lang="de-AT" sz="2400">
                <a:solidFill>
                  <a:srgbClr val="0070C0"/>
                </a:solidFill>
              </a:rPr>
              <a:t>01- 319 66 45, </a:t>
            </a:r>
            <a:r>
              <a:rPr lang="de-AT" sz="2400">
                <a:solidFill>
                  <a:srgbClr val="0070C0"/>
                </a:solidFill>
                <a:hlinkClick r:id="rId3"/>
              </a:rPr>
              <a:t>ombudsstelle@edw.or.at</a:t>
            </a:r>
            <a:endParaRPr lang="de-AT" sz="2400">
              <a:solidFill>
                <a:srgbClr val="0070C0"/>
              </a:solidFill>
            </a:endParaRPr>
          </a:p>
          <a:p>
            <a:pPr>
              <a:spcBef>
                <a:spcPts val="0"/>
              </a:spcBef>
            </a:pPr>
            <a:endParaRPr lang="de-AT" sz="2400">
              <a:solidFill>
                <a:srgbClr val="0070C0"/>
              </a:solidFill>
            </a:endParaRPr>
          </a:p>
          <a:p>
            <a:pPr>
              <a:spcBef>
                <a:spcPts val="0"/>
              </a:spcBef>
            </a:pPr>
            <a:r>
              <a:rPr lang="de-AT" sz="2400" b="1">
                <a:solidFill>
                  <a:srgbClr val="0070C0"/>
                </a:solidFill>
              </a:rPr>
              <a:t>Stabsstelle </a:t>
            </a:r>
            <a:r>
              <a:rPr lang="de-AT" sz="2400">
                <a:solidFill>
                  <a:srgbClr val="0070C0"/>
                </a:solidFill>
              </a:rPr>
              <a:t>für Missbrauchs- und Gewaltprävention der EDW, Stephansplatz 6/5/515, 1010 Wien, 0664-51552-43; </a:t>
            </a:r>
            <a:r>
              <a:rPr lang="de-AT" sz="2400">
                <a:solidFill>
                  <a:srgbClr val="0070C0"/>
                </a:solidFill>
                <a:hlinkClick r:id="rId4"/>
              </a:rPr>
              <a:t>hinsehen@edw.or.at</a:t>
            </a:r>
            <a:r>
              <a:rPr lang="de-AT" sz="2400">
                <a:solidFill>
                  <a:srgbClr val="0070C0"/>
                </a:solidFill>
              </a:rPr>
              <a:t>, </a:t>
            </a:r>
            <a:r>
              <a:rPr lang="de-AT" sz="2400">
                <a:solidFill>
                  <a:srgbClr val="0070C0"/>
                </a:solidFill>
                <a:hlinkClick r:id="rId5"/>
              </a:rPr>
              <a:t>www.hinsehen.at</a:t>
            </a:r>
            <a:endParaRPr lang="de-AT" sz="2400">
              <a:solidFill>
                <a:srgbClr val="0070C0"/>
              </a:solidFill>
            </a:endParaRPr>
          </a:p>
          <a:p>
            <a:pPr>
              <a:spcBef>
                <a:spcPts val="0"/>
              </a:spcBef>
            </a:pPr>
            <a:endParaRPr lang="de-AT" sz="2400">
              <a:solidFill>
                <a:srgbClr val="0070C0"/>
              </a:solidFill>
            </a:endParaRPr>
          </a:p>
          <a:p>
            <a:pPr>
              <a:spcBef>
                <a:spcPts val="0"/>
              </a:spcBef>
            </a:pPr>
            <a:r>
              <a:rPr lang="de-DE" sz="2400" b="1">
                <a:solidFill>
                  <a:srgbClr val="0070C0"/>
                </a:solidFill>
              </a:rPr>
              <a:t>142 Telefonseelsorge  (0-24 Uhr)</a:t>
            </a:r>
          </a:p>
          <a:p>
            <a:pPr>
              <a:spcBef>
                <a:spcPts val="0"/>
              </a:spcBef>
            </a:pPr>
            <a:endParaRPr lang="de-DE" sz="2000" b="1">
              <a:solidFill>
                <a:srgbClr val="0070C0"/>
              </a:solidFill>
            </a:endParaRPr>
          </a:p>
          <a:p>
            <a:pPr>
              <a:spcBef>
                <a:spcPts val="0"/>
              </a:spcBef>
            </a:pPr>
            <a:endParaRPr lang="de-DE" sz="2000" b="1">
              <a:solidFill>
                <a:srgbClr val="0070C0"/>
              </a:solidFill>
            </a:endParaRPr>
          </a:p>
          <a:p>
            <a:pPr>
              <a:spcBef>
                <a:spcPts val="0"/>
              </a:spcBef>
            </a:pPr>
            <a:endParaRPr lang="de-DE" sz="2000" b="1">
              <a:solidFill>
                <a:srgbClr val="0070C0"/>
              </a:solidFill>
            </a:endParaRPr>
          </a:p>
          <a:p>
            <a:pPr marL="0" indent="0">
              <a:spcBef>
                <a:spcPts val="0"/>
              </a:spcBef>
              <a:buNone/>
            </a:pPr>
            <a:endParaRPr lang="de-AT" sz="2000" b="1">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54</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spTree>
    <p:extLst>
      <p:ext uri="{BB962C8B-B14F-4D97-AF65-F5344CB8AC3E}">
        <p14:creationId xmlns:p14="http://schemas.microsoft.com/office/powerpoint/2010/main" val="1245994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noAutofit/>
          </a:bodyPr>
          <a:lstStyle/>
          <a:p>
            <a:pPr algn="ctr"/>
            <a:r>
              <a:rPr lang="de-AT" sz="3600" b="1">
                <a:solidFill>
                  <a:srgbClr val="00B050"/>
                </a:solidFill>
              </a:rPr>
              <a:t>Fachberatungsstellen Wien</a:t>
            </a:r>
            <a:endParaRPr lang="de-AT" sz="3600" b="1"/>
          </a:p>
        </p:txBody>
      </p:sp>
      <p:sp>
        <p:nvSpPr>
          <p:cNvPr id="3" name="Inhaltsplatzhalter 2"/>
          <p:cNvSpPr>
            <a:spLocks noGrp="1"/>
          </p:cNvSpPr>
          <p:nvPr>
            <p:ph sz="quarter" idx="1"/>
          </p:nvPr>
        </p:nvSpPr>
        <p:spPr>
          <a:xfrm>
            <a:off x="533399" y="1376091"/>
            <a:ext cx="8748331" cy="5400600"/>
          </a:xfrm>
        </p:spPr>
        <p:txBody>
          <a:bodyPr>
            <a:noAutofit/>
          </a:bodyPr>
          <a:lstStyle/>
          <a:p>
            <a:pPr>
              <a:spcBef>
                <a:spcPts val="0"/>
              </a:spcBef>
            </a:pPr>
            <a:endParaRPr lang="de-DE" sz="1400" dirty="0">
              <a:solidFill>
                <a:srgbClr val="0070C0"/>
              </a:solidFill>
            </a:endParaRPr>
          </a:p>
          <a:p>
            <a:pPr>
              <a:spcBef>
                <a:spcPts val="0"/>
              </a:spcBef>
            </a:pPr>
            <a:r>
              <a:rPr lang="de-AT" sz="2200" b="1" dirty="0">
                <a:solidFill>
                  <a:srgbClr val="0070C0"/>
                </a:solidFill>
              </a:rPr>
              <a:t>147 Rat auf Draht </a:t>
            </a:r>
            <a:r>
              <a:rPr lang="de-AT" sz="2200" dirty="0">
                <a:solidFill>
                  <a:srgbClr val="0070C0"/>
                </a:solidFill>
              </a:rPr>
              <a:t>(0-24 Uhr) </a:t>
            </a:r>
          </a:p>
          <a:p>
            <a:pPr>
              <a:spcBef>
                <a:spcPts val="0"/>
              </a:spcBef>
            </a:pPr>
            <a:r>
              <a:rPr lang="de-AT" sz="2200" b="1" dirty="0">
                <a:solidFill>
                  <a:srgbClr val="0070C0"/>
                </a:solidFill>
              </a:rPr>
              <a:t>Familienberatung</a:t>
            </a:r>
            <a:br>
              <a:rPr lang="de-AT" sz="2200" b="1" dirty="0">
                <a:solidFill>
                  <a:srgbClr val="0070C0"/>
                </a:solidFill>
              </a:rPr>
            </a:br>
            <a:r>
              <a:rPr lang="de-AT" sz="2200" dirty="0">
                <a:solidFill>
                  <a:srgbClr val="0070C0"/>
                </a:solidFill>
              </a:rPr>
              <a:t>https://</a:t>
            </a:r>
            <a:r>
              <a:rPr lang="de-AT" sz="2200" dirty="0">
                <a:solidFill>
                  <a:srgbClr val="0070C0"/>
                </a:solidFill>
                <a:hlinkClick r:id="rId3"/>
              </a:rPr>
              <a:t>www.familienberatung.gv.at</a:t>
            </a:r>
            <a:endParaRPr lang="de-AT" sz="2200" dirty="0">
              <a:solidFill>
                <a:srgbClr val="0070C0"/>
              </a:solidFill>
            </a:endParaRPr>
          </a:p>
          <a:p>
            <a:pPr>
              <a:spcBef>
                <a:spcPts val="0"/>
              </a:spcBef>
            </a:pPr>
            <a:r>
              <a:rPr lang="de-DE" sz="2200" b="1" dirty="0">
                <a:solidFill>
                  <a:srgbClr val="0070C0"/>
                </a:solidFill>
              </a:rPr>
              <a:t>Interventionsstelle gegen Gewalt in der Familie, </a:t>
            </a:r>
            <a:r>
              <a:rPr lang="de-DE" sz="2200" dirty="0">
                <a:solidFill>
                  <a:srgbClr val="0070C0"/>
                </a:solidFill>
              </a:rPr>
              <a:t>1070 Neubaugasse 1/3, 01- 585 32 88;</a:t>
            </a:r>
            <a:r>
              <a:rPr lang="de-DE" sz="2200" b="1" dirty="0">
                <a:solidFill>
                  <a:srgbClr val="0070C0"/>
                </a:solidFill>
              </a:rPr>
              <a:t> </a:t>
            </a:r>
            <a:r>
              <a:rPr lang="de-DE" sz="2200" dirty="0">
                <a:solidFill>
                  <a:srgbClr val="0070C0"/>
                </a:solidFill>
                <a:hlinkClick r:id="rId4"/>
              </a:rPr>
              <a:t>www.interventionsstelle-wien.at</a:t>
            </a:r>
            <a:r>
              <a:rPr lang="de-DE" sz="2200" dirty="0">
                <a:solidFill>
                  <a:srgbClr val="0070C0"/>
                </a:solidFill>
              </a:rPr>
              <a:t>; office@interventionsstelle-wien.at</a:t>
            </a:r>
            <a:endParaRPr lang="de-AT" sz="2200" b="1" dirty="0">
              <a:solidFill>
                <a:srgbClr val="0070C0"/>
              </a:solidFill>
            </a:endParaRPr>
          </a:p>
          <a:p>
            <a:pPr>
              <a:spcBef>
                <a:spcPts val="0"/>
              </a:spcBef>
            </a:pPr>
            <a:r>
              <a:rPr lang="de-AT" sz="2200" b="1" dirty="0">
                <a:solidFill>
                  <a:srgbClr val="0070C0"/>
                </a:solidFill>
              </a:rPr>
              <a:t>Beratungsstelle TAMAR</a:t>
            </a:r>
            <a:r>
              <a:rPr lang="de-AT" sz="2200" dirty="0">
                <a:solidFill>
                  <a:srgbClr val="0070C0"/>
                </a:solidFill>
              </a:rPr>
              <a:t>: </a:t>
            </a:r>
            <a:r>
              <a:rPr lang="de-AT" sz="2200" dirty="0">
                <a:solidFill>
                  <a:srgbClr val="0070C0"/>
                </a:solidFill>
                <a:hlinkClick r:id="rId5"/>
              </a:rPr>
              <a:t>www.tamar.at</a:t>
            </a:r>
            <a:r>
              <a:rPr lang="de-AT" sz="2200" dirty="0">
                <a:solidFill>
                  <a:srgbClr val="0070C0"/>
                </a:solidFill>
              </a:rPr>
              <a:t>  01/334 04 37</a:t>
            </a:r>
          </a:p>
          <a:p>
            <a:pPr>
              <a:spcBef>
                <a:spcPts val="0"/>
              </a:spcBef>
            </a:pPr>
            <a:r>
              <a:rPr lang="de-DE" sz="2200" b="1" dirty="0">
                <a:solidFill>
                  <a:srgbClr val="0070C0"/>
                </a:solidFill>
              </a:rPr>
              <a:t>Frauennotruf der Stadt Wien: </a:t>
            </a:r>
            <a:r>
              <a:rPr lang="de-DE" sz="2200" dirty="0">
                <a:solidFill>
                  <a:srgbClr val="0070C0"/>
                </a:solidFill>
              </a:rPr>
              <a:t>01- 71719</a:t>
            </a:r>
          </a:p>
          <a:p>
            <a:pPr>
              <a:spcBef>
                <a:spcPts val="0"/>
              </a:spcBef>
            </a:pPr>
            <a:r>
              <a:rPr lang="de-DE" sz="2200" b="1" dirty="0" err="1">
                <a:solidFill>
                  <a:srgbClr val="0070C0"/>
                </a:solidFill>
              </a:rPr>
              <a:t>Frauenhelpline</a:t>
            </a:r>
            <a:r>
              <a:rPr lang="de-DE" sz="2200" b="1" dirty="0">
                <a:solidFill>
                  <a:srgbClr val="0070C0"/>
                </a:solidFill>
              </a:rPr>
              <a:t> gegen Gewalt </a:t>
            </a:r>
            <a:r>
              <a:rPr lang="de-DE" sz="2200" dirty="0">
                <a:solidFill>
                  <a:srgbClr val="0070C0"/>
                </a:solidFill>
              </a:rPr>
              <a:t>0800 222 555</a:t>
            </a:r>
          </a:p>
          <a:p>
            <a:pPr lvl="0">
              <a:spcBef>
                <a:spcPts val="0"/>
              </a:spcBef>
              <a:buClr>
                <a:srgbClr val="00ADDC"/>
              </a:buClr>
            </a:pPr>
            <a:r>
              <a:rPr lang="de-AT" sz="2200" b="1" dirty="0">
                <a:solidFill>
                  <a:srgbClr val="0070C0"/>
                </a:solidFill>
              </a:rPr>
              <a:t>Männerberatung:</a:t>
            </a:r>
            <a:r>
              <a:rPr lang="de-AT" sz="2200" dirty="0">
                <a:solidFill>
                  <a:srgbClr val="0070C0"/>
                </a:solidFill>
              </a:rPr>
              <a:t> www.maenner.at  01/603 28 28</a:t>
            </a:r>
            <a:br>
              <a:rPr lang="de-AT" sz="1800" dirty="0">
                <a:solidFill>
                  <a:srgbClr val="0070C0"/>
                </a:solidFill>
              </a:rPr>
            </a:br>
            <a:endParaRPr lang="de-AT" sz="1400" dirty="0">
              <a:solidFill>
                <a:srgbClr val="0070C0"/>
              </a:solidFill>
            </a:endParaRPr>
          </a:p>
          <a:p>
            <a:endParaRPr lang="de-AT" sz="1800" dirty="0">
              <a:solidFill>
                <a:srgbClr val="0070C0"/>
              </a:solidFill>
            </a:endParaRPr>
          </a:p>
          <a:p>
            <a:endParaRPr lang="de-AT" sz="2800" dirty="0">
              <a:solidFill>
                <a:srgbClr val="0070C0"/>
              </a:solidFill>
            </a:endParaRPr>
          </a:p>
        </p:txBody>
      </p:sp>
      <p:sp>
        <p:nvSpPr>
          <p:cNvPr id="5" name="Foliennummernplatzhalter 4"/>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55</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4" name="Grafik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0392" y="164829"/>
            <a:ext cx="855494" cy="1092400"/>
          </a:xfrm>
          <a:prstGeom prst="rect">
            <a:avLst/>
          </a:prstGeom>
        </p:spPr>
      </p:pic>
    </p:spTree>
    <p:extLst>
      <p:ext uri="{BB962C8B-B14F-4D97-AF65-F5344CB8AC3E}">
        <p14:creationId xmlns:p14="http://schemas.microsoft.com/office/powerpoint/2010/main" val="86401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1619672" y="228600"/>
            <a:ext cx="7146376" cy="990600"/>
          </a:xfrm>
        </p:spPr>
        <p:txBody>
          <a:bodyPr>
            <a:noAutofit/>
          </a:bodyPr>
          <a:lstStyle/>
          <a:p>
            <a:pPr algn="ctr"/>
            <a:r>
              <a:rPr lang="de-AT" sz="3600" b="1">
                <a:solidFill>
                  <a:srgbClr val="00B050"/>
                </a:solidFill>
              </a:rPr>
              <a:t>Fachberatungsstellen </a:t>
            </a:r>
            <a:br>
              <a:rPr lang="de-AT" sz="3600" b="1">
                <a:solidFill>
                  <a:srgbClr val="00B050"/>
                </a:solidFill>
              </a:rPr>
            </a:br>
            <a:r>
              <a:rPr lang="de-AT" sz="3600" b="1">
                <a:solidFill>
                  <a:srgbClr val="00B050"/>
                </a:solidFill>
              </a:rPr>
              <a:t> Niederösterreich</a:t>
            </a:r>
            <a:endParaRPr lang="de-AT" sz="3600" b="1"/>
          </a:p>
        </p:txBody>
      </p:sp>
      <p:sp>
        <p:nvSpPr>
          <p:cNvPr id="3" name="Inhaltsplatzhalter 2"/>
          <p:cNvSpPr>
            <a:spLocks noGrp="1"/>
          </p:cNvSpPr>
          <p:nvPr>
            <p:ph sz="quarter" idx="1"/>
          </p:nvPr>
        </p:nvSpPr>
        <p:spPr>
          <a:xfrm>
            <a:off x="533400" y="1601821"/>
            <a:ext cx="8791128" cy="5257800"/>
          </a:xfrm>
        </p:spPr>
        <p:txBody>
          <a:bodyPr>
            <a:noAutofit/>
          </a:bodyPr>
          <a:lstStyle/>
          <a:p>
            <a:pPr>
              <a:spcBef>
                <a:spcPts val="0"/>
              </a:spcBef>
            </a:pPr>
            <a:r>
              <a:rPr lang="de-AT" sz="2000" b="1" dirty="0">
                <a:solidFill>
                  <a:srgbClr val="0070C0"/>
                </a:solidFill>
              </a:rPr>
              <a:t>147 Rat auf Draht </a:t>
            </a:r>
          </a:p>
          <a:p>
            <a:pPr>
              <a:spcBef>
                <a:spcPts val="0"/>
              </a:spcBef>
            </a:pPr>
            <a:r>
              <a:rPr lang="de-DE" sz="2000" b="1" dirty="0">
                <a:solidFill>
                  <a:srgbClr val="0070C0"/>
                </a:solidFill>
              </a:rPr>
              <a:t>Familienberatung: </a:t>
            </a:r>
            <a:r>
              <a:rPr lang="de-DE" sz="2000" dirty="0">
                <a:solidFill>
                  <a:srgbClr val="0070C0"/>
                </a:solidFill>
              </a:rPr>
              <a:t>https://www.familienberatung.at</a:t>
            </a:r>
            <a:endParaRPr lang="de-AT" sz="2000" dirty="0">
              <a:solidFill>
                <a:srgbClr val="0070C0"/>
              </a:solidFill>
            </a:endParaRPr>
          </a:p>
          <a:p>
            <a:pPr>
              <a:spcBef>
                <a:spcPts val="0"/>
              </a:spcBef>
            </a:pPr>
            <a:r>
              <a:rPr lang="en-US" sz="2000" b="1" dirty="0">
                <a:solidFill>
                  <a:srgbClr val="0070C0"/>
                </a:solidFill>
              </a:rPr>
              <a:t>Gewaltschutzzentrum ST. PÖLTEN</a:t>
            </a:r>
            <a:r>
              <a:rPr lang="en-US" sz="2000" dirty="0">
                <a:solidFill>
                  <a:srgbClr val="0070C0"/>
                </a:solidFill>
              </a:rPr>
              <a:t>, </a:t>
            </a:r>
            <a:r>
              <a:rPr lang="en-US" sz="2000" dirty="0" err="1">
                <a:solidFill>
                  <a:srgbClr val="0070C0"/>
                </a:solidFill>
              </a:rPr>
              <a:t>Grenzgasse</a:t>
            </a:r>
            <a:r>
              <a:rPr lang="en-US" sz="2000" dirty="0">
                <a:solidFill>
                  <a:srgbClr val="0070C0"/>
                </a:solidFill>
              </a:rPr>
              <a:t> 11, 4. Stock 3100 St. Pölten 	02742/319 66 </a:t>
            </a:r>
            <a:r>
              <a:rPr lang="en-US" sz="2000" dirty="0">
                <a:solidFill>
                  <a:srgbClr val="0070C0"/>
                </a:solidFill>
                <a:hlinkClick r:id="rId3"/>
              </a:rPr>
              <a:t>office.st.poelten@gewaltschutzzentrum-noe.at</a:t>
            </a:r>
            <a:endParaRPr lang="de-AT" sz="2000" dirty="0">
              <a:solidFill>
                <a:srgbClr val="0070C0"/>
              </a:solidFill>
            </a:endParaRPr>
          </a:p>
          <a:p>
            <a:pPr>
              <a:spcBef>
                <a:spcPts val="0"/>
              </a:spcBef>
            </a:pPr>
            <a:r>
              <a:rPr lang="de-AT" sz="2000" b="1" dirty="0">
                <a:solidFill>
                  <a:srgbClr val="0070C0"/>
                </a:solidFill>
              </a:rPr>
              <a:t>Gewaltschutzzentrum WIENER NEUSTADT</a:t>
            </a:r>
            <a:r>
              <a:rPr lang="de-AT" sz="2000" dirty="0">
                <a:solidFill>
                  <a:srgbClr val="0070C0"/>
                </a:solidFill>
              </a:rPr>
              <a:t>, Bahngasse 14/2/6, 2700 Wiener 	Neustadt 02622/24 300 office.wr.neustadt@gewaltschutzzentrum-noe.at </a:t>
            </a:r>
            <a:endParaRPr lang="de-AT" sz="2000" b="1" dirty="0">
              <a:solidFill>
                <a:srgbClr val="0070C0"/>
              </a:solidFill>
            </a:endParaRPr>
          </a:p>
          <a:p>
            <a:pPr>
              <a:spcBef>
                <a:spcPts val="0"/>
              </a:spcBef>
            </a:pPr>
            <a:r>
              <a:rPr lang="de-AT" sz="2000" b="1" dirty="0">
                <a:solidFill>
                  <a:srgbClr val="0070C0"/>
                </a:solidFill>
              </a:rPr>
              <a:t>Gewaltschutzzentrum ZWETTL </a:t>
            </a:r>
            <a:r>
              <a:rPr lang="de-AT" sz="2000" dirty="0">
                <a:solidFill>
                  <a:srgbClr val="0070C0"/>
                </a:solidFill>
              </a:rPr>
              <a:t>Landstraße 42/1 3910 </a:t>
            </a:r>
            <a:r>
              <a:rPr lang="de-AT" sz="2000" dirty="0" err="1">
                <a:solidFill>
                  <a:srgbClr val="0070C0"/>
                </a:solidFill>
              </a:rPr>
              <a:t>Zwettl</a:t>
            </a:r>
            <a:r>
              <a:rPr lang="de-AT" sz="2000" dirty="0">
                <a:solidFill>
                  <a:srgbClr val="0070C0"/>
                </a:solidFill>
              </a:rPr>
              <a:t>,  02822/53 003 	</a:t>
            </a:r>
            <a:r>
              <a:rPr lang="de-AT" sz="2000" dirty="0">
                <a:solidFill>
                  <a:srgbClr val="0070C0"/>
                </a:solidFill>
                <a:hlinkClick r:id="rId4"/>
              </a:rPr>
              <a:t>office.zwettl@gewaltschutzzentrum-noe.at</a:t>
            </a:r>
            <a:endParaRPr lang="de-AT" sz="2000" dirty="0">
              <a:solidFill>
                <a:srgbClr val="0070C0"/>
              </a:solidFill>
            </a:endParaRPr>
          </a:p>
          <a:p>
            <a:pPr>
              <a:spcBef>
                <a:spcPts val="0"/>
              </a:spcBef>
            </a:pPr>
            <a:r>
              <a:rPr lang="de-AT" sz="2000" b="1" dirty="0">
                <a:solidFill>
                  <a:srgbClr val="0070C0"/>
                </a:solidFill>
              </a:rPr>
              <a:t>Frauenhelpline gegen Männergewalt: </a:t>
            </a:r>
            <a:r>
              <a:rPr lang="de-AT" sz="2000" dirty="0">
                <a:solidFill>
                  <a:srgbClr val="0070C0"/>
                </a:solidFill>
              </a:rPr>
              <a:t>0800/222 555</a:t>
            </a:r>
          </a:p>
          <a:p>
            <a:pPr lvl="0">
              <a:spcBef>
                <a:spcPts val="0"/>
              </a:spcBef>
              <a:buClr>
                <a:srgbClr val="00ADDC"/>
              </a:buClr>
            </a:pPr>
            <a:r>
              <a:rPr lang="de-AT" sz="2000" b="1" dirty="0">
                <a:solidFill>
                  <a:srgbClr val="0070C0"/>
                </a:solidFill>
              </a:rPr>
              <a:t>NÖ Frauentelefon</a:t>
            </a:r>
            <a:r>
              <a:rPr lang="de-AT" sz="2000" dirty="0">
                <a:solidFill>
                  <a:srgbClr val="0070C0"/>
                </a:solidFill>
              </a:rPr>
              <a:t>: 0800 800 810:</a:t>
            </a:r>
          </a:p>
          <a:p>
            <a:pPr lvl="0">
              <a:spcBef>
                <a:spcPts val="0"/>
              </a:spcBef>
              <a:buClr>
                <a:srgbClr val="00ADDC"/>
              </a:buClr>
            </a:pPr>
            <a:r>
              <a:rPr lang="de-AT" sz="2000" b="1" dirty="0">
                <a:solidFill>
                  <a:srgbClr val="0070C0"/>
                </a:solidFill>
              </a:rPr>
              <a:t>Männerberatung St. Pölten</a:t>
            </a:r>
            <a:r>
              <a:rPr lang="de-AT" sz="2000" dirty="0">
                <a:solidFill>
                  <a:srgbClr val="0070C0"/>
                </a:solidFill>
              </a:rPr>
              <a:t>: </a:t>
            </a:r>
            <a:r>
              <a:rPr lang="de-AT" sz="2000" dirty="0" err="1">
                <a:solidFill>
                  <a:srgbClr val="0070C0"/>
                </a:solidFill>
              </a:rPr>
              <a:t>Heitzlergasse</a:t>
            </a:r>
            <a:r>
              <a:rPr lang="de-AT" sz="2000" dirty="0">
                <a:solidFill>
                  <a:srgbClr val="0070C0"/>
                </a:solidFill>
              </a:rPr>
              <a:t> 4, 3100 St. Pölten 02742/35351035 </a:t>
            </a:r>
          </a:p>
          <a:p>
            <a:pPr>
              <a:spcBef>
                <a:spcPts val="0"/>
              </a:spcBef>
            </a:pPr>
            <a:endParaRPr lang="de-DE" sz="2000" dirty="0">
              <a:solidFill>
                <a:srgbClr val="0070C0"/>
              </a:solidFill>
            </a:endParaRPr>
          </a:p>
          <a:p>
            <a:pPr>
              <a:spcBef>
                <a:spcPts val="0"/>
              </a:spcBef>
            </a:pPr>
            <a:endParaRPr lang="de-DE" sz="2000" dirty="0">
              <a:solidFill>
                <a:srgbClr val="0070C0"/>
              </a:solidFill>
            </a:endParaRPr>
          </a:p>
          <a:p>
            <a:pPr marL="0" indent="0">
              <a:spcBef>
                <a:spcPts val="0"/>
              </a:spcBef>
              <a:buNone/>
            </a:pPr>
            <a:endParaRPr lang="de-AT" sz="1600" dirty="0">
              <a:solidFill>
                <a:srgbClr val="0070C0"/>
              </a:solidFill>
            </a:endParaRPr>
          </a:p>
          <a:p>
            <a:endParaRPr lang="de-AT" sz="1800" dirty="0">
              <a:solidFill>
                <a:srgbClr val="0070C0"/>
              </a:solidFill>
            </a:endParaRPr>
          </a:p>
          <a:p>
            <a:endParaRPr lang="de-AT" sz="2800" dirty="0">
              <a:solidFill>
                <a:srgbClr val="0070C0"/>
              </a:solidFill>
            </a:endParaRPr>
          </a:p>
        </p:txBody>
      </p:sp>
      <p:sp>
        <p:nvSpPr>
          <p:cNvPr id="6" name="Foliennummernplatzhalter 5"/>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56</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4" name="Grafik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16416" y="200731"/>
            <a:ext cx="583332" cy="994316"/>
          </a:xfrm>
          <a:prstGeom prst="rect">
            <a:avLst/>
          </a:prstGeom>
        </p:spPr>
      </p:pic>
    </p:spTree>
    <p:extLst>
      <p:ext uri="{BB962C8B-B14F-4D97-AF65-F5344CB8AC3E}">
        <p14:creationId xmlns:p14="http://schemas.microsoft.com/office/powerpoint/2010/main" val="14227419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4000" b="1" dirty="0">
                <a:solidFill>
                  <a:srgbClr val="00B050"/>
                </a:solidFill>
              </a:rPr>
              <a:t>Abschluss</a:t>
            </a:r>
            <a:r>
              <a:rPr lang="de-AT" sz="6000" dirty="0">
                <a:solidFill>
                  <a:srgbClr val="00B050"/>
                </a:solidFill>
              </a:rPr>
              <a:t>	</a:t>
            </a:r>
            <a:endParaRPr lang="de-AT" sz="6000" dirty="0"/>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57</a:t>
            </a:fld>
            <a:endParaRPr lang="de-AT"/>
          </a:p>
        </p:txBody>
      </p:sp>
      <p:pic>
        <p:nvPicPr>
          <p:cNvPr id="6" name="Grafik 5" descr="Bildergebnis für hirn"/>
          <p:cNvPicPr/>
          <p:nvPr/>
        </p:nvPicPr>
        <p:blipFill rotWithShape="1">
          <a:blip r:embed="rId3">
            <a:extLst>
              <a:ext uri="{28A0092B-C50C-407E-A947-70E740481C1C}">
                <a14:useLocalDpi xmlns:a14="http://schemas.microsoft.com/office/drawing/2010/main" val="0"/>
              </a:ext>
            </a:extLst>
          </a:blip>
          <a:srcRect l="7172" t="4210" r="5269" b="4208"/>
          <a:stretch/>
        </p:blipFill>
        <p:spPr bwMode="auto">
          <a:xfrm>
            <a:off x="175520" y="1700808"/>
            <a:ext cx="3096344" cy="2376264"/>
          </a:xfrm>
          <a:prstGeom prst="rect">
            <a:avLst/>
          </a:prstGeom>
          <a:noFill/>
          <a:ln>
            <a:noFill/>
          </a:ln>
        </p:spPr>
      </p:pic>
      <p:pic>
        <p:nvPicPr>
          <p:cNvPr id="7" name="Grafik 6" descr="Ähnliches Foto"/>
          <p:cNvPicPr/>
          <p:nvPr/>
        </p:nvPicPr>
        <p:blipFill rotWithShape="1">
          <a:blip r:embed="rId4">
            <a:extLst>
              <a:ext uri="{28A0092B-C50C-407E-A947-70E740481C1C}">
                <a14:useLocalDpi xmlns:a14="http://schemas.microsoft.com/office/drawing/2010/main" val="0"/>
              </a:ext>
            </a:extLst>
          </a:blip>
          <a:srcRect l="6360" r="14294" b="2157"/>
          <a:stretch/>
        </p:blipFill>
        <p:spPr bwMode="auto">
          <a:xfrm>
            <a:off x="5939942" y="1844824"/>
            <a:ext cx="1689275" cy="2359786"/>
          </a:xfrm>
          <a:prstGeom prst="rect">
            <a:avLst/>
          </a:prstGeom>
          <a:noFill/>
          <a:ln>
            <a:noFill/>
          </a:ln>
        </p:spPr>
      </p:pic>
      <p:pic>
        <p:nvPicPr>
          <p:cNvPr id="8" name="Grafik 7" descr="Bildergebnis für herz"/>
          <p:cNvPicPr/>
          <p:nvPr/>
        </p:nvPicPr>
        <p:blipFill>
          <a:blip r:embed="rId5">
            <a:extLst>
              <a:ext uri="{28A0092B-C50C-407E-A947-70E740481C1C}">
                <a14:useLocalDpi xmlns:a14="http://schemas.microsoft.com/office/drawing/2010/main" val="0"/>
              </a:ext>
            </a:extLst>
          </a:blip>
          <a:srcRect/>
          <a:stretch>
            <a:fillRect/>
          </a:stretch>
        </p:blipFill>
        <p:spPr bwMode="auto">
          <a:xfrm>
            <a:off x="3059832" y="3812100"/>
            <a:ext cx="2418596" cy="2690183"/>
          </a:xfrm>
          <a:prstGeom prst="rect">
            <a:avLst/>
          </a:prstGeom>
          <a:noFill/>
          <a:ln>
            <a:noFill/>
          </a:ln>
        </p:spPr>
      </p:pic>
    </p:spTree>
    <p:extLst>
      <p:ext uri="{BB962C8B-B14F-4D97-AF65-F5344CB8AC3E}">
        <p14:creationId xmlns:p14="http://schemas.microsoft.com/office/powerpoint/2010/main" val="684064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pPr algn="ctr"/>
            <a:r>
              <a:rPr lang="de-AT" sz="4000" b="1" dirty="0">
                <a:solidFill>
                  <a:srgbClr val="00B050"/>
                </a:solidFill>
              </a:rPr>
              <a:t>Abschluss</a:t>
            </a:r>
            <a:r>
              <a:rPr lang="de-AT" sz="6000" dirty="0">
                <a:solidFill>
                  <a:srgbClr val="00B050"/>
                </a:solidFill>
              </a:rPr>
              <a:t>	</a:t>
            </a:r>
            <a:endParaRPr lang="de-AT" sz="6000" dirty="0"/>
          </a:p>
        </p:txBody>
      </p:sp>
      <p:sp>
        <p:nvSpPr>
          <p:cNvPr id="5" name="Foliennummernplatzhalter 4"/>
          <p:cNvSpPr>
            <a:spLocks noGrp="1"/>
          </p:cNvSpPr>
          <p:nvPr>
            <p:ph type="sldNum" sz="quarter" idx="12"/>
          </p:nvPr>
        </p:nvSpPr>
        <p:spPr/>
        <p:txBody>
          <a:bodyPr>
            <a:normAutofit fontScale="85000" lnSpcReduction="20000"/>
          </a:bodyPr>
          <a:lstStyle/>
          <a:p>
            <a:fld id="{B90F5A57-8277-4128-9E0F-D3B511DCDD08}" type="slidenum">
              <a:rPr lang="de-AT" smtClean="0"/>
              <a:pPr/>
              <a:t>58</a:t>
            </a:fld>
            <a:endParaRPr lang="de-AT"/>
          </a:p>
        </p:txBody>
      </p:sp>
      <p:pic>
        <p:nvPicPr>
          <p:cNvPr id="1026" name="E3B67D23-B58B-42AA-92E9-B25B0508BB6B" descr="Feedback Workshop Prävention in der Kinder- und Jugendpastoral.png">
            <a:extLst>
              <a:ext uri="{FF2B5EF4-FFF2-40B4-BE49-F238E27FC236}">
                <a16:creationId xmlns:a16="http://schemas.microsoft.com/office/drawing/2014/main" id="{CA346923-5A32-C6C2-1CEE-3FBE5AADA2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0394" y="1545485"/>
            <a:ext cx="5323212" cy="5459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72970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533400" y="228600"/>
            <a:ext cx="8232648" cy="990600"/>
          </a:xfrm>
        </p:spPr>
        <p:txBody>
          <a:bodyPr/>
          <a:lstStyle/>
          <a:p>
            <a:pPr algn="ctr"/>
            <a:r>
              <a:rPr lang="de-AT">
                <a:solidFill>
                  <a:srgbClr val="00B050"/>
                </a:solidFill>
              </a:rPr>
              <a:t>www.hinsehen.at</a:t>
            </a:r>
            <a:endParaRPr lang="de-AT"/>
          </a:p>
        </p:txBody>
      </p:sp>
      <p:sp>
        <p:nvSpPr>
          <p:cNvPr id="3" name="Foliennummernplatzhalter 2"/>
          <p:cNvSpPr>
            <a:spLocks noGrp="1"/>
          </p:cNvSpPr>
          <p:nvPr>
            <p:ph type="sldNum" sz="quarter" idx="12"/>
          </p:nvPr>
        </p:nvSpPr>
        <p:spPr/>
        <p:txBody>
          <a:bodyPr>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90F5A57-8277-4128-9E0F-D3B511DCDD08}" type="slidenum">
              <a:rPr kumimoji="0" lang="de-AT" sz="1400" b="1" i="0" u="none" strike="noStrike" kern="1200" cap="none" spc="0" normalizeH="0" baseline="0" noProof="0" smtClean="0">
                <a:ln>
                  <a:noFill/>
                </a:ln>
                <a:solidFill>
                  <a:srgbClr val="FFFFFF"/>
                </a:solidFill>
                <a:effectLst/>
                <a:uLnTx/>
                <a:uFillTx/>
                <a:latin typeface="Tw Cen M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59</a:t>
            </a:fld>
            <a:endParaRPr kumimoji="0" lang="de-AT" sz="1400" b="1" i="0" u="none" strike="noStrike" kern="1200" cap="none" spc="0" normalizeH="0" baseline="0" noProof="0">
              <a:ln>
                <a:noFill/>
              </a:ln>
              <a:solidFill>
                <a:srgbClr val="FFFFFF"/>
              </a:solidFill>
              <a:effectLst/>
              <a:uLnTx/>
              <a:uFillTx/>
              <a:latin typeface="Tw Cen MT"/>
              <a:ea typeface="+mn-ea"/>
              <a:cs typeface="+mn-cs"/>
            </a:endParaRPr>
          </a:p>
        </p:txBody>
      </p:sp>
      <p:pic>
        <p:nvPicPr>
          <p:cNvPr id="7" name="Inhaltsplatzhalter 6"/>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1692275" y="1600200"/>
            <a:ext cx="5994400" cy="4495800"/>
          </a:xfrm>
        </p:spPr>
      </p:pic>
      <p:sp>
        <p:nvSpPr>
          <p:cNvPr id="8" name="Textfeld 7"/>
          <p:cNvSpPr txBox="1"/>
          <p:nvPr/>
        </p:nvSpPr>
        <p:spPr>
          <a:xfrm>
            <a:off x="231343" y="6153834"/>
            <a:ext cx="851452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FFC000"/>
                </a:solidFill>
                <a:effectLst/>
                <a:uLnTx/>
                <a:uFillTx/>
                <a:latin typeface="Tw Cen MT"/>
                <a:ea typeface="+mn-ea"/>
                <a:cs typeface="+mn-cs"/>
                <a:hlinkClick r:id="rId3"/>
              </a:rPr>
              <a:t>hinsehen@edw.or.at</a:t>
            </a:r>
            <a:r>
              <a:rPr kumimoji="0" lang="de-DE" sz="1800" b="0" i="0" u="none" strike="noStrike" kern="1200" cap="none" spc="0" normalizeH="0" baseline="0" noProof="0" dirty="0">
                <a:ln>
                  <a:noFill/>
                </a:ln>
                <a:solidFill>
                  <a:srgbClr val="FFC000"/>
                </a:solidFill>
                <a:effectLst/>
                <a:uLnTx/>
                <a:uFillTx/>
                <a:latin typeface="Tw Cen MT"/>
                <a:ea typeface="+mn-ea"/>
                <a:cs typeface="+mn-cs"/>
              </a:rPr>
              <a:t>     				</a:t>
            </a:r>
            <a:r>
              <a:rPr kumimoji="0" lang="de-DE" sz="1800" b="0" i="0" u="none" strike="noStrike" kern="1200" cap="none" spc="0" normalizeH="0" baseline="0" noProof="0" dirty="0">
                <a:ln>
                  <a:noFill/>
                </a:ln>
                <a:solidFill>
                  <a:srgbClr val="FFC000"/>
                </a:solidFill>
                <a:effectLst/>
                <a:uLnTx/>
                <a:uFillTx/>
                <a:latin typeface="Tw Cen MT"/>
                <a:ea typeface="+mn-ea"/>
                <a:cs typeface="+mn-cs"/>
                <a:hlinkClick r:id="rId4"/>
              </a:rPr>
              <a:t>rahmenordnung@edw.or.at</a:t>
            </a:r>
            <a:endParaRPr kumimoji="0" lang="de-DE" sz="1800" b="0" i="0" u="none" strike="noStrike" kern="1200" cap="none" spc="0" normalizeH="0" baseline="0" noProof="0" dirty="0">
              <a:ln>
                <a:noFill/>
              </a:ln>
              <a:solidFill>
                <a:srgbClr val="FFC000"/>
              </a:solidFill>
              <a:effectLst/>
              <a:uLnTx/>
              <a:uFillTx/>
              <a:latin typeface="Tw Cen M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srgbClr val="FFC000"/>
                </a:solidFill>
                <a:effectLst/>
                <a:uLnTx/>
                <a:uFillTx/>
                <a:latin typeface="Tw Cen MT"/>
                <a:ea typeface="+mn-ea"/>
                <a:cs typeface="+mn-cs"/>
              </a:rPr>
              <a:t>Stabsstelle Prävention				Diözesane Kommission</a:t>
            </a:r>
            <a:endParaRPr kumimoji="0" lang="de-AT" sz="1800" b="0" i="0" u="none" strike="noStrike" kern="1200" cap="none" spc="0" normalizeH="0" baseline="0" noProof="0" dirty="0">
              <a:ln>
                <a:noFill/>
              </a:ln>
              <a:solidFill>
                <a:srgbClr val="FFC000"/>
              </a:solidFill>
              <a:effectLst/>
              <a:uLnTx/>
              <a:uFillTx/>
              <a:latin typeface="Tw Cen MT"/>
              <a:ea typeface="+mn-ea"/>
              <a:cs typeface="+mn-cs"/>
            </a:endParaRPr>
          </a:p>
        </p:txBody>
      </p:sp>
      <p:sp>
        <p:nvSpPr>
          <p:cNvPr id="9" name="Textfeld 8"/>
          <p:cNvSpPr txBox="1"/>
          <p:nvPr/>
        </p:nvSpPr>
        <p:spPr>
          <a:xfrm rot="16200000">
            <a:off x="7312694" y="5491745"/>
            <a:ext cx="994183"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000" b="0" i="0" u="none" strike="noStrike" kern="1200" cap="none" spc="0" normalizeH="0" baseline="0" noProof="0">
                <a:ln>
                  <a:noFill/>
                </a:ln>
                <a:solidFill>
                  <a:prstClr val="black"/>
                </a:solidFill>
                <a:effectLst/>
                <a:uLnTx/>
                <a:uFillTx/>
                <a:latin typeface="Tw Cen MT"/>
                <a:ea typeface="+mn-ea"/>
                <a:cs typeface="+mn-cs"/>
              </a:rPr>
              <a:t>Quelle: Ruppert</a:t>
            </a:r>
            <a:endParaRPr kumimoji="0" lang="de-AT" sz="1000" b="0" i="0" u="none" strike="noStrike" kern="1200" cap="none" spc="0" normalizeH="0" baseline="0" noProof="0">
              <a:ln>
                <a:noFill/>
              </a:ln>
              <a:solidFill>
                <a:prstClr val="black"/>
              </a:solidFill>
              <a:effectLst/>
              <a:uLnTx/>
              <a:uFillTx/>
              <a:latin typeface="Tw Cen MT"/>
              <a:ea typeface="+mn-ea"/>
              <a:cs typeface="+mn-cs"/>
            </a:endParaRPr>
          </a:p>
        </p:txBody>
      </p:sp>
      <p:pic>
        <p:nvPicPr>
          <p:cNvPr id="4" name="Grafik 3" descr="Ein Bild, das Text, Schrift, Grafiken, Logo enthält.&#10;&#10;Automatisch generierte Beschreibung">
            <a:extLst>
              <a:ext uri="{FF2B5EF4-FFF2-40B4-BE49-F238E27FC236}">
                <a16:creationId xmlns:a16="http://schemas.microsoft.com/office/drawing/2014/main" id="{813035B7-7D22-133E-48FE-CDC7830BCF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9752" y="6153834"/>
            <a:ext cx="3275856" cy="580497"/>
          </a:xfrm>
          <a:prstGeom prst="rect">
            <a:avLst/>
          </a:prstGeom>
        </p:spPr>
      </p:pic>
    </p:spTree>
    <p:extLst>
      <p:ext uri="{BB962C8B-B14F-4D97-AF65-F5344CB8AC3E}">
        <p14:creationId xmlns:p14="http://schemas.microsoft.com/office/powerpoint/2010/main" val="41442081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3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4_Galathea">
  <a:themeElements>
    <a:clrScheme name="Benutzerdefiniert 3">
      <a:dk1>
        <a:sysClr val="windowText" lastClr="000000"/>
      </a:dk1>
      <a:lt1>
        <a:sysClr val="window" lastClr="FFFFFF"/>
      </a:lt1>
      <a:dk2>
        <a:srgbClr val="4E5B6F"/>
      </a:dk2>
      <a:lt2>
        <a:srgbClr val="D6ECFF"/>
      </a:lt2>
      <a:accent1>
        <a:srgbClr val="7FD13B"/>
      </a:accent1>
      <a:accent2>
        <a:srgbClr val="00ADDC"/>
      </a:accent2>
      <a:accent3>
        <a:srgbClr val="FEB80A"/>
      </a:accent3>
      <a:accent4>
        <a:srgbClr val="00ADDC"/>
      </a:accent4>
      <a:accent5>
        <a:srgbClr val="738AC8"/>
      </a:accent5>
      <a:accent6>
        <a:srgbClr val="1AB39F"/>
      </a:accent6>
      <a:hlink>
        <a:srgbClr val="EB8803"/>
      </a:hlink>
      <a:folHlink>
        <a:srgbClr val="5F77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4.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54b8200-c6c2-4b04-a497-97cdb73fb238">
      <Terms xmlns="http://schemas.microsoft.com/office/infopath/2007/PartnerControls"/>
    </lcf76f155ced4ddcb4097134ff3c332f>
    <TaxCatchAll xmlns="a6acc9d5-72ad-44a3-a2e6-1d9562bacc1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7350EBF44A29B74BA01AD2E230462618" ma:contentTypeVersion="11" ma:contentTypeDescription="Ein neues Dokument erstellen." ma:contentTypeScope="" ma:versionID="ea15017545490ce90f25e7266b6d9cff">
  <xsd:schema xmlns:xsd="http://www.w3.org/2001/XMLSchema" xmlns:xs="http://www.w3.org/2001/XMLSchema" xmlns:p="http://schemas.microsoft.com/office/2006/metadata/properties" xmlns:ns2="f54b8200-c6c2-4b04-a497-97cdb73fb238" xmlns:ns3="a6acc9d5-72ad-44a3-a2e6-1d9562bacc1e" targetNamespace="http://schemas.microsoft.com/office/2006/metadata/properties" ma:root="true" ma:fieldsID="5d9fcc675d3808071d2c7d543ef993e5" ns2:_="" ns3:_="">
    <xsd:import namespace="f54b8200-c6c2-4b04-a497-97cdb73fb238"/>
    <xsd:import namespace="a6acc9d5-72ad-44a3-a2e6-1d9562bacc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4b8200-c6c2-4b04-a497-97cdb73fb23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ildmarkierungen" ma:readOnly="false" ma:fieldId="{5cf76f15-5ced-4ddc-b409-7134ff3c332f}" ma:taxonomyMulti="true" ma:sspId="20fea267-766f-4de0-9810-6ed53ee955aa"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acc9d5-72ad-44a3-a2e6-1d9562bacc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1653e23-14be-44cb-846a-ea6177d74ae5}" ma:internalName="TaxCatchAll" ma:showField="CatchAllData" ma:web="a6acc9d5-72ad-44a3-a2e6-1d9562bacc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145339-8B1D-4350-9D45-2F361D56C490}">
  <ds:schemaRefs>
    <ds:schemaRef ds:uri="http://schemas.openxmlformats.org/package/2006/metadata/core-properties"/>
    <ds:schemaRef ds:uri="http://schemas.microsoft.com/office/2006/metadata/properties"/>
    <ds:schemaRef ds:uri="http://purl.org/dc/terms/"/>
    <ds:schemaRef ds:uri="http://schemas.microsoft.com/office/2006/documentManagement/types"/>
    <ds:schemaRef ds:uri="http://schemas.microsoft.com/office/infopath/2007/PartnerControls"/>
    <ds:schemaRef ds:uri="http://purl.org/dc/elements/1.1/"/>
    <ds:schemaRef ds:uri="http://purl.org/dc/dcmitype/"/>
    <ds:schemaRef ds:uri="1a71ad65-7167-44b5-b2b8-e14bdd4562d8"/>
    <ds:schemaRef ds:uri="f492a308-f8c8-494f-8f4f-88d8df439ec1"/>
    <ds:schemaRef ds:uri="http://www.w3.org/XML/1998/namespace"/>
    <ds:schemaRef ds:uri="f54b8200-c6c2-4b04-a497-97cdb73fb238"/>
    <ds:schemaRef ds:uri="a6acc9d5-72ad-44a3-a2e6-1d9562bacc1e"/>
  </ds:schemaRefs>
</ds:datastoreItem>
</file>

<file path=customXml/itemProps2.xml><?xml version="1.0" encoding="utf-8"?>
<ds:datastoreItem xmlns:ds="http://schemas.openxmlformats.org/officeDocument/2006/customXml" ds:itemID="{E7C413BA-01C7-4A03-BBE5-D44AE3579CEB}">
  <ds:schemaRefs>
    <ds:schemaRef ds:uri="http://schemas.microsoft.com/sharepoint/v3/contenttype/forms"/>
  </ds:schemaRefs>
</ds:datastoreItem>
</file>

<file path=customXml/itemProps3.xml><?xml version="1.0" encoding="utf-8"?>
<ds:datastoreItem xmlns:ds="http://schemas.openxmlformats.org/officeDocument/2006/customXml" ds:itemID="{D721DD3B-CD3F-4DD5-BED8-C674B7D72F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4b8200-c6c2-4b04-a497-97cdb73fb238"/>
    <ds:schemaRef ds:uri="a6acc9d5-72ad-44a3-a2e6-1d9562bacc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3341</Words>
  <Application>Microsoft Office PowerPoint</Application>
  <PresentationFormat>On-screen Show (4:3)</PresentationFormat>
  <Paragraphs>528</Paragraphs>
  <Slides>59</Slides>
  <Notes>21</Notes>
  <HiddenSlides>3</HiddenSlides>
  <MMClips>0</MMClips>
  <ScaleCrop>false</ScaleCrop>
  <HeadingPairs>
    <vt:vector size="4" baseType="variant">
      <vt:variant>
        <vt:lpstr>Theme</vt:lpstr>
      </vt:variant>
      <vt:variant>
        <vt:i4>3</vt:i4>
      </vt:variant>
      <vt:variant>
        <vt:lpstr>Slide Titles</vt:lpstr>
      </vt:variant>
      <vt:variant>
        <vt:i4>59</vt:i4>
      </vt:variant>
    </vt:vector>
  </HeadingPairs>
  <TitlesOfParts>
    <vt:vector size="62" baseType="lpstr">
      <vt:lpstr>1_Galathea</vt:lpstr>
      <vt:lpstr>3_Galathea</vt:lpstr>
      <vt:lpstr>4_Galathea</vt:lpstr>
      <vt:lpstr>   hinsehen.at</vt:lpstr>
      <vt:lpstr>Ablauf von Workshop</vt:lpstr>
      <vt:lpstr>Einstieg</vt:lpstr>
      <vt:lpstr>Welche Frage/n habe ich zum Thema Gewaltprävention? </vt:lpstr>
      <vt:lpstr>Gewaltschutz in der Erzdiözese Wien – Geschichtliche Entwicklung</vt:lpstr>
      <vt:lpstr>Verfahrensordnung katholische Kirche</vt:lpstr>
      <vt:lpstr>„Was darf ich noch tun?“</vt:lpstr>
      <vt:lpstr>Nähe und Macht in Beziehungen</vt:lpstr>
      <vt:lpstr>Gute (Körper-)kontakte…</vt:lpstr>
      <vt:lpstr>Situationseinschätzungen</vt:lpstr>
      <vt:lpstr>P A U S E</vt:lpstr>
      <vt:lpstr>Gewalt</vt:lpstr>
      <vt:lpstr>Was ist Gewalt?</vt:lpstr>
      <vt:lpstr>Was ist Gewalt?</vt:lpstr>
      <vt:lpstr>Was ist Gewalt ?</vt:lpstr>
      <vt:lpstr>Formen von Gewalt</vt:lpstr>
      <vt:lpstr>Formen von Gewalt</vt:lpstr>
      <vt:lpstr>Formen von Gewalt</vt:lpstr>
      <vt:lpstr>Wann beginnt Gewalt? Unterschiedliche Grade von Grenzverletzungen</vt:lpstr>
      <vt:lpstr>Indirekte Gewaltbetroffenheit</vt:lpstr>
      <vt:lpstr>Prävention</vt:lpstr>
      <vt:lpstr>Warum machen wir Prävention?</vt:lpstr>
      <vt:lpstr>Prävention</vt:lpstr>
      <vt:lpstr>Verfahrensordnung katholische Kirche</vt:lpstr>
      <vt:lpstr>Stabsstelle für Prävention von Missbrauch und Gewalt</vt:lpstr>
      <vt:lpstr>Was können wir präventiv tun?</vt:lpstr>
      <vt:lpstr>Was können wir präventiv tun?</vt:lpstr>
      <vt:lpstr>Was können wir präventiv tun?</vt:lpstr>
      <vt:lpstr>Schutzkonzepte</vt:lpstr>
      <vt:lpstr>Schutzkonzepte - Inhalte</vt:lpstr>
      <vt:lpstr>PowerPoint Presentation</vt:lpstr>
      <vt:lpstr>Verpflichtungserklärung</vt:lpstr>
      <vt:lpstr>P A U S E</vt:lpstr>
      <vt:lpstr>Sekundär- und Tertiärprävention</vt:lpstr>
      <vt:lpstr>Stimmt das alles?</vt:lpstr>
      <vt:lpstr>Die wichtigsten Aufgaben als Vertrauensperson</vt:lpstr>
      <vt:lpstr>Maßnahmen</vt:lpstr>
      <vt:lpstr>Meldepflicht - Anzeigepflicht</vt:lpstr>
      <vt:lpstr>Verfahrensordnung katholische Kirche</vt:lpstr>
      <vt:lpstr>Diözesane Ombudsstelle</vt:lpstr>
      <vt:lpstr>Meldung an die Ombudsstelle heißt…</vt:lpstr>
      <vt:lpstr>Verfahrensordnung katholische Kirche</vt:lpstr>
      <vt:lpstr>Diözesane Kommission (DK)</vt:lpstr>
      <vt:lpstr>Maßnahmen</vt:lpstr>
      <vt:lpstr>Verfahrensordnung katholische Kirche</vt:lpstr>
      <vt:lpstr>Unabhängige Opferschutzkommission (UOK)</vt:lpstr>
      <vt:lpstr>Stiftung Opferschutz</vt:lpstr>
      <vt:lpstr>Unabhängige Opferschutzkommission</vt:lpstr>
      <vt:lpstr>Unabhängige Opferschutzkommission</vt:lpstr>
      <vt:lpstr>Unabhängige Opferschutzkommission</vt:lpstr>
      <vt:lpstr>Unabhängige Opferschutzkommission</vt:lpstr>
      <vt:lpstr>Fallgeschichten</vt:lpstr>
      <vt:lpstr>Beratungsstellen</vt:lpstr>
      <vt:lpstr>Beratungsstellen Erzdiözese Wien </vt:lpstr>
      <vt:lpstr>Fachberatungsstellen Wien</vt:lpstr>
      <vt:lpstr>Fachberatungsstellen   Niederösterreich</vt:lpstr>
      <vt:lpstr>Abschluss </vt:lpstr>
      <vt:lpstr>Abschluss </vt:lpstr>
      <vt:lpstr>www.hinsehen.at</vt:lpstr>
    </vt:vector>
  </TitlesOfParts>
  <Company>Erzdiözese Wien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hinsehen.at</dc:title>
  <dc:creator>Greiner-Lebenbauer Martina</dc:creator>
  <cp:lastModifiedBy>Ruppert Sabine</cp:lastModifiedBy>
  <cp:revision>216</cp:revision>
  <cp:lastPrinted>2020-10-05T14:55:02Z</cp:lastPrinted>
  <dcterms:created xsi:type="dcterms:W3CDTF">2018-04-14T08:26:40Z</dcterms:created>
  <dcterms:modified xsi:type="dcterms:W3CDTF">2025-01-24T09:54:03Z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0x0101007350EBF44A29B74BA01AD2E230462618</vt:lpwstr>
  </property>
  <property fmtid="{D5CDD505-2E9C-101B-9397-08002B2CF9AE}" pid="3" name="MediaServiceImageTags">
    <vt:lpwstr/>
  </property>
</Properties>
</file>